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57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6">
          <p15:clr>
            <a:srgbClr val="A4A3A4"/>
          </p15:clr>
        </p15:guide>
        <p15:guide id="2" pos="1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 varScale="1">
        <p:scale>
          <a:sx n="53" d="100"/>
          <a:sy n="53" d="100"/>
        </p:scale>
        <p:origin x="504" y="62"/>
      </p:cViewPr>
      <p:guideLst>
        <p:guide orient="horz" pos="2126"/>
        <p:guide pos="1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51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148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699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86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699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138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138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13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365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0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7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82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915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98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6220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2862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0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094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429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26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BUAP</a:t>
            </a:r>
            <a:r>
              <a:rPr lang="es-ES" dirty="0"/>
              <a:t/>
            </a:r>
            <a:br>
              <a:rPr lang="es-ES" dirty="0"/>
            </a:br>
            <a:r>
              <a:rPr lang="es-ES" sz="2800" cap="none" dirty="0" smtClean="0"/>
              <a:t>Arquitectura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5757" y="4886881"/>
            <a:ext cx="9070848" cy="457201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Antonio Alvarado Paulina Lorena-Castro Castillo Francisco</a:t>
            </a:r>
          </a:p>
          <a:p>
            <a:r>
              <a:rPr lang="es-ES" dirty="0" smtClean="0"/>
              <a:t>Ruiz </a:t>
            </a:r>
            <a:r>
              <a:rPr lang="es-ES" dirty="0" err="1" smtClean="0"/>
              <a:t>Tecpil</a:t>
            </a:r>
            <a:r>
              <a:rPr lang="es-ES" dirty="0" smtClean="0"/>
              <a:t> </a:t>
            </a:r>
            <a:r>
              <a:rPr lang="es-ES" dirty="0" err="1" smtClean="0"/>
              <a:t>Ivan</a:t>
            </a:r>
            <a:r>
              <a:rPr lang="es-ES" dirty="0" smtClean="0"/>
              <a:t>-Urbano Diego Ricardo</a:t>
            </a:r>
          </a:p>
        </p:txBody>
      </p:sp>
      <p:pic>
        <p:nvPicPr>
          <p:cNvPr id="4" name="Picture 3" descr="buap%20logo%20mi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746" y="1902904"/>
            <a:ext cx="1601511" cy="245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3623" y="2012381"/>
            <a:ext cx="9070848" cy="2587752"/>
          </a:xfrm>
        </p:spPr>
        <p:txBody>
          <a:bodyPr/>
          <a:lstStyle/>
          <a:p>
            <a:r>
              <a:rPr lang="es-ES" sz="4800" dirty="0" smtClean="0"/>
              <a:t>Administración de Proyectos</a:t>
            </a:r>
            <a:endParaRPr lang="es-ES" sz="4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563624" y="4477244"/>
            <a:ext cx="9070848" cy="457200"/>
          </a:xfrm>
        </p:spPr>
        <p:txBody>
          <a:bodyPr>
            <a:noAutofit/>
          </a:bodyPr>
          <a:lstStyle/>
          <a:p>
            <a:r>
              <a:rPr lang="es-ES" sz="3600" dirty="0" smtClean="0"/>
              <a:t>Aranceles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76042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OBJETIVO:</a:t>
            </a:r>
            <a:endParaRPr lang="es-ES_tradnl" dirty="0"/>
          </a:p>
          <a:p>
            <a:pPr marL="0" indent="0" algn="just">
              <a:buNone/>
            </a:pPr>
            <a:r>
              <a:rPr lang="es-MX" dirty="0"/>
              <a:t>Precisar los alcances por servicios profesionales y estandarizar los honorarios por el ejercicio de la arquitectura y el diseño urbano en sus diversas modalidades, dentro del territorio de la Republica Mexicana; además, sentar las bases que normen la relación entre el arquitecto y quien solicite sus servicios, en el plano del más alto nivel ético.</a:t>
            </a:r>
            <a:endParaRPr lang="es-ES_tradnl" dirty="0"/>
          </a:p>
          <a:p>
            <a:endParaRPr lang="es-ES" dirty="0"/>
          </a:p>
        </p:txBody>
      </p:sp>
      <p:pic>
        <p:nvPicPr>
          <p:cNvPr id="5" name="Picture 4" descr="aranceles-colegio-de-arquitectos_MLM-O-4870133876_08201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516" y="2130234"/>
            <a:ext cx="5024124" cy="33010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6862" y="6319391"/>
            <a:ext cx="1005131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ARANCEL DE HONORARIOS PROFESIONALES DE LA FEDERACION DE COLEGIOS DE ARQUITECTOS DE LA REPUBLICA MEXICANA, A.C.</a:t>
            </a:r>
            <a:endParaRPr lang="es-ES_tradnl" sz="1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3623" y="2012381"/>
            <a:ext cx="9070848" cy="2587752"/>
          </a:xfrm>
        </p:spPr>
        <p:txBody>
          <a:bodyPr/>
          <a:lstStyle/>
          <a:p>
            <a:r>
              <a:rPr lang="es-ES" sz="4800" dirty="0" smtClean="0"/>
              <a:t>Aranceles por proyecto arquitectónico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92503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Tabla de Aranceles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Valor de la casa: $850,000</a:t>
            </a:r>
          </a:p>
          <a:p>
            <a:r>
              <a:rPr lang="es-ES" dirty="0"/>
              <a:t>11%= $93,500</a:t>
            </a:r>
          </a:p>
        </p:txBody>
      </p:sp>
      <p:pic>
        <p:nvPicPr>
          <p:cNvPr id="16" name="Content Placeholder 15" descr="Captura de pantalla 2013-09-21 a la(s) 13.33.28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78" r="-5178"/>
          <a:stretch>
            <a:fillRect/>
          </a:stretch>
        </p:blipFill>
        <p:spPr>
          <a:xfrm>
            <a:off x="109253" y="407304"/>
            <a:ext cx="8806085" cy="6043392"/>
          </a:xfrm>
        </p:spPr>
      </p:pic>
    </p:spTree>
    <p:extLst>
      <p:ext uri="{BB962C8B-B14F-4D97-AF65-F5344CB8AC3E}">
        <p14:creationId xmlns:p14="http://schemas.microsoft.com/office/powerpoint/2010/main" val="3816022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Tabla de Aranceles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Valor de la casa: $850,000</a:t>
            </a:r>
          </a:p>
          <a:p>
            <a:r>
              <a:rPr lang="es-ES" dirty="0" smtClean="0"/>
              <a:t>20%</a:t>
            </a:r>
            <a:r>
              <a:rPr lang="es-ES" dirty="0"/>
              <a:t>= </a:t>
            </a:r>
            <a:r>
              <a:rPr lang="es-ES" dirty="0" smtClean="0"/>
              <a:t>$170,000</a:t>
            </a:r>
            <a:endParaRPr lang="es-ES" dirty="0"/>
          </a:p>
          <a:p>
            <a:endParaRPr lang="es-ES" dirty="0"/>
          </a:p>
        </p:txBody>
      </p:sp>
      <p:pic>
        <p:nvPicPr>
          <p:cNvPr id="14" name="Content Placeholder 13" descr="Captura de pantalla 2013-09-21 a la(s) 13.33.44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04" t="-615" r="310" b="1"/>
          <a:stretch/>
        </p:blipFill>
        <p:spPr>
          <a:xfrm>
            <a:off x="95598" y="477909"/>
            <a:ext cx="8330573" cy="5866338"/>
          </a:xfrm>
        </p:spPr>
      </p:pic>
    </p:spTree>
    <p:extLst>
      <p:ext uri="{BB962C8B-B14F-4D97-AF65-F5344CB8AC3E}">
        <p14:creationId xmlns:p14="http://schemas.microsoft.com/office/powerpoint/2010/main" val="308956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Tabla de Aranceles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dirty="0"/>
              <a:t>Valor de la casa: $850,000</a:t>
            </a:r>
          </a:p>
          <a:p>
            <a:r>
              <a:rPr lang="es-ES" dirty="0" smtClean="0"/>
              <a:t>35%</a:t>
            </a:r>
            <a:r>
              <a:rPr lang="es-ES" dirty="0"/>
              <a:t>= </a:t>
            </a:r>
            <a:r>
              <a:rPr lang="es-ES" dirty="0" smtClean="0"/>
              <a:t>$297,500</a:t>
            </a:r>
            <a:endParaRPr lang="es-ES" dirty="0"/>
          </a:p>
          <a:p>
            <a:endParaRPr lang="es-ES" dirty="0"/>
          </a:p>
        </p:txBody>
      </p:sp>
      <p:pic>
        <p:nvPicPr>
          <p:cNvPr id="5" name="Content Placeholder 4" descr="Captura de pantalla 2013-09-21 a la(s) 13.34.05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" t="347" r="223"/>
          <a:stretch/>
        </p:blipFill>
        <p:spPr>
          <a:xfrm>
            <a:off x="1628644" y="217759"/>
            <a:ext cx="5841559" cy="6404699"/>
          </a:xfrm>
        </p:spPr>
      </p:pic>
    </p:spTree>
    <p:extLst>
      <p:ext uri="{BB962C8B-B14F-4D97-AF65-F5344CB8AC3E}">
        <p14:creationId xmlns:p14="http://schemas.microsoft.com/office/powerpoint/2010/main" val="3375261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142</Words>
  <Application>Microsoft Office PowerPoint</Application>
  <PresentationFormat>Panorámica</PresentationFormat>
  <Paragraphs>19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Garamond</vt:lpstr>
      <vt:lpstr>Savon</vt:lpstr>
      <vt:lpstr> BUAP Arquitectura  </vt:lpstr>
      <vt:lpstr>Administración de Proyectos</vt:lpstr>
      <vt:lpstr>Objetivos</vt:lpstr>
      <vt:lpstr>Aranceles por proyecto arquitectónico</vt:lpstr>
      <vt:lpstr>Tabla de Aranceles</vt:lpstr>
      <vt:lpstr>Tabla de Aranceles</vt:lpstr>
      <vt:lpstr>Tabla de Aranceles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</cp:revision>
  <dcterms:created xsi:type="dcterms:W3CDTF">2012-07-30T22:48:03Z</dcterms:created>
  <dcterms:modified xsi:type="dcterms:W3CDTF">2014-12-15T03:15:53Z</dcterms:modified>
</cp:coreProperties>
</file>