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9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95" r:id="rId24"/>
    <p:sldId id="279" r:id="rId25"/>
    <p:sldId id="280" r:id="rId26"/>
    <p:sldId id="281" r:id="rId27"/>
    <p:sldId id="282" r:id="rId28"/>
    <p:sldId id="277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28" r:id="rId48"/>
    <p:sldId id="305" r:id="rId49"/>
    <p:sldId id="327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904" autoAdjust="0"/>
    <p:restoredTop sz="90929"/>
  </p:normalViewPr>
  <p:slideViewPr>
    <p:cSldViewPr>
      <p:cViewPr varScale="1">
        <p:scale>
          <a:sx n="48" d="100"/>
          <a:sy n="48" d="100"/>
        </p:scale>
        <p:origin x="70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E516D-6741-49CB-9988-5D8D8C901197}" type="datetimeFigureOut">
              <a:rPr lang="es-MX" smtClean="0"/>
              <a:t>31/07/2015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C0DFF-D729-4438-B72B-E1AD5012DE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554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C497A5-896C-4A42-A84D-9115257AF3AB}" type="slidenum">
              <a:rPr lang="es-HN" altLang="es-MX">
                <a:latin typeface="Calibri" panose="020F0502020204030204" pitchFamily="34" charset="0"/>
              </a:rPr>
              <a:pPr eaLnBrk="1" hangingPunct="1"/>
              <a:t>40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39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545072-67BA-4E45-83BE-1A7543EC817B}" type="slidenum">
              <a:rPr lang="es-HN" altLang="es-MX">
                <a:latin typeface="Calibri" panose="020F0502020204030204" pitchFamily="34" charset="0"/>
              </a:rPr>
              <a:pPr eaLnBrk="1" hangingPunct="1"/>
              <a:t>49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19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DD0C0-2BB6-49B0-8247-2AACCB5F66F8}" type="slidenum">
              <a:rPr lang="es-HN" altLang="es-MX">
                <a:latin typeface="Calibri" panose="020F0502020204030204" pitchFamily="34" charset="0"/>
              </a:rPr>
              <a:pPr eaLnBrk="1" hangingPunct="1"/>
              <a:t>50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04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94E0B0-8A76-4C36-B151-8CE36EB73346}" type="slidenum">
              <a:rPr lang="es-HN" altLang="es-MX">
                <a:latin typeface="Calibri" panose="020F0502020204030204" pitchFamily="34" charset="0"/>
              </a:rPr>
              <a:pPr eaLnBrk="1" hangingPunct="1"/>
              <a:t>51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15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2E9A3A-494D-4CA6-AB76-ACF5A8785BC4}" type="slidenum">
              <a:rPr lang="es-HN" altLang="es-MX">
                <a:latin typeface="Calibri" panose="020F0502020204030204" pitchFamily="34" charset="0"/>
              </a:rPr>
              <a:pPr eaLnBrk="1" hangingPunct="1"/>
              <a:t>52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77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E916A8-AAE8-4C90-B5AA-9F05ACEC194D}" type="slidenum">
              <a:rPr lang="es-HN" altLang="es-MX">
                <a:latin typeface="Calibri" panose="020F0502020204030204" pitchFamily="34" charset="0"/>
              </a:rPr>
              <a:pPr eaLnBrk="1" hangingPunct="1"/>
              <a:t>53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30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3EA80A-17A5-4892-A155-10330B096FA0}" type="slidenum">
              <a:rPr lang="es-HN" altLang="es-MX">
                <a:latin typeface="Calibri" panose="020F0502020204030204" pitchFamily="34" charset="0"/>
              </a:rPr>
              <a:pPr eaLnBrk="1" hangingPunct="1"/>
              <a:t>54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37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536224-45B0-4CBF-BB2A-1A44C2524407}" type="slidenum">
              <a:rPr lang="es-HN" altLang="es-MX">
                <a:latin typeface="Calibri" panose="020F0502020204030204" pitchFamily="34" charset="0"/>
              </a:rPr>
              <a:pPr eaLnBrk="1" hangingPunct="1"/>
              <a:t>55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78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C1C65D-7759-49FC-BED0-42D7824E16F8}" type="slidenum">
              <a:rPr lang="es-HN" altLang="es-MX">
                <a:latin typeface="Calibri" panose="020F0502020204030204" pitchFamily="34" charset="0"/>
              </a:rPr>
              <a:pPr eaLnBrk="1" hangingPunct="1"/>
              <a:t>56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76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318225-16BC-4AD5-ADF5-9E11A3A9A158}" type="slidenum">
              <a:rPr lang="es-HN" altLang="es-MX">
                <a:latin typeface="Calibri" panose="020F0502020204030204" pitchFamily="34" charset="0"/>
              </a:rPr>
              <a:pPr eaLnBrk="1" hangingPunct="1"/>
              <a:t>57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99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8A8A5F-02F8-40FC-9291-CBF7C82E0515}" type="slidenum">
              <a:rPr lang="es-HN" altLang="es-MX">
                <a:latin typeface="Calibri" panose="020F0502020204030204" pitchFamily="34" charset="0"/>
              </a:rPr>
              <a:pPr eaLnBrk="1" hangingPunct="1"/>
              <a:t>58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381423-1D2C-43D8-93C1-E178160BDD2C}" type="slidenum">
              <a:rPr lang="es-HN" altLang="es-MX">
                <a:latin typeface="Calibri" panose="020F0502020204030204" pitchFamily="34" charset="0"/>
              </a:rPr>
              <a:pPr eaLnBrk="1" hangingPunct="1"/>
              <a:t>41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52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9AFD86-6556-477E-8094-2C2B0312CD37}" type="slidenum">
              <a:rPr lang="es-HN" altLang="es-MX">
                <a:latin typeface="Calibri" panose="020F0502020204030204" pitchFamily="34" charset="0"/>
              </a:rPr>
              <a:pPr eaLnBrk="1" hangingPunct="1"/>
              <a:t>59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06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542EEA-7348-4366-B25D-7E14F6984422}" type="slidenum">
              <a:rPr lang="es-HN" altLang="es-MX">
                <a:latin typeface="Calibri" panose="020F0502020204030204" pitchFamily="34" charset="0"/>
              </a:rPr>
              <a:pPr eaLnBrk="1" hangingPunct="1"/>
              <a:t>60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2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417D21-4D0A-41EB-A2C9-0A55C6C837E2}" type="slidenum">
              <a:rPr lang="es-HN" altLang="es-MX">
                <a:latin typeface="Calibri" panose="020F0502020204030204" pitchFamily="34" charset="0"/>
              </a:rPr>
              <a:pPr eaLnBrk="1" hangingPunct="1"/>
              <a:t>61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00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ADA59A-84B6-4BBC-82D5-47E726A634E1}" type="slidenum">
              <a:rPr lang="es-HN" altLang="es-MX">
                <a:latin typeface="Calibri" panose="020F0502020204030204" pitchFamily="34" charset="0"/>
              </a:rPr>
              <a:pPr eaLnBrk="1" hangingPunct="1"/>
              <a:t>62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97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54A5C2-7C56-4B58-AD82-30C7CD5E292E}" type="slidenum">
              <a:rPr lang="es-HN" altLang="es-MX">
                <a:latin typeface="Calibri" panose="020F0502020204030204" pitchFamily="34" charset="0"/>
              </a:rPr>
              <a:pPr eaLnBrk="1" hangingPunct="1"/>
              <a:t>63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60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F4F2A-9A1E-4695-8736-73AAA23C6324}" type="slidenum">
              <a:rPr lang="es-HN" altLang="es-MX">
                <a:latin typeface="Calibri" panose="020F0502020204030204" pitchFamily="34" charset="0"/>
              </a:rPr>
              <a:pPr eaLnBrk="1" hangingPunct="1"/>
              <a:t>64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13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BCB270-01CE-4CF6-B7DE-66815E25C93E}" type="slidenum">
              <a:rPr lang="es-HN" altLang="es-MX">
                <a:latin typeface="Calibri" panose="020F0502020204030204" pitchFamily="34" charset="0"/>
              </a:rPr>
              <a:pPr eaLnBrk="1" hangingPunct="1"/>
              <a:t>65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79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914255-CC0A-4B5D-90AD-26A653338678}" type="slidenum">
              <a:rPr lang="es-HN" altLang="es-MX">
                <a:latin typeface="Calibri" panose="020F0502020204030204" pitchFamily="34" charset="0"/>
              </a:rPr>
              <a:pPr eaLnBrk="1" hangingPunct="1"/>
              <a:t>66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71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32D56A-C752-44BB-B467-6CE94EBF35C5}" type="slidenum">
              <a:rPr lang="es-HN" altLang="es-MX">
                <a:latin typeface="Calibri" panose="020F0502020204030204" pitchFamily="34" charset="0"/>
              </a:rPr>
              <a:pPr eaLnBrk="1" hangingPunct="1"/>
              <a:t>67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88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008D74-B2EC-45BF-8786-B833F304B36C}" type="slidenum">
              <a:rPr lang="es-HN" altLang="es-MX">
                <a:latin typeface="Calibri" panose="020F0502020204030204" pitchFamily="34" charset="0"/>
              </a:rPr>
              <a:pPr eaLnBrk="1" hangingPunct="1"/>
              <a:t>68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4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AC01EC-936C-4A14-977C-6FE841472180}" type="slidenum">
              <a:rPr lang="es-HN" altLang="es-MX">
                <a:latin typeface="Calibri" panose="020F0502020204030204" pitchFamily="34" charset="0"/>
              </a:rPr>
              <a:pPr eaLnBrk="1" hangingPunct="1"/>
              <a:t>42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123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CC5520-DCD8-45DD-A539-FEB65DEA8868}" type="slidenum">
              <a:rPr lang="es-HN" altLang="es-MX">
                <a:latin typeface="Calibri" panose="020F0502020204030204" pitchFamily="34" charset="0"/>
              </a:rPr>
              <a:pPr eaLnBrk="1" hangingPunct="1"/>
              <a:t>69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92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7D6507-E88C-41EC-ACF7-41F3119E18B2}" type="slidenum">
              <a:rPr lang="es-HN" altLang="es-MX">
                <a:latin typeface="Calibri" panose="020F0502020204030204" pitchFamily="34" charset="0"/>
              </a:rPr>
              <a:pPr eaLnBrk="1" hangingPunct="1"/>
              <a:t>70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1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F875BA-B805-43E9-AD62-6D060FC28E2C}" type="slidenum">
              <a:rPr lang="es-HN" altLang="es-MX">
                <a:latin typeface="Calibri" panose="020F0502020204030204" pitchFamily="34" charset="0"/>
              </a:rPr>
              <a:pPr eaLnBrk="1" hangingPunct="1"/>
              <a:t>43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33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8AA4D7-B58E-42DD-AC28-DD1F8485A9AA}" type="slidenum">
              <a:rPr lang="es-HN" altLang="es-MX">
                <a:latin typeface="Calibri" panose="020F0502020204030204" pitchFamily="34" charset="0"/>
              </a:rPr>
              <a:pPr eaLnBrk="1" hangingPunct="1"/>
              <a:t>44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85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C281C9-60CD-4AB3-8295-089848D68303}" type="slidenum">
              <a:rPr lang="es-HN" altLang="es-MX">
                <a:latin typeface="Calibri" panose="020F0502020204030204" pitchFamily="34" charset="0"/>
              </a:rPr>
              <a:pPr eaLnBrk="1" hangingPunct="1"/>
              <a:t>45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8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8B67C6-99B6-4D2C-8EDC-12D25F9407D7}" type="slidenum">
              <a:rPr lang="es-HN" altLang="es-MX">
                <a:latin typeface="Calibri" panose="020F0502020204030204" pitchFamily="34" charset="0"/>
              </a:rPr>
              <a:pPr eaLnBrk="1" hangingPunct="1"/>
              <a:t>46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5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8B67C6-99B6-4D2C-8EDC-12D25F9407D7}" type="slidenum">
              <a:rPr lang="es-HN" altLang="es-MX">
                <a:latin typeface="Calibri" panose="020F0502020204030204" pitchFamily="34" charset="0"/>
              </a:rPr>
              <a:pPr eaLnBrk="1" hangingPunct="1"/>
              <a:t>47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13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MX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545072-67BA-4E45-83BE-1A7543EC817B}" type="slidenum">
              <a:rPr lang="es-HN" altLang="es-MX">
                <a:latin typeface="Calibri" panose="020F0502020204030204" pitchFamily="34" charset="0"/>
              </a:rPr>
              <a:pPr eaLnBrk="1" hangingPunct="1"/>
              <a:t>48</a:t>
            </a:fld>
            <a:endParaRPr lang="es-HN" altLang="es-MX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75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95F07-0CC3-46C9-B45A-BDFA9ED2EFEC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11705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C8034-8313-4319-A966-97DEBF892B1B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92197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1981200" cy="5943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91200" cy="5943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CAD6-A24B-433E-9B1F-0F644CE17777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63037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imágenes en línea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902975-577F-496D-8035-C202B1A9E5EE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222485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gráfico 2"/>
          <p:cNvSpPr>
            <a:spLocks noGrp="1"/>
          </p:cNvSpPr>
          <p:nvPr>
            <p:ph type="chart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C1B0DB-18FA-4AF8-82D6-695E5062C616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30113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56653-2222-49F2-B8E1-7F8C16AA9E69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45676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F1EAE-9F3A-4F97-A50D-B9ACCC30D40D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31384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10990-4487-4AF4-83CB-7F9D8895BF4C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22492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4CE02-6211-44E3-947E-E28B2BBCE1D7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1556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697B2-9950-45D3-8CC8-7D523A47A38E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0690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4E3C3-EB4C-4D7E-A43C-AE157DEE1C28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59915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D968-6639-4CC3-A9AE-D1DDA4FACEF0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78758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B3580-AED2-43DA-B7EB-EDF30520D58C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26970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MX"/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MX"/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F2D0F7-6EBF-41CE-A391-796CAC919661}" type="slidenum">
              <a:rPr lang="es-ES" altLang="es-MX"/>
              <a:pPr/>
              <a:t>‹Nº›</a:t>
            </a:fld>
            <a:endParaRPr lang="es-ES" altLang="es-MX"/>
          </a:p>
        </p:txBody>
      </p:sp>
      <p:pic>
        <p:nvPicPr>
          <p:cNvPr id="47111" name="Picture 1031" descr="C:\Documents and Settings\Virgilio\Mis documentos\Mis imágenes\barra patrón PWP.bm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0391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audio" Target="../media/audio2.wav"/><Relationship Id="rId7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openxmlformats.org/officeDocument/2006/relationships/slide" Target="slide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3.wav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maderas%20artificiales.ppt" TargetMode="Externa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3.wav"/><Relationship Id="rId7" Type="http://schemas.openxmlformats.org/officeDocument/2006/relationships/slide" Target="slide20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SUS%20USOS.ppt" TargetMode="External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4.png"/><Relationship Id="rId5" Type="http://schemas.openxmlformats.org/officeDocument/2006/relationships/hyperlink" Target="que%20es%20la%20madera.ppt" TargetMode="External"/><Relationship Id="rId10" Type="http://schemas.openxmlformats.org/officeDocument/2006/relationships/slide" Target="slide1.xml"/><Relationship Id="rId4" Type="http://schemas.openxmlformats.org/officeDocument/2006/relationships/slide" Target="slide3.xml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3.wav"/><Relationship Id="rId7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1.xml"/><Relationship Id="rId5" Type="http://schemas.openxmlformats.org/officeDocument/2006/relationships/slide" Target="slide23.xml"/><Relationship Id="rId10" Type="http://schemas.openxmlformats.org/officeDocument/2006/relationships/slide" Target="slide28.xml"/><Relationship Id="rId4" Type="http://schemas.openxmlformats.org/officeDocument/2006/relationships/slide" Target="slide22.xml"/><Relationship Id="rId9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slide" Target="slide21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3.wav"/><Relationship Id="rId7" Type="http://schemas.openxmlformats.org/officeDocument/2006/relationships/slide" Target="slide3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slide" Target="slide28.xml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slide" Target="slide35.xml"/><Relationship Id="rId4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slide" Target="slide3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9.bin"/><Relationship Id="rId4" Type="http://schemas.openxmlformats.org/officeDocument/2006/relationships/audio" Target="../media/audio6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slide" Target="slide3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0.bin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X6clSjAQn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slide" Target="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papel2.ppt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c_MsY6s-nA" TargetMode="Externa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s-ES_tradnl" altLang="es-MX" sz="7200">
                <a:solidFill>
                  <a:srgbClr val="FF0000"/>
                </a:solidFill>
                <a:latin typeface="Nadianne" pitchFamily="66" charset="0"/>
              </a:rPr>
              <a:t>LA MADERA</a:t>
            </a:r>
            <a:endParaRPr lang="es-ES_tradnl" altLang="es-MX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772400" cy="3581400"/>
          </a:xfrm>
        </p:spPr>
        <p:txBody>
          <a:bodyPr/>
          <a:lstStyle/>
          <a:p>
            <a:r>
              <a:rPr lang="es-ES_tradnl" altLang="es-MX">
                <a:solidFill>
                  <a:srgbClr val="FFFF00"/>
                </a:solidFill>
                <a:latin typeface="Comic Sans MS" panose="030F0702030302020204" pitchFamily="66" charset="0"/>
                <a:hlinkClick r:id="rId4" action="ppaction://hlinksldjump"/>
              </a:rPr>
              <a:t>LA MADERA EN GENERAL</a:t>
            </a:r>
            <a:endParaRPr lang="es-ES_tradnl" altLang="es-MX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s-ES_tradnl" altLang="es-MX">
                <a:solidFill>
                  <a:srgbClr val="FFFF00"/>
                </a:solidFill>
                <a:latin typeface="Comic Sans MS" panose="030F0702030302020204" pitchFamily="66" charset="0"/>
                <a:hlinkClick r:id="rId5" action="ppaction://hlinksldjump"/>
              </a:rPr>
              <a:t>CARACTERÍSTICAS TÉCNICAS</a:t>
            </a:r>
            <a:endParaRPr lang="es-ES_tradnl" altLang="es-MX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s-ES_tradnl" altLang="es-MX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CLASIFICACIONES</a:t>
            </a:r>
            <a:endParaRPr lang="es-ES_tradnl" altLang="es-MX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s-ES_tradnl" altLang="es-MX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TRANSFORMACIONES</a:t>
            </a:r>
            <a:endParaRPr lang="es-ES_tradnl" altLang="es-MX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s-ES_tradnl" altLang="es-MX">
                <a:solidFill>
                  <a:srgbClr val="FFFF00"/>
                </a:solidFill>
                <a:latin typeface="Comic Sans MS" panose="030F0702030302020204" pitchFamily="66" charset="0"/>
                <a:hlinkClick r:id="rId8" action="ppaction://hlinksldjump"/>
              </a:rPr>
              <a:t>DATOS TÉCNICOS</a:t>
            </a:r>
            <a:endParaRPr lang="es-ES_tradnl" altLang="es-MX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s-ES_tradnl" altLang="es-MX">
                <a:solidFill>
                  <a:srgbClr val="FFFF00"/>
                </a:solidFill>
                <a:latin typeface="Comic Sans MS" panose="030F0702030302020204" pitchFamily="66" charset="0"/>
                <a:hlinkClick r:id="rId9" action="ppaction://hlinksldjump"/>
              </a:rPr>
              <a:t>BIBLIOGRAFÍA</a:t>
            </a:r>
            <a:endParaRPr lang="es-ES_tradnl" altLang="es-MX" sz="2000">
              <a:solidFill>
                <a:srgbClr val="FFFF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4088" y="3058270"/>
            <a:ext cx="3683098" cy="3683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bldLvl="5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  <a:noFill/>
          <a:ln/>
        </p:spPr>
        <p:txBody>
          <a:bodyPr anchor="b"/>
          <a:lstStyle/>
          <a:p>
            <a:r>
              <a:rPr lang="es-ES_tradnl" altLang="es-MX" sz="3200"/>
              <a:t>CARACTERÍSTICAS FÍSICAS</a:t>
            </a:r>
            <a:endParaRPr lang="es-ES_tradnl" altLang="es-MX"/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153400" cy="35444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altLang="es-MX" sz="2800" b="1" i="1" dirty="0"/>
              <a:t>Densidad:</a:t>
            </a:r>
            <a:r>
              <a:rPr lang="es-ES_tradnl" altLang="es-MX" sz="2800" dirty="0"/>
              <a:t> es la relación que existe entre el peso de la madera y su volumen</a:t>
            </a:r>
          </a:p>
          <a:p>
            <a:pPr>
              <a:lnSpc>
                <a:spcPct val="90000"/>
              </a:lnSpc>
            </a:pPr>
            <a:r>
              <a:rPr lang="es-ES_tradnl" altLang="es-MX" sz="2800" b="1" i="1" dirty="0"/>
              <a:t>Contracción e hinchamiento:</a:t>
            </a:r>
            <a:r>
              <a:rPr lang="es-ES_tradnl" altLang="es-MX" sz="2800" dirty="0"/>
              <a:t> la madera cambia de volumen al variar su contenido de humedad.</a:t>
            </a:r>
          </a:p>
          <a:p>
            <a:pPr>
              <a:lnSpc>
                <a:spcPct val="90000"/>
              </a:lnSpc>
            </a:pPr>
            <a:r>
              <a:rPr lang="es-ES_tradnl" altLang="es-MX" sz="2800" b="1" i="1" dirty="0"/>
              <a:t>Dilatación térmica:</a:t>
            </a:r>
            <a:r>
              <a:rPr lang="es-ES_tradnl" altLang="es-MX" sz="2800" dirty="0"/>
              <a:t> la madera se dilata con el calor y se contrae con el frío </a:t>
            </a:r>
          </a:p>
        </p:txBody>
      </p:sp>
      <p:sp>
        <p:nvSpPr>
          <p:cNvPr id="4506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3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  <p:bldP spid="45058" grpId="0" build="p" bldLvl="3" autoUpdateAnimBg="0"/>
      <p:bldP spid="4506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s-ES_tradnl" altLang="es-MX"/>
              <a:t>COMPONENTES QUÍMICOS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s-MX" sz="3200" dirty="0"/>
              <a:t>Los componentes químicos principales forman el 97% de la madera.</a:t>
            </a:r>
          </a:p>
          <a:p>
            <a:pPr lvl="1"/>
            <a:r>
              <a:rPr lang="es-ES_tradnl" altLang="es-MX" sz="2400" dirty="0"/>
              <a:t>Celulosa..................40-60%</a:t>
            </a:r>
          </a:p>
          <a:p>
            <a:pPr lvl="1"/>
            <a:r>
              <a:rPr lang="es-ES_tradnl" altLang="es-MX" sz="2400" dirty="0" err="1"/>
              <a:t>Hemicelulosa</a:t>
            </a:r>
            <a:r>
              <a:rPr lang="es-ES_tradnl" altLang="es-MX" sz="2400" dirty="0"/>
              <a:t>..........15-35%</a:t>
            </a:r>
          </a:p>
          <a:p>
            <a:pPr lvl="1"/>
            <a:r>
              <a:rPr lang="es-ES_tradnl" altLang="es-MX" sz="2400" dirty="0"/>
              <a:t>Lignina</a:t>
            </a:r>
          </a:p>
          <a:p>
            <a:pPr lvl="4"/>
            <a:r>
              <a:rPr lang="es-ES_tradnl" altLang="es-MX" sz="1600" dirty="0"/>
              <a:t>Resinosas.............28-41%</a:t>
            </a:r>
          </a:p>
          <a:p>
            <a:pPr lvl="4"/>
            <a:r>
              <a:rPr lang="es-ES_tradnl" altLang="es-MX" sz="1600" dirty="0"/>
              <a:t>Frondosas.............18-25%                        </a:t>
            </a:r>
          </a:p>
          <a:p>
            <a:r>
              <a:rPr lang="es-ES_tradnl" altLang="es-MX" sz="2800" dirty="0"/>
              <a:t>Otros componentes secundarios que forman del 3 al 10% de la madera son resinas, grasas sustancias </a:t>
            </a:r>
            <a:r>
              <a:rPr lang="es-ES_tradnl" altLang="es-MX" sz="2800" dirty="0" err="1"/>
              <a:t>tanínicas</a:t>
            </a:r>
            <a:r>
              <a:rPr lang="es-ES_tradnl" altLang="es-MX" sz="2800" dirty="0"/>
              <a:t>, etc...</a:t>
            </a:r>
          </a:p>
        </p:txBody>
      </p:sp>
      <p:sp>
        <p:nvSpPr>
          <p:cNvPr id="16389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4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bldLvl="5" autoUpdateAnimBg="0"/>
      <p:bldP spid="1638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/>
              <a:t>CLASIFICACIONES DE LA MADERA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_tradnl" altLang="es-MX"/>
          </a:p>
          <a:p>
            <a:r>
              <a:rPr lang="es-ES_tradnl" altLang="es-MX">
                <a:hlinkClick r:id="rId4" action="ppaction://hlinksldjump"/>
              </a:rPr>
              <a:t>SEGÚN SU DUREZA</a:t>
            </a:r>
            <a:endParaRPr lang="es-ES_tradnl" altLang="es-MX"/>
          </a:p>
          <a:p>
            <a:endParaRPr lang="es-ES_tradnl" altLang="es-MX"/>
          </a:p>
          <a:p>
            <a:r>
              <a:rPr lang="es-ES_tradnl" altLang="es-MX">
                <a:hlinkClick r:id="rId5" action="ppaction://hlinksldjump"/>
              </a:rPr>
              <a:t>ARTIFICIALES</a:t>
            </a:r>
            <a:r>
              <a:rPr lang="es-ES_tradnl" altLang="es-MX">
                <a:hlinkClick r:id="rId6" action="ppaction://hlinkpres?slideindex=1&amp;slidetitle="/>
              </a:rPr>
              <a:t> </a:t>
            </a:r>
          </a:p>
          <a:p>
            <a:endParaRPr lang="es-ES_tradnl" altLang="es-MX"/>
          </a:p>
          <a:p>
            <a:r>
              <a:rPr lang="es-ES_tradnl" altLang="es-MX">
                <a:hlinkClick r:id="rId7" action="ppaction://hlinksldjump"/>
              </a:rPr>
              <a:t>NATURALES</a:t>
            </a:r>
            <a:endParaRPr lang="es-ES_tradnl" altLang="es-MX"/>
          </a:p>
        </p:txBody>
      </p:sp>
      <p:sp>
        <p:nvSpPr>
          <p:cNvPr id="17412" name="AutoShape 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8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  <p:bldP spid="1741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/>
              <a:t>CLASIFICACIÓN SEGÚN DUREZA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s-MX" sz="3200" b="1" i="1"/>
              <a:t>Durísimas:</a:t>
            </a:r>
            <a:r>
              <a:rPr lang="es-ES_tradnl" altLang="es-MX" sz="3200"/>
              <a:t> ébano, boj, encina.</a:t>
            </a:r>
          </a:p>
          <a:p>
            <a:r>
              <a:rPr lang="es-ES_tradnl" altLang="es-MX" sz="3200" b="1" i="1" dirty="0"/>
              <a:t>Duras:</a:t>
            </a:r>
            <a:r>
              <a:rPr lang="es-ES_tradnl" altLang="es-MX" sz="3200" dirty="0"/>
              <a:t> cerezo, arce, olmo, roble</a:t>
            </a:r>
          </a:p>
          <a:p>
            <a:r>
              <a:rPr lang="es-ES_tradnl" altLang="es-MX" sz="3200" b="1" i="1" dirty="0"/>
              <a:t>Semiduras:</a:t>
            </a:r>
            <a:r>
              <a:rPr lang="es-ES_tradnl" altLang="es-MX" sz="3200" dirty="0"/>
              <a:t> haya, nogal, castaño, peral, plátano.</a:t>
            </a:r>
          </a:p>
          <a:p>
            <a:r>
              <a:rPr lang="es-ES_tradnl" altLang="es-MX" sz="3200" b="1" i="1" dirty="0"/>
              <a:t>Blandas:</a:t>
            </a:r>
            <a:r>
              <a:rPr lang="es-ES_tradnl" altLang="es-MX" sz="3200" dirty="0"/>
              <a:t> abeto, abedul, alijo, pino.</a:t>
            </a:r>
          </a:p>
          <a:p>
            <a:r>
              <a:rPr lang="es-ES_tradnl" altLang="es-MX" sz="3200" b="1" i="1" dirty="0"/>
              <a:t>Muy blandas:</a:t>
            </a:r>
            <a:r>
              <a:rPr lang="es-ES_tradnl" altLang="es-MX" sz="3200" dirty="0"/>
              <a:t> pino de América, chopo, tilo, sauce, balsa. </a:t>
            </a:r>
          </a:p>
        </p:txBody>
      </p:sp>
      <p:sp>
        <p:nvSpPr>
          <p:cNvPr id="18438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4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bldLvl="5" autoUpdateAnimBg="0"/>
      <p:bldP spid="1843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62925" cy="762000"/>
          </a:xfrm>
          <a:noFill/>
        </p:spPr>
        <p:txBody>
          <a:bodyPr/>
          <a:lstStyle/>
          <a:p>
            <a:r>
              <a:rPr lang="es-ES_tradnl" altLang="es-MX" b="1"/>
              <a:t>MADERAS ARTIFICIALES</a:t>
            </a:r>
            <a:endParaRPr lang="es-ES_tradnl" altLang="es-MX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6781800" cy="4724400"/>
          </a:xfrm>
        </p:spPr>
        <p:txBody>
          <a:bodyPr/>
          <a:lstStyle/>
          <a:p>
            <a:r>
              <a:rPr lang="es-ES_tradnl" altLang="es-MX" dirty="0"/>
              <a:t>Se consideran artificiales las obtenidas con maderas de baja calidad. Las ventajas son: economía, tamaño y variedad de grosores. </a:t>
            </a:r>
          </a:p>
          <a:p>
            <a:r>
              <a:rPr lang="es-ES_tradnl" altLang="es-MX" dirty="0"/>
              <a:t>Los mas conocidos son:</a:t>
            </a:r>
            <a:endParaRPr lang="es-ES_tradnl" altLang="es-MX" sz="3200" dirty="0"/>
          </a:p>
          <a:p>
            <a:pPr lvl="1"/>
            <a:r>
              <a:rPr lang="es-ES_tradnl" altLang="es-MX" sz="2000" b="1" i="1" dirty="0"/>
              <a:t>Contrachapado:</a:t>
            </a:r>
            <a:r>
              <a:rPr lang="es-ES_tradnl" altLang="es-MX" sz="2000" dirty="0"/>
              <a:t> Se obtiene encolando chapas de madera en capas sucesivas</a:t>
            </a:r>
          </a:p>
          <a:p>
            <a:pPr lvl="1"/>
            <a:r>
              <a:rPr lang="es-ES_tradnl" altLang="es-MX" sz="2000" b="1" i="1" dirty="0" smtClean="0"/>
              <a:t>Aglomerado</a:t>
            </a:r>
            <a:r>
              <a:rPr lang="es-ES_tradnl" altLang="es-MX" sz="2000" b="1" i="1" dirty="0"/>
              <a:t>:</a:t>
            </a:r>
            <a:r>
              <a:rPr lang="es-ES_tradnl" altLang="es-MX" sz="2000" dirty="0"/>
              <a:t> Se fabrica con virutas de madera mezcladas con cola </a:t>
            </a:r>
          </a:p>
          <a:p>
            <a:pPr lvl="1"/>
            <a:r>
              <a:rPr lang="es-ES_tradnl" altLang="es-MX" sz="2000" b="1" i="1" dirty="0" err="1" smtClean="0"/>
              <a:t>Táblex</a:t>
            </a:r>
            <a:r>
              <a:rPr lang="es-ES_tradnl" altLang="es-MX" sz="2000" b="1" i="1" dirty="0" smtClean="0"/>
              <a:t>/DM</a:t>
            </a:r>
            <a:r>
              <a:rPr lang="es-ES_tradnl" altLang="es-MX" sz="2000" b="1" i="1" dirty="0"/>
              <a:t>:</a:t>
            </a:r>
            <a:r>
              <a:rPr lang="es-ES_tradnl" altLang="es-MX" sz="2000" dirty="0"/>
              <a:t> Se elabora con pulpa de madera blanda sometida a altas presiones.</a:t>
            </a:r>
          </a:p>
          <a:p>
            <a:pPr lvl="1"/>
            <a:r>
              <a:rPr lang="es-ES_tradnl" altLang="es-MX" sz="2000" dirty="0" smtClean="0"/>
              <a:t>Listonado</a:t>
            </a:r>
            <a:r>
              <a:rPr lang="es-ES_tradnl" altLang="es-MX" sz="2000" dirty="0"/>
              <a:t>: se fabrican con listones o tablas de madera del mismo tipo, encolados y recubiertos por ambas caras con chapas de madera.</a:t>
            </a:r>
            <a:r>
              <a:rPr lang="es-ES_tradnl" altLang="es-MX" sz="2400" dirty="0"/>
              <a:t>     </a:t>
            </a:r>
          </a:p>
        </p:txBody>
      </p:sp>
      <p:pic>
        <p:nvPicPr>
          <p:cNvPr id="19460" name="Picture 4" descr="C:\Documents and Settings\Virgilio\Mis documentos\Mis imágenes\Unidades didácticas\U D 2\madera\aglomer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38500"/>
            <a:ext cx="1524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Documents and Settings\Virgilio\Mis documentos\Mis imágenes\Unidades didácticas\U D 2\madera\contrac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71713"/>
            <a:ext cx="1600200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Documents and Settings\Virgilio\Mis documentos\Mis imágenes\Unidades didácticas\U D 2\madera\dm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76700"/>
            <a:ext cx="1524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C:\Documents and Settings\Virgilio\Mis documentos\Mis imágenes\Unidades didácticas\U D 2\madera\listonad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0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AutoShap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8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utoUpdateAnimBg="0"/>
      <p:bldP spid="19459" grpId="0" build="p" bldLvl="4" autoUpdateAnimBg="0"/>
      <p:bldP spid="1946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/>
              <a:t>MADERAS NATURALES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s-MX">
                <a:hlinkClick r:id="rId4" action="ppaction://hlinksldjump"/>
              </a:rPr>
              <a:t>RESINOSAS</a:t>
            </a:r>
            <a:endParaRPr lang="es-ES_tradnl" altLang="es-MX"/>
          </a:p>
          <a:p>
            <a:endParaRPr lang="es-ES_tradnl" altLang="es-MX"/>
          </a:p>
          <a:p>
            <a:r>
              <a:rPr lang="es-ES_tradnl" altLang="es-MX">
                <a:hlinkClick r:id="rId5" action="ppaction://hlinksldjump"/>
              </a:rPr>
              <a:t>FRONDOSAS</a:t>
            </a:r>
            <a:endParaRPr lang="es-ES_tradnl" altLang="es-MX"/>
          </a:p>
          <a:p>
            <a:endParaRPr lang="es-ES_tradnl" altLang="es-MX"/>
          </a:p>
          <a:p>
            <a:r>
              <a:rPr lang="es-ES_tradnl" altLang="es-MX">
                <a:hlinkClick r:id="rId6" action="ppaction://hlinksldjump"/>
              </a:rPr>
              <a:t>EXÓTICAS</a:t>
            </a:r>
            <a:endParaRPr lang="es-ES_tradnl" altLang="es-MX"/>
          </a:p>
          <a:p>
            <a:endParaRPr lang="es-ES_tradnl" altLang="es-MX"/>
          </a:p>
          <a:p>
            <a:r>
              <a:rPr lang="es-ES_tradnl" altLang="es-MX">
                <a:hlinkClick r:id="rId7" action="ppaction://hlinksldjump"/>
              </a:rPr>
              <a:t>DE ÁRBOLES FRUTALES Y TROPICALES</a:t>
            </a:r>
            <a:endParaRPr lang="es-ES_tradnl" altLang="es-MX"/>
          </a:p>
        </p:txBody>
      </p:sp>
      <p:sp>
        <p:nvSpPr>
          <p:cNvPr id="20486" name="AutoShape 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8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bldLvl="5" autoUpdateAnimBg="0"/>
      <p:bldP spid="2048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010400" cy="533400"/>
          </a:xfrm>
        </p:spPr>
        <p:txBody>
          <a:bodyPr/>
          <a:lstStyle/>
          <a:p>
            <a:r>
              <a:rPr lang="es-ES_tradnl" altLang="es-MX"/>
              <a:t>MADERAS RESINOSAS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s-ES_tradnl" altLang="es-MX" b="1" i="1" dirty="0"/>
              <a:t>Pino silvestre</a:t>
            </a:r>
            <a:r>
              <a:rPr lang="es-ES_tradnl" altLang="es-MX" i="1" dirty="0"/>
              <a:t>:</a:t>
            </a:r>
            <a:r>
              <a:rPr lang="es-ES_tradnl" altLang="es-MX" dirty="0"/>
              <a:t> Es la madera española por excelencia. Es algo rojiza, de grano fino y fácil de trabajar. Es muy elástica y muy resinosa.</a:t>
            </a:r>
          </a:p>
          <a:p>
            <a:r>
              <a:rPr lang="es-ES_tradnl" altLang="es-MX" b="1" i="1" dirty="0"/>
              <a:t>Ciprés:</a:t>
            </a:r>
            <a:r>
              <a:rPr lang="es-ES_tradnl" altLang="es-MX" dirty="0"/>
              <a:t> De madera dura, resinosa y compacta. Casi imputrescible, adquiere bien el pulimento. Se utiliza en ebanistería.</a:t>
            </a:r>
          </a:p>
          <a:p>
            <a:r>
              <a:rPr lang="es-ES_tradnl" altLang="es-MX" b="1" i="1" dirty="0"/>
              <a:t>Abeto común:</a:t>
            </a:r>
            <a:r>
              <a:rPr lang="es-ES_tradnl" altLang="es-MX" dirty="0"/>
              <a:t> Madera ligera, blanda, </a:t>
            </a:r>
            <a:r>
              <a:rPr lang="es-ES_tradnl" altLang="es-MX" dirty="0" err="1"/>
              <a:t>elastica</a:t>
            </a:r>
            <a:r>
              <a:rPr lang="es-ES_tradnl" altLang="es-MX" dirty="0"/>
              <a:t> y muy resistente. Enmohece al cambiarlo de ambiente.</a:t>
            </a:r>
          </a:p>
        </p:txBody>
      </p:sp>
      <p:sp>
        <p:nvSpPr>
          <p:cNvPr id="21510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4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bldLvl="3" autoUpdateAnimBg="0"/>
      <p:bldP spid="2151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s-ES_tradnl" altLang="es-MX"/>
              <a:t>MADERAS   FRONDOSAS 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458200" cy="4114800"/>
          </a:xfrm>
        </p:spPr>
        <p:txBody>
          <a:bodyPr/>
          <a:lstStyle/>
          <a:p>
            <a:r>
              <a:rPr lang="es-ES_tradnl" altLang="es-MX"/>
              <a:t>Son pesadas y difíciles de trabajar</a:t>
            </a:r>
            <a:r>
              <a:rPr lang="es-ES_tradnl" altLang="es-MX" b="1" i="1"/>
              <a:t> </a:t>
            </a:r>
          </a:p>
          <a:p>
            <a:r>
              <a:rPr lang="es-ES_tradnl" altLang="es-MX" b="1" i="1"/>
              <a:t>Roble:</a:t>
            </a:r>
            <a:r>
              <a:rPr lang="es-ES_tradnl" altLang="es-MX"/>
              <a:t> Madera dura y resistente al agua. Densa, fuerte, duradera y dura de trabajar. Resiste la flexión y compresión. Es medianamente elástica y flexible.</a:t>
            </a:r>
          </a:p>
          <a:p>
            <a:r>
              <a:rPr lang="es-ES_tradnl" altLang="es-MX" b="1" i="1"/>
              <a:t>Haya:</a:t>
            </a:r>
            <a:r>
              <a:rPr lang="es-ES_tradnl" altLang="es-MX"/>
              <a:t> De grano fino e irregular. Tiene una resistencia elevada, es rígida e inflexible.</a:t>
            </a:r>
          </a:p>
          <a:p>
            <a:r>
              <a:rPr lang="es-ES_tradnl" altLang="es-MX" b="1" i="1"/>
              <a:t>Aliso:</a:t>
            </a:r>
            <a:r>
              <a:rPr lang="es-ES_tradnl" altLang="es-MX"/>
              <a:t> Madera blanda de densidad media y textura fina. </a:t>
            </a:r>
          </a:p>
          <a:p>
            <a:r>
              <a:rPr lang="es-ES_tradnl" altLang="es-MX" b="1" i="1"/>
              <a:t>Olmo:</a:t>
            </a:r>
            <a:r>
              <a:rPr lang="es-ES_tradnl" altLang="es-MX"/>
              <a:t> Madera dura y pesada, resistente a la compresión y al cizallamiento.</a:t>
            </a:r>
          </a:p>
          <a:p>
            <a:r>
              <a:rPr lang="es-ES_tradnl" altLang="es-MX" b="1" i="1"/>
              <a:t>Chopo:</a:t>
            </a:r>
            <a:r>
              <a:rPr lang="es-ES_tradnl" altLang="es-MX"/>
              <a:t> Madera fina de poca densidad y resistencia.</a:t>
            </a:r>
          </a:p>
        </p:txBody>
      </p:sp>
      <p:sp>
        <p:nvSpPr>
          <p:cNvPr id="22534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4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bldLvl="5" autoUpdateAnimBg="0"/>
      <p:bldP spid="2253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noFill/>
          <a:ln/>
        </p:spPr>
        <p:txBody>
          <a:bodyPr/>
          <a:lstStyle/>
          <a:p>
            <a:r>
              <a:rPr lang="es-ES_tradnl" altLang="es-MX"/>
              <a:t>MADERAS   FRONDOSAS II</a:t>
            </a:r>
            <a:br>
              <a:rPr lang="es-ES_tradnl" altLang="es-MX"/>
            </a:br>
            <a:endParaRPr lang="es-ES_tradnl" altLang="es-MX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953000"/>
          </a:xfrm>
        </p:spPr>
        <p:txBody>
          <a:bodyPr/>
          <a:lstStyle/>
          <a:p>
            <a:r>
              <a:rPr lang="es-ES_tradnl" altLang="es-MX" sz="2600" b="1" i="1"/>
              <a:t>Sauce:</a:t>
            </a:r>
            <a:r>
              <a:rPr lang="es-ES_tradnl" altLang="es-MX" sz="2600"/>
              <a:t> Su madera se seca rápidamente. Ligera y tenaz, no es muy fuerte. Es muy resistente a la fricción y tarda en encenderse.</a:t>
            </a:r>
          </a:p>
          <a:p>
            <a:r>
              <a:rPr lang="es-ES_tradnl" altLang="es-MX" sz="2600" b="1" i="1"/>
              <a:t>Castaño:</a:t>
            </a:r>
            <a:r>
              <a:rPr lang="es-ES_tradnl" altLang="es-MX" sz="2600"/>
              <a:t> Madera dura y muy resistente al agua.</a:t>
            </a:r>
          </a:p>
          <a:p>
            <a:r>
              <a:rPr lang="es-ES_tradnl" altLang="es-MX" sz="2600" b="1" i="1"/>
              <a:t>Nogal:</a:t>
            </a:r>
            <a:r>
              <a:rPr lang="es-ES_tradnl" altLang="es-MX" sz="2600"/>
              <a:t> Madera semipesada de buena resistencia mecánica. Es una madera duradera, tenaz y elástica.</a:t>
            </a:r>
          </a:p>
          <a:p>
            <a:r>
              <a:rPr lang="es-ES_tradnl" altLang="es-MX" sz="2600" b="1" i="1"/>
              <a:t>Encina:</a:t>
            </a:r>
            <a:r>
              <a:rPr lang="es-ES_tradnl" altLang="es-MX" sz="2600"/>
              <a:t> Madera muy dura y resistente al agua. Es densa, fuerte, duradera y dura de trabajar. Medianamente elástica y flexible. Resiste la compresión y la flexión.</a:t>
            </a:r>
          </a:p>
          <a:p>
            <a:r>
              <a:rPr lang="es-ES_tradnl" altLang="es-MX" sz="2600" b="1" i="1"/>
              <a:t>Acacia:</a:t>
            </a:r>
            <a:r>
              <a:rPr lang="es-ES_tradnl" altLang="es-MX" sz="2600"/>
              <a:t> Madera dura y elástica. Se desarrolla en terrenos áridos. Se utiliza en ebanistería.</a:t>
            </a:r>
            <a:endParaRPr lang="es-ES_tradnl" altLang="es-MX" sz="2800"/>
          </a:p>
        </p:txBody>
      </p:sp>
      <p:sp>
        <p:nvSpPr>
          <p:cNvPr id="2355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3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  <p:bldP spid="23554" grpId="0" build="p" bldLvl="5" autoUpdateAnimBg="0"/>
      <p:bldP spid="2355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s-ES_tradnl" altLang="es-MX"/>
              <a:t>MADERAS EXÓTICAS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828800"/>
            <a:ext cx="8763000" cy="4800600"/>
          </a:xfrm>
        </p:spPr>
        <p:txBody>
          <a:bodyPr/>
          <a:lstStyle/>
          <a:p>
            <a:r>
              <a:rPr lang="es-ES_tradnl" altLang="es-MX" b="1" i="1"/>
              <a:t>Ébano:</a:t>
            </a:r>
            <a:r>
              <a:rPr lang="es-ES_tradnl" altLang="es-MX"/>
              <a:t> Difícil de trabajar debido a que es dura y quebradizo.</a:t>
            </a:r>
          </a:p>
          <a:p>
            <a:r>
              <a:rPr lang="es-ES_tradnl" altLang="es-MX" b="1" i="1"/>
              <a:t>Okume:</a:t>
            </a:r>
            <a:r>
              <a:rPr lang="es-ES_tradnl" altLang="es-MX"/>
              <a:t> Se trabaja facilmente aunque desgasta rápidamente la sierra. </a:t>
            </a:r>
          </a:p>
          <a:p>
            <a:r>
              <a:rPr lang="es-ES_tradnl" altLang="es-MX" b="1" i="1"/>
              <a:t>Ukola:</a:t>
            </a:r>
            <a:r>
              <a:rPr lang="es-ES_tradnl" altLang="es-MX"/>
              <a:t> Oscura, de grano fino, empleada en ebanistería.</a:t>
            </a:r>
          </a:p>
          <a:p>
            <a:r>
              <a:rPr lang="es-ES_tradnl" altLang="es-MX" b="1" i="1"/>
              <a:t>Caoba:</a:t>
            </a:r>
            <a:r>
              <a:rPr lang="es-ES_tradnl" altLang="es-MX"/>
              <a:t> Tiene una textura media. Es ligera. En ebanistería de mayor calidad y precio.</a:t>
            </a:r>
          </a:p>
          <a:p>
            <a:r>
              <a:rPr lang="es-ES_tradnl" altLang="es-MX" b="1" i="1"/>
              <a:t>Balsa:</a:t>
            </a:r>
            <a:r>
              <a:rPr lang="es-ES_tradnl" altLang="es-MX"/>
              <a:t> Es la más ligera, pero con gran resistencia. Tiene un tacto suave y aterciopelado.</a:t>
            </a:r>
          </a:p>
          <a:p>
            <a:r>
              <a:rPr lang="es-ES_tradnl" altLang="es-MX" b="1" i="1"/>
              <a:t>Palo santo:</a:t>
            </a:r>
            <a:r>
              <a:rPr lang="es-ES_tradnl" altLang="es-MX"/>
              <a:t> Se utiliza en ebanistería y tiene un color pardo verdoso.</a:t>
            </a:r>
          </a:p>
          <a:p>
            <a:r>
              <a:rPr lang="es-ES_tradnl" altLang="es-MX" b="1" i="1"/>
              <a:t>Teca:</a:t>
            </a:r>
            <a:r>
              <a:rPr lang="es-ES_tradnl" altLang="es-MX"/>
              <a:t> De color pardo claro se utiliza en ebanistería y talla.</a:t>
            </a:r>
          </a:p>
        </p:txBody>
      </p:sp>
      <p:sp>
        <p:nvSpPr>
          <p:cNvPr id="2458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4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bldLvl="5" autoUpdateAnimBg="0"/>
      <p:bldP spid="2458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/>
              <a:t>LA MADERA EN GENERAL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s-MX">
                <a:hlinkClick r:id="rId4" action="ppaction://hlinksldjump"/>
              </a:rPr>
              <a:t>ORIGEN Y MODERNIDAD</a:t>
            </a:r>
            <a:endParaRPr lang="es-ES_tradnl" altLang="es-MX">
              <a:hlinkClick r:id="rId5" action="ppaction://hlinkpres?slideindex=1&amp;slidetitle="/>
            </a:endParaRPr>
          </a:p>
          <a:p>
            <a:pPr>
              <a:buFontTx/>
              <a:buNone/>
            </a:pPr>
            <a:endParaRPr lang="es-ES_tradnl" altLang="es-MX">
              <a:hlinkClick r:id="rId5" action="ppaction://hlinkpres?slideindex=1&amp;slidetitle="/>
            </a:endParaRPr>
          </a:p>
          <a:p>
            <a:r>
              <a:rPr lang="es-ES_tradnl" altLang="es-MX">
                <a:hlinkClick r:id="rId6" action="ppaction://hlinksldjump"/>
              </a:rPr>
              <a:t>¿ QUÉ ES LA MADERA ?</a:t>
            </a:r>
            <a:endParaRPr lang="es-ES_tradnl" altLang="es-MX"/>
          </a:p>
          <a:p>
            <a:endParaRPr lang="es-ES_tradnl" altLang="es-MX"/>
          </a:p>
          <a:p>
            <a:r>
              <a:rPr lang="es-ES_tradnl" altLang="es-MX">
                <a:hlinkClick r:id="rId7" action="ppaction://hlinksldjump"/>
              </a:rPr>
              <a:t>ESTRUCTURA  Y FORMACIÓN DE LA MADERA</a:t>
            </a:r>
            <a:endParaRPr lang="es-ES_tradnl" altLang="es-MX"/>
          </a:p>
          <a:p>
            <a:endParaRPr lang="es-ES_tradnl" altLang="es-MX">
              <a:hlinkClick r:id="rId8" action="ppaction://hlinkpres?slideindex=1&amp;slidetitle="/>
            </a:endParaRPr>
          </a:p>
          <a:p>
            <a:r>
              <a:rPr lang="es-ES_tradnl" altLang="es-MX">
                <a:hlinkClick r:id="rId9" action="ppaction://hlinksldjump"/>
              </a:rPr>
              <a:t>SUS USOS</a:t>
            </a:r>
            <a:endParaRPr lang="es-ES_tradnl" altLang="es-MX"/>
          </a:p>
        </p:txBody>
      </p:sp>
      <p:sp>
        <p:nvSpPr>
          <p:cNvPr id="7172" name="AutoShape 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10" action="ppaction://hlinksldjump"/>
              </a:rPr>
              <a:t>Al índice</a:t>
            </a:r>
            <a:endParaRPr lang="es-ES" altLang="es-MX" sz="12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7183" y="4293096"/>
            <a:ext cx="2801017" cy="2352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  <p:bldP spid="717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s-ES_tradnl" altLang="es-MX"/>
              <a:t>MADERAS FRUTALES Y TROPICALES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r>
              <a:rPr lang="es-ES_tradnl" altLang="es-MX" sz="2600" b="1" i="1"/>
              <a:t>Manzano:</a:t>
            </a:r>
            <a:r>
              <a:rPr lang="es-ES_tradnl" altLang="es-MX" sz="2600"/>
              <a:t> De madera clara, textura fina y uniforme. Es una madera muy pesada.</a:t>
            </a:r>
          </a:p>
          <a:p>
            <a:r>
              <a:rPr lang="es-ES_tradnl" altLang="es-MX" sz="2600" b="1" i="1"/>
              <a:t>Olivo:</a:t>
            </a:r>
            <a:r>
              <a:rPr lang="es-ES_tradnl" altLang="es-MX" sz="2600"/>
              <a:t> Madera robusta, combina un gran peso con una textura fina.</a:t>
            </a:r>
          </a:p>
          <a:p>
            <a:r>
              <a:rPr lang="es-ES_tradnl" altLang="es-MX" sz="2600" b="1" i="1"/>
              <a:t>Cerezo:</a:t>
            </a:r>
            <a:r>
              <a:rPr lang="es-ES_tradnl" altLang="es-MX" sz="2600"/>
              <a:t> Madera de gran resistencia. Se trabaja muy bien y es suceptible de un bello pulimento.</a:t>
            </a:r>
          </a:p>
          <a:p>
            <a:r>
              <a:rPr lang="es-ES_tradnl" altLang="es-MX" sz="2600" b="1" i="1"/>
              <a:t>Limbo:</a:t>
            </a:r>
            <a:r>
              <a:rPr lang="es-ES_tradnl" altLang="es-MX" sz="2600"/>
              <a:t> Madera de color gris y facil de trabajar. Se utiliza en entarimados y tableros.</a:t>
            </a:r>
            <a:endParaRPr lang="es-ES_tradnl" altLang="es-MX" sz="2800"/>
          </a:p>
        </p:txBody>
      </p:sp>
      <p:sp>
        <p:nvSpPr>
          <p:cNvPr id="25606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4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bldLvl="5" autoUpdateAnimBg="0"/>
      <p:bldP spid="2560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s-ES_tradnl" altLang="es-MX"/>
              <a:t>TRANSFORMACIONES DE LA MADERA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s-MX">
                <a:hlinkClick r:id="rId4" action="ppaction://hlinksldjump"/>
              </a:rPr>
              <a:t>TALADO</a:t>
            </a:r>
            <a:endParaRPr lang="es-ES_tradnl" altLang="es-MX"/>
          </a:p>
          <a:p>
            <a:r>
              <a:rPr lang="es-ES_tradnl" altLang="es-MX">
                <a:hlinkClick r:id="rId5" action="ppaction://hlinksldjump"/>
              </a:rPr>
              <a:t>DESCORTEZADO</a:t>
            </a:r>
            <a:endParaRPr lang="es-ES_tradnl" altLang="es-MX"/>
          </a:p>
          <a:p>
            <a:r>
              <a:rPr lang="es-ES_tradnl" altLang="es-MX">
                <a:hlinkClick r:id="rId6" action="ppaction://hlinksldjump"/>
              </a:rPr>
              <a:t>TRONZADO</a:t>
            </a:r>
            <a:endParaRPr lang="es-ES_tradnl" altLang="es-MX"/>
          </a:p>
          <a:p>
            <a:r>
              <a:rPr lang="es-ES_tradnl" altLang="es-MX">
                <a:hlinkClick r:id="rId7" action="ppaction://hlinksldjump"/>
              </a:rPr>
              <a:t>ASERRADO</a:t>
            </a:r>
            <a:endParaRPr lang="es-ES_tradnl" altLang="es-MX"/>
          </a:p>
          <a:p>
            <a:r>
              <a:rPr lang="es-ES_tradnl" altLang="es-MX">
                <a:hlinkClick r:id="rId8" action="ppaction://hlinksldjump"/>
              </a:rPr>
              <a:t>SECADO</a:t>
            </a:r>
            <a:endParaRPr lang="es-ES_tradnl" altLang="es-MX"/>
          </a:p>
          <a:p>
            <a:r>
              <a:rPr lang="es-ES_tradnl" altLang="es-MX">
                <a:hlinkClick r:id="rId9" action="ppaction://hlinksldjump"/>
              </a:rPr>
              <a:t>CEPILLADO</a:t>
            </a:r>
            <a:endParaRPr lang="es-ES_tradnl" altLang="es-MX"/>
          </a:p>
          <a:p>
            <a:r>
              <a:rPr lang="es-ES_tradnl" altLang="es-MX">
                <a:hlinkClick r:id="rId10" action="ppaction://hlinksldjump"/>
              </a:rPr>
              <a:t>FABRICACIÓN</a:t>
            </a:r>
            <a:endParaRPr lang="es-ES_tradnl" altLang="es-MX"/>
          </a:p>
        </p:txBody>
      </p:sp>
      <p:sp>
        <p:nvSpPr>
          <p:cNvPr id="26628" name="AutoShape 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11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  <p:bldP spid="2662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1143000"/>
          </a:xfrm>
        </p:spPr>
        <p:txBody>
          <a:bodyPr/>
          <a:lstStyle/>
          <a:p>
            <a:r>
              <a:rPr lang="es-ES_tradnl" altLang="es-MX"/>
              <a:t>TALADO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2057400"/>
            <a:ext cx="4498032" cy="4114800"/>
          </a:xfrm>
        </p:spPr>
        <p:txBody>
          <a:bodyPr/>
          <a:lstStyle/>
          <a:p>
            <a:r>
              <a:rPr lang="es-ES_tradnl" altLang="es-MX" sz="2800" dirty="0"/>
              <a:t>Se realiza con máquinas especializadas como las sierras mecánicas, que suelen ser con transmisión por cadena.</a:t>
            </a:r>
          </a:p>
        </p:txBody>
      </p:sp>
      <p:pic>
        <p:nvPicPr>
          <p:cNvPr id="28676" name="Picture 4" descr="C:\Documents and Settings\Virgilio\Mis documentos\Mis imágenes\Unidades didácticas\escaneadas y de Internet\ud2\talado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2695575"/>
            <a:ext cx="1790700" cy="238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5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  <p:bldP spid="2867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/>
              <a:t>DESCORTEZADO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s-ES_tradnl" altLang="es-MX" sz="2800" dirty="0"/>
          </a:p>
          <a:p>
            <a:r>
              <a:rPr lang="es-ES_tradnl" altLang="es-MX" sz="2800" dirty="0"/>
              <a:t>Los troncos pasan sobre unos rodillos que arrancan la corteza.   La corteza no se tira se utiliza en combustible.</a:t>
            </a:r>
          </a:p>
        </p:txBody>
      </p:sp>
      <p:graphicFrame>
        <p:nvGraphicFramePr>
          <p:cNvPr id="46084" name="Object 1028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48200" y="1811338"/>
          <a:ext cx="3581400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Imagen" r:id="rId5" imgW="3171429" imgH="3352381" progId="MS_ClipArt_Gallery.2">
                  <p:embed/>
                </p:oleObj>
              </mc:Choice>
              <mc:Fallback>
                <p:oleObj name="Imagen" r:id="rId5" imgW="3171429" imgH="3352381" progId="MS_ClipArt_Gallery.2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000" b="8356"/>
                      <a:stretch>
                        <a:fillRect/>
                      </a:stretch>
                    </p:blipFill>
                    <p:spPr bwMode="auto">
                      <a:xfrm>
                        <a:off x="4648200" y="1811338"/>
                        <a:ext cx="3581400" cy="3786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AutoShape 103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7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  <p:bldP spid="46087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/>
              <a:t>TRONZADO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76400"/>
            <a:ext cx="4316288" cy="4419600"/>
          </a:xfrm>
        </p:spPr>
        <p:txBody>
          <a:bodyPr/>
          <a:lstStyle/>
          <a:p>
            <a:r>
              <a:rPr lang="es-ES_tradnl" altLang="es-MX" sz="2800" dirty="0"/>
              <a:t>Consiste en cortar los troncos a una longitud determinada. </a:t>
            </a:r>
            <a:endParaRPr lang="es-ES_tradnl" altLang="es-MX" sz="2800" dirty="0" smtClean="0"/>
          </a:p>
          <a:p>
            <a:r>
              <a:rPr lang="es-ES_tradnl" altLang="es-MX" sz="2800" dirty="0" smtClean="0"/>
              <a:t>Si </a:t>
            </a:r>
            <a:r>
              <a:rPr lang="es-ES_tradnl" altLang="es-MX" sz="2800" dirty="0"/>
              <a:t>el tronco es pequeño se formaran tablones cuadrados</a:t>
            </a:r>
            <a:r>
              <a:rPr lang="es-ES_tradnl" altLang="es-MX" sz="2800" dirty="0" smtClean="0"/>
              <a:t>.</a:t>
            </a:r>
          </a:p>
          <a:p>
            <a:r>
              <a:rPr lang="es-ES_tradnl" altLang="es-MX" sz="2800" dirty="0" smtClean="0"/>
              <a:t>El </a:t>
            </a:r>
            <a:r>
              <a:rPr lang="es-ES_tradnl" altLang="es-MX" sz="2800" dirty="0" err="1" smtClean="0"/>
              <a:t>aserrin</a:t>
            </a:r>
            <a:r>
              <a:rPr lang="es-ES_tradnl" altLang="es-MX" sz="2800" dirty="0" smtClean="0"/>
              <a:t> </a:t>
            </a:r>
            <a:r>
              <a:rPr lang="es-ES_tradnl" altLang="es-MX" sz="2800" dirty="0"/>
              <a:t>que se obtiene se usa para el papel y tableros de aglomerado.</a:t>
            </a:r>
          </a:p>
        </p:txBody>
      </p:sp>
      <p:graphicFrame>
        <p:nvGraphicFramePr>
          <p:cNvPr id="2970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981575" y="2062163"/>
          <a:ext cx="314325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Imagen" r:id="rId5" imgW="3142857" imgH="3647619" progId="MS_ClipArt_Gallery.2">
                  <p:embed/>
                </p:oleObj>
              </mc:Choice>
              <mc:Fallback>
                <p:oleObj name="Imagen" r:id="rId5" imgW="3142857" imgH="364761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407" r="3717" b="9259"/>
                      <a:stretch>
                        <a:fillRect/>
                      </a:stretch>
                    </p:blipFill>
                    <p:spPr bwMode="auto">
                      <a:xfrm>
                        <a:off x="4981575" y="2062163"/>
                        <a:ext cx="3143250" cy="364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AutoShap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7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  <p:bldP spid="2970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/>
              <a:t>ASERRADO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_tradnl" altLang="es-MX" sz="2800" dirty="0"/>
              <a:t>Tiene como misión la obtención de tablas y tablones para uso industrial.</a:t>
            </a:r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768850" y="1839913"/>
          <a:ext cx="3194050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Imagen" r:id="rId6" imgW="3171429" imgH="3657143" progId="MS_ClipArt_Gallery.2">
                  <p:embed/>
                </p:oleObj>
              </mc:Choice>
              <mc:Fallback>
                <p:oleObj name="Imagen" r:id="rId6" imgW="3171429" imgH="365714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407" r="3693" b="9259"/>
                      <a:stretch>
                        <a:fillRect/>
                      </a:stretch>
                    </p:blipFill>
                    <p:spPr bwMode="auto">
                      <a:xfrm>
                        <a:off x="4768850" y="1839913"/>
                        <a:ext cx="3194050" cy="368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AutoShap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8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  <p:bldP spid="3072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1143000"/>
          </a:xfrm>
        </p:spPr>
        <p:txBody>
          <a:bodyPr/>
          <a:lstStyle/>
          <a:p>
            <a:r>
              <a:rPr lang="es-ES_tradnl" altLang="es-MX"/>
              <a:t>SECADO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828800"/>
            <a:ext cx="4714056" cy="4114800"/>
          </a:xfrm>
        </p:spPr>
        <p:txBody>
          <a:bodyPr/>
          <a:lstStyle/>
          <a:p>
            <a:r>
              <a:rPr lang="es-ES_tradnl" altLang="es-MX" sz="3200" dirty="0"/>
              <a:t>Antes de poder usar tablas y tablones es necesario reducir su grado de humedad hasta un valor inferior al 3%.</a:t>
            </a:r>
          </a:p>
          <a:p>
            <a:pPr lvl="1"/>
            <a:r>
              <a:rPr lang="es-ES_tradnl" altLang="es-MX" sz="2400" dirty="0"/>
              <a:t>Al aire libre.</a:t>
            </a:r>
          </a:p>
          <a:p>
            <a:pPr lvl="1"/>
            <a:r>
              <a:rPr lang="es-ES_tradnl" altLang="es-MX" sz="2400" dirty="0"/>
              <a:t>Mediante hornos de secado.</a:t>
            </a:r>
          </a:p>
        </p:txBody>
      </p:sp>
      <p:graphicFrame>
        <p:nvGraphicFramePr>
          <p:cNvPr id="31748" name="Object 1028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562600" y="2490788"/>
          <a:ext cx="30099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Imagen" r:id="rId6" imgW="6095238" imgH="4571429" progId="MS_ClipArt_Gallery.2">
                  <p:embed/>
                </p:oleObj>
              </mc:Choice>
              <mc:Fallback>
                <p:oleObj name="Imagen" r:id="rId6" imgW="6095238" imgH="4571429" progId="MS_ClipArt_Gallery.2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001" r="24001" b="14000"/>
                      <a:stretch>
                        <a:fillRect/>
                      </a:stretch>
                    </p:blipFill>
                    <p:spPr bwMode="auto">
                      <a:xfrm>
                        <a:off x="5562600" y="2490788"/>
                        <a:ext cx="3009900" cy="225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AutoShape 103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8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  <p:bldP spid="3175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/>
              <a:t>CEPILLADO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_tradnl" altLang="es-MX" sz="2800"/>
              <a:t>Tiene como objetivo eliminar cualquier irregularidad y mejorar el aspecto final de la madera, dejándola a la medida requerida.</a:t>
            </a:r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757738" y="1758950"/>
          <a:ext cx="3209925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Imagen" r:id="rId6" imgW="3171429" imgH="2990476" progId="MS_ClipArt_Gallery.2">
                  <p:embed/>
                </p:oleObj>
              </mc:Choice>
              <mc:Fallback>
                <p:oleObj name="Imagen" r:id="rId6" imgW="3171429" imgH="2990476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844" r="6000" b="9677"/>
                      <a:stretch>
                        <a:fillRect/>
                      </a:stretch>
                    </p:blipFill>
                    <p:spPr bwMode="auto">
                      <a:xfrm>
                        <a:off x="4757738" y="1758950"/>
                        <a:ext cx="3209925" cy="302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AutoShap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8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  <p:bldP spid="3277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/>
              <a:t>FABRICACIÓN CON MADERA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_tradnl" altLang="es-MX"/>
          </a:p>
          <a:p>
            <a:r>
              <a:rPr lang="es-ES_tradnl" altLang="es-MX">
                <a:hlinkClick r:id="rId4" action="ppaction://hlinksldjump"/>
              </a:rPr>
              <a:t>MEDIANTE CORTE</a:t>
            </a:r>
            <a:endParaRPr lang="es-ES_tradnl" altLang="es-MX"/>
          </a:p>
          <a:p>
            <a:r>
              <a:rPr lang="es-ES_tradnl" altLang="es-MX">
                <a:hlinkClick r:id="rId5" action="ppaction://hlinksldjump"/>
              </a:rPr>
              <a:t>POR ARRANQUE DE VIRUTA</a:t>
            </a:r>
            <a:endParaRPr lang="es-ES_tradnl" altLang="es-MX"/>
          </a:p>
          <a:p>
            <a:r>
              <a:rPr lang="es-ES_tradnl" altLang="es-MX">
                <a:hlinkClick r:id="rId6" action="ppaction://hlinksldjump"/>
              </a:rPr>
              <a:t>UNIONES Y ACABADOS</a:t>
            </a:r>
            <a:endParaRPr lang="es-ES_tradnl" altLang="es-MX"/>
          </a:p>
          <a:p>
            <a:r>
              <a:rPr lang="es-ES_tradnl" altLang="es-MX">
                <a:hlinkClick r:id="rId7" action="ppaction://hlinksldjump"/>
              </a:rPr>
              <a:t>FABRICACIÓN INDUSTRIAL</a:t>
            </a:r>
            <a:endParaRPr lang="es-ES_tradnl" altLang="es-MX"/>
          </a:p>
        </p:txBody>
      </p:sp>
      <p:sp>
        <p:nvSpPr>
          <p:cNvPr id="27652" name="AutoShape 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8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  <p:bldP spid="27652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838200"/>
          </a:xfrm>
        </p:spPr>
        <p:txBody>
          <a:bodyPr/>
          <a:lstStyle/>
          <a:p>
            <a:r>
              <a:rPr lang="es-ES_tradnl" altLang="es-MX"/>
              <a:t>MEDIANTE CORTE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21303"/>
            <a:ext cx="62484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MX" dirty="0"/>
              <a:t>Se utilizan distintos tipos de sierra, según el trabajo a realizar.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143000" y="2562685"/>
            <a:ext cx="4749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" altLang="es-MX" dirty="0"/>
              <a:t>Serrucho. Para cortes largos y rectos.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143000" y="3167900"/>
            <a:ext cx="487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s-MX"/>
              <a:t>Serrucho de costilla. Para cortes cortos y de precisión.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143000" y="4141663"/>
            <a:ext cx="5410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s-MX" dirty="0"/>
              <a:t>Serrucho de punta. Para cortes curvos y para abrir huecos después de haber hecho un agujero con una broca.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149170" y="5406315"/>
            <a:ext cx="548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" altLang="es-MX" dirty="0"/>
              <a:t>Sierra de marquetería. Para cortar contrachapado y listones</a:t>
            </a:r>
          </a:p>
        </p:txBody>
      </p:sp>
      <p:pic>
        <p:nvPicPr>
          <p:cNvPr id="33800" name="Picture 8" descr="C:\Documents and Settings\Virgilio\Mis documentos\Mis imágenes\Unidades didácticas\U D 2\serruch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76400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C:\Documents and Settings\Virgilio\Mis documentos\Mis imágenes\Unidades didácticas\U D 2\sirpun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17145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C:\Documents and Settings\Virgilio\Mis documentos\Mis imágenes\Unidades didácticas\U D 2\materiales\sierra de marqueterí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3208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1" descr="C:\Documents and Settings\Virgilio\Mis documentos\Mis imágenes\Unidades didácticas\U D 2\materiales\serrucho de costil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4859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4" name="AutoShape 1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7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  <p:bldP spid="33796" grpId="0" autoUpdateAnimBg="0"/>
      <p:bldP spid="33797" grpId="0" autoUpdateAnimBg="0"/>
      <p:bldP spid="33798" grpId="0" autoUpdateAnimBg="0"/>
      <p:bldP spid="33799" grpId="0" autoUpdateAnimBg="0"/>
      <p:bldP spid="3380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25" y="152400"/>
            <a:ext cx="6915150" cy="914400"/>
          </a:xfrm>
        </p:spPr>
        <p:txBody>
          <a:bodyPr/>
          <a:lstStyle/>
          <a:p>
            <a:r>
              <a:rPr lang="es-ES_tradnl" altLang="es-MX">
                <a:latin typeface="Copperplate" pitchFamily="2" charset="0"/>
              </a:rPr>
              <a:t>ORIGEN Y UTILIZACIÓN</a:t>
            </a:r>
            <a:endParaRPr lang="es-ES_tradnl" altLang="es-MX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151440" cy="4925144"/>
          </a:xfrm>
        </p:spPr>
        <p:txBody>
          <a:bodyPr/>
          <a:lstStyle/>
          <a:p>
            <a:r>
              <a:rPr lang="es-ES_tradnl" altLang="es-MX" dirty="0"/>
              <a:t>ANTIGÜEDAD:</a:t>
            </a:r>
          </a:p>
          <a:p>
            <a:pPr lvl="1"/>
            <a:r>
              <a:rPr lang="es-ES_tradnl" altLang="es-MX" sz="2000" dirty="0"/>
              <a:t>El primer material de construcción (cabaña)</a:t>
            </a:r>
          </a:p>
          <a:p>
            <a:pPr lvl="1"/>
            <a:r>
              <a:rPr lang="es-ES_tradnl" altLang="es-MX" sz="2000" dirty="0"/>
              <a:t>Armas defensivas (lanza, arco...)</a:t>
            </a:r>
          </a:p>
          <a:p>
            <a:pPr lvl="1"/>
            <a:r>
              <a:rPr lang="es-ES_tradnl" altLang="es-MX" sz="2000" dirty="0"/>
              <a:t>Combustible (hogueras...)</a:t>
            </a:r>
          </a:p>
          <a:p>
            <a:pPr lvl="1"/>
            <a:r>
              <a:rPr lang="es-ES_tradnl" altLang="es-MX" sz="2000" dirty="0"/>
              <a:t>Vigas y viguetas</a:t>
            </a:r>
            <a:endParaRPr lang="es-ES_tradnl" altLang="es-MX" dirty="0"/>
          </a:p>
          <a:p>
            <a:r>
              <a:rPr lang="es-ES_tradnl" altLang="es-MX" dirty="0"/>
              <a:t>MODERNIDAD:</a:t>
            </a:r>
          </a:p>
          <a:p>
            <a:pPr lvl="1"/>
            <a:r>
              <a:rPr lang="es-ES_tradnl" altLang="es-MX" dirty="0"/>
              <a:t>Se sustituye por su limite de duración inferior a otros materiales</a:t>
            </a:r>
          </a:p>
          <a:p>
            <a:pPr lvl="1"/>
            <a:r>
              <a:rPr lang="es-ES_tradnl" altLang="es-MX" dirty="0"/>
              <a:t>El uso de vigas y viguetas se ha relegado a casos muy puntuales</a:t>
            </a:r>
          </a:p>
          <a:p>
            <a:pPr lvl="1"/>
            <a:r>
              <a:rPr lang="es-ES_tradnl" altLang="es-MX" dirty="0"/>
              <a:t>Amplia aplicación en múltiples sectores de la industria</a:t>
            </a:r>
          </a:p>
          <a:p>
            <a:pPr lvl="1"/>
            <a:r>
              <a:rPr lang="es-ES_tradnl" altLang="es-MX" dirty="0"/>
              <a:t>Como materia prima para la elaboración de múltiples derivados (papel, tableros, maderas laminadas...)</a:t>
            </a:r>
          </a:p>
          <a:p>
            <a:pPr lvl="1"/>
            <a:r>
              <a:rPr lang="es-ES_tradnl" altLang="es-MX" dirty="0"/>
              <a:t>Construcción de estructuras de grandes recintos de uso publico                                 ( polideportivos...)</a:t>
            </a:r>
          </a:p>
        </p:txBody>
      </p:sp>
      <p:sp>
        <p:nvSpPr>
          <p:cNvPr id="8199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4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  <p:bldP spid="8195" grpId="0" build="p" bldLvl="5" autoUpdateAnimBg="0"/>
      <p:bldP spid="8199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8542" y="-32577"/>
            <a:ext cx="7772400" cy="762000"/>
          </a:xfrm>
        </p:spPr>
        <p:txBody>
          <a:bodyPr/>
          <a:lstStyle/>
          <a:p>
            <a:r>
              <a:rPr lang="es-ES_tradnl" altLang="es-MX" sz="2800" dirty="0"/>
              <a:t>POR ARRANQUE DE VIRUTAS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70294" y="569085"/>
            <a:ext cx="7954606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MX" dirty="0"/>
              <a:t>Consiste en eliminar y desgastar diferentes partes de una pieza. Existen varios procesos: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75703" y="2295277"/>
            <a:ext cx="44883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" altLang="es-MX" dirty="0"/>
              <a:t>Taladrado: Perforar piezas mediante brocas o barrenas.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75703" y="3201898"/>
            <a:ext cx="43710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" altLang="es-MX" dirty="0"/>
              <a:t>Cepillado: Alisado y rebajado de las piezas con sucesivas pasadas de una hoja cortante.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976313" y="4563028"/>
            <a:ext cx="448838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" altLang="es-MX" dirty="0"/>
              <a:t>Limado: Modificación de la forma de una pieza eliminado material con limas y escofinas.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976313" y="5874603"/>
            <a:ext cx="47797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" altLang="es-MX" dirty="0"/>
              <a:t>Lijado: Eliminación de material con hojas de lija</a:t>
            </a:r>
          </a:p>
        </p:txBody>
      </p:sp>
      <p:pic>
        <p:nvPicPr>
          <p:cNvPr id="34824" name="Picture 8" descr="C:\Documents and Settings\Virgilio\Mis documentos\Mis imágenes\Unidades didácticas\U D 2\barren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1828800"/>
            <a:ext cx="95726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C:\Documents and Settings\Virgilio\Mis documentos\Mis imágenes\Unidades didácticas\U D 2\barre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993775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0" descr="C:\Documents and Settings\Virgilio\Mis documentos\Mis imágenes\Unidades didácticas\U D 2\materiales\taladradora manu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28800"/>
            <a:ext cx="1181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1" descr="C:\Documents and Settings\Virgilio\Mis documentos\Mis imágenes\Unidades didácticas\U D 2\cepill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1390650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8" name="Picture 12" descr="C:\Documents and Settings\Virgilio\Mis documentos\Mis imágenes\Unidades didácticas\U D 2\limado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46240"/>
            <a:ext cx="129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13" descr="C:\Documents and Settings\Virgilio\Mis documentos\Mis imágenes\Unidades didácticas\U D 2\lijado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74568"/>
            <a:ext cx="1295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0" name="AutoShape 1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 dirty="0">
                <a:hlinkClick r:id="rId9" action="ppaction://hlinksldjump"/>
              </a:rPr>
              <a:t>Al índice</a:t>
            </a:r>
            <a:endParaRPr lang="es-ES" alt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  <p:bldP spid="34820" grpId="0" autoUpdateAnimBg="0"/>
      <p:bldP spid="34821" grpId="0" autoUpdateAnimBg="0"/>
      <p:bldP spid="34822" grpId="0" autoUpdateAnimBg="0"/>
      <p:bldP spid="34823" grpId="0" autoUpdateAnimBg="0"/>
      <p:bldP spid="3483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r>
              <a:rPr lang="es-ES_tradnl" altLang="es-MX"/>
              <a:t>UNIONES Y ACABADOS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55576" y="4038600"/>
            <a:ext cx="7778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" altLang="es-MX" dirty="0"/>
              <a:t>Acabados: Son necesarios tanto para proteger las piezas como para mejorar su aspecto final.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475656" y="4832325"/>
            <a:ext cx="1152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" altLang="es-MX" dirty="0"/>
              <a:t>Limado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685456" y="4756125"/>
            <a:ext cx="14199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" altLang="es-MX" dirty="0"/>
              <a:t>Lijado</a:t>
            </a:r>
          </a:p>
        </p:txBody>
      </p:sp>
      <p:pic>
        <p:nvPicPr>
          <p:cNvPr id="35847" name="Picture 7" descr="C:\Documents and Settings\Virgilio\Mis documentos\Mis imágenes\Unidades didácticas\U D 2\lima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10200"/>
            <a:ext cx="129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:\Documents and Settings\Virgilio\Mis documentos\Mis imágenes\Unidades didácticas\U D 2\lijad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10200"/>
            <a:ext cx="1295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971456" y="4824286"/>
            <a:ext cx="29439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" altLang="es-MX" dirty="0"/>
              <a:t>Barnizado o pintado</a:t>
            </a:r>
          </a:p>
        </p:txBody>
      </p:sp>
      <p:pic>
        <p:nvPicPr>
          <p:cNvPr id="35850" name="Picture 10" descr="C:\Documents and Settings\Virgilio\Mis documentos\Mis imágenes\Unidades didácticas\escaneadas y de Internet\ud2\acabado en pintu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10200"/>
            <a:ext cx="13208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755576" y="1690688"/>
            <a:ext cx="1345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" altLang="es-MX" dirty="0"/>
              <a:t>Encolado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2123728" y="1674168"/>
            <a:ext cx="3849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" altLang="es-MX" dirty="0"/>
              <a:t>Con clavos, tornillos o grapas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870849" y="1676400"/>
            <a:ext cx="29787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" altLang="es-MX"/>
              <a:t>Con escuadras y cuñas</a:t>
            </a:r>
          </a:p>
        </p:txBody>
      </p:sp>
      <p:pic>
        <p:nvPicPr>
          <p:cNvPr id="35854" name="Picture 14" descr="C:\Documents and Settings\Virgilio\Mis documentos\Mis imágenes\Unidades didácticas\U D 2\madera\encolad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2362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5" name="Picture 15" descr="C:\Documents and Settings\Virgilio\Mis documentos\Mis imágenes\Unidades didácticas\U D 2\madera\unicla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1219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6" name="Picture 16" descr="C:\Documents and Settings\Virgilio\Mis documentos\Mis imágenes\Unidades didácticas\U D 2\madera\escuing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590800" cy="9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831682" y="3535362"/>
            <a:ext cx="1096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" altLang="es-MX" dirty="0"/>
              <a:t>En “te”</a:t>
            </a:r>
          </a:p>
        </p:txBody>
      </p:sp>
      <p:pic>
        <p:nvPicPr>
          <p:cNvPr id="35858" name="Picture 18" descr="C:\Documents and Settings\Virgilio\Mis documentos\Mis imágenes\Unidades didácticas\U D 2\madera\uniont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1524000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9" name="AutoShape 1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10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4" grpId="0" autoUpdateAnimBg="0"/>
      <p:bldP spid="35845" grpId="0" autoUpdateAnimBg="0"/>
      <p:bldP spid="35846" grpId="0" autoUpdateAnimBg="0"/>
      <p:bldP spid="35849" grpId="0" autoUpdateAnimBg="0"/>
      <p:bldP spid="35851" grpId="0" autoUpdateAnimBg="0"/>
      <p:bldP spid="35852" grpId="0" autoUpdateAnimBg="0"/>
      <p:bldP spid="35853" grpId="0" autoUpdateAnimBg="0"/>
      <p:bldP spid="35857" grpId="0" autoUpdateAnimBg="0"/>
      <p:bldP spid="35859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r>
              <a:rPr lang="es-ES_tradnl" altLang="es-MX"/>
              <a:t>FABRICACIÓN INDUSTRIAL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37759" y="1802703"/>
            <a:ext cx="7772400" cy="122123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MX" dirty="0"/>
              <a:t>Se produce con maquinaria, emplea gran cantidad de madera, derivados y energía. La producción es muy elevada. Las operaciones más frecuentes son: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38598" y="3235875"/>
            <a:ext cx="42040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" altLang="es-MX" dirty="0"/>
              <a:t>Taladrado: Con taladradoras verticales u horizontales y con brocas especiales para madera</a:t>
            </a:r>
          </a:p>
        </p:txBody>
      </p:sp>
      <p:pic>
        <p:nvPicPr>
          <p:cNvPr id="36869" name="Picture 5" descr="C:\Documents and Settings\Virgilio\Mis documentos\Mis imágenes\Unidades didácticas\U D 2\madera\taladad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59016"/>
            <a:ext cx="289560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C:\Documents and Settings\Virgilio\Mis documentos\Mis imágenes\Unidades didácticas\U D 2\madera\talcolm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84166"/>
            <a:ext cx="2209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5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utoUpdateAnimBg="0"/>
      <p:bldP spid="36868" grpId="0" autoUpdateAnimBg="0"/>
      <p:bldP spid="36871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r>
              <a:rPr lang="es-ES_tradnl" altLang="es-MX"/>
              <a:t>FABRICACIÓN INDUSTRIAL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79512" y="1824037"/>
            <a:ext cx="511256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" altLang="es-MX" dirty="0"/>
              <a:t>Fresado: Las fresadoras en carpintería se llaman </a:t>
            </a:r>
            <a:r>
              <a:rPr lang="es-ES" altLang="es-MX" dirty="0" err="1"/>
              <a:t>tupinadoras</a:t>
            </a:r>
            <a:r>
              <a:rPr lang="es-ES" altLang="es-MX" dirty="0"/>
              <a:t>. Llevan incorporada unas herramientas, que pueden adoptar muchas formas diferentes, llamadas fresas. Con ellas se producen piezas con todo tipo de ranuras, encajes, molduras, muescas, y engranajes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3568" y="4888994"/>
            <a:ext cx="7792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" altLang="es-MX" dirty="0"/>
              <a:t>Lijado: Se realiza con lijadoras mecánicas de disco o de cinta</a:t>
            </a:r>
          </a:p>
        </p:txBody>
      </p:sp>
      <p:pic>
        <p:nvPicPr>
          <p:cNvPr id="37893" name="Picture 5" descr="C:\Documents and Settings\Virgilio\Mis documentos\Mis imágenes\Unidades didácticas\U D 2\madera\fresad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33528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C:\Documents and Settings\Virgilio\Mis documentos\Mis imágenes\Unidades didácticas\U D 2\madera\cepitram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78950"/>
            <a:ext cx="1512168" cy="13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C:\Documents and Settings\Virgilio\Mis documentos\Mis imágenes\Unidades didácticas\U D 2\madera\cepidis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50659"/>
            <a:ext cx="1534688" cy="137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6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autoUpdateAnimBg="0"/>
      <p:bldP spid="37892" grpId="0" autoUpdateAnimBg="0"/>
      <p:bldP spid="3789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762000"/>
          </a:xfrm>
        </p:spPr>
        <p:txBody>
          <a:bodyPr/>
          <a:lstStyle/>
          <a:p>
            <a:r>
              <a:rPr lang="es-ES_tradnl" altLang="es-MX"/>
              <a:t>FABRICACIÓN INDUSTRIAL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55576" y="2041525"/>
            <a:ext cx="403244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" altLang="es-MX" sz="2800" dirty="0"/>
              <a:t>Cepillado: Con las </a:t>
            </a:r>
            <a:r>
              <a:rPr lang="es-ES" altLang="es-MX" sz="2800" dirty="0" err="1"/>
              <a:t>cepilladoras</a:t>
            </a:r>
            <a:r>
              <a:rPr lang="es-ES" altLang="es-MX" sz="2800" dirty="0"/>
              <a:t> de mesa se alisan y pulen grandes superficies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55576" y="4123502"/>
            <a:ext cx="3886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S" altLang="es-MX" sz="2800" dirty="0"/>
              <a:t>Torneado: Produce rebajes y </a:t>
            </a:r>
            <a:r>
              <a:rPr lang="es-ES" altLang="es-MX" sz="2800" dirty="0" err="1"/>
              <a:t>endiduras</a:t>
            </a:r>
            <a:r>
              <a:rPr lang="es-ES" altLang="es-MX" sz="2800" dirty="0"/>
              <a:t> en el material por arranque de virutas mediante el torno</a:t>
            </a:r>
          </a:p>
        </p:txBody>
      </p:sp>
      <p:pic>
        <p:nvPicPr>
          <p:cNvPr id="38917" name="Picture 5" descr="C:\Documents and Settings\Virgilio\Mis documentos\Mis imágenes\Unidades didácticas\U D 2\madera\cepilad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048000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C:\Documents and Settings\Virgilio\Mis documentos\Mis imágenes\Unidades didácticas\U D 2\madera\tornead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5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utoUpdateAnimBg="0"/>
      <p:bldP spid="38916" grpId="0" autoUpdateAnimBg="0"/>
      <p:bldP spid="38919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/>
              <a:t>DATOS TÉCNICOS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_tradnl" altLang="es-MX"/>
          </a:p>
          <a:p>
            <a:r>
              <a:rPr lang="es-ES_tradnl" altLang="es-MX">
                <a:hlinkClick r:id="rId4" action="ppaction://hlinksldjump"/>
              </a:rPr>
              <a:t>LOS BOSQUES DEL MUNDO</a:t>
            </a:r>
            <a:endParaRPr lang="es-ES_tradnl" altLang="es-MX"/>
          </a:p>
          <a:p>
            <a:endParaRPr lang="es-ES_tradnl" altLang="es-MX"/>
          </a:p>
          <a:p>
            <a:r>
              <a:rPr lang="es-ES_tradnl" altLang="es-MX">
                <a:hlinkClick r:id="rId5" action="ppaction://hlinksldjump"/>
              </a:rPr>
              <a:t>PRODUCCIÓN MUNDIAL</a:t>
            </a:r>
            <a:endParaRPr lang="es-ES_tradnl" altLang="es-MX"/>
          </a:p>
          <a:p>
            <a:endParaRPr lang="es-ES_tradnl" altLang="es-MX"/>
          </a:p>
          <a:p>
            <a:r>
              <a:rPr lang="es-ES_tradnl" altLang="es-MX">
                <a:hlinkClick r:id="rId6" action="ppaction://hlinksldjump"/>
              </a:rPr>
              <a:t>COMERCIO MUNDIAL DE MADERA</a:t>
            </a:r>
            <a:endParaRPr lang="es-ES_tradnl" altLang="es-MX"/>
          </a:p>
        </p:txBody>
      </p:sp>
      <p:sp>
        <p:nvSpPr>
          <p:cNvPr id="39940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8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  <p:bldP spid="3994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 sz="2800" b="1"/>
              <a:t>	LOS BOSQUES DEL MUNDO</a:t>
            </a:r>
            <a:endParaRPr lang="es-ES_tradnl" altLang="es-MX"/>
          </a:p>
        </p:txBody>
      </p:sp>
      <p:graphicFrame>
        <p:nvGraphicFramePr>
          <p:cNvPr id="4096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8288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Gráfico" r:id="rId3" imgW="7772330" imgH="4114674" progId="MSGraph.Chart.8">
                  <p:embed followColorScheme="full"/>
                </p:oleObj>
              </mc:Choice>
              <mc:Fallback>
                <p:oleObj name="Gráfico" r:id="rId3" imgW="7772330" imgH="4114674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77724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5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 b="1"/>
              <a:t>ZONAS PRODUCTORAS</a:t>
            </a:r>
            <a:endParaRPr lang="es-ES_tradnl" altLang="es-MX"/>
          </a:p>
        </p:txBody>
      </p:sp>
      <p:graphicFrame>
        <p:nvGraphicFramePr>
          <p:cNvPr id="4198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238250" y="1878012"/>
          <a:ext cx="6667500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Gráfico" r:id="rId5" imgW="6667435" imgH="4015793" progId="MSGraph.Chart.8">
                  <p:embed followColorScheme="full"/>
                </p:oleObj>
              </mc:Choice>
              <mc:Fallback>
                <p:oleObj name="Gráfico" r:id="rId5" imgW="6667435" imgH="4015793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1878012"/>
                        <a:ext cx="6667500" cy="401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AutoShap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7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OleChart spid="41987" grpId="0" bld="categoryEl"/>
      <p:bldP spid="41990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r>
              <a:rPr lang="es-ES_tradnl" altLang="es-MX"/>
              <a:t>COMERCIO MUNDIAL DE MADERA BLANDA</a:t>
            </a:r>
          </a:p>
        </p:txBody>
      </p:sp>
      <p:graphicFrame>
        <p:nvGraphicFramePr>
          <p:cNvPr id="43011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27075" y="1790700"/>
          <a:ext cx="76898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Gráfico" r:id="rId5" imgW="9220147" imgH="5021422" progId="MSGraph.Chart.8">
                  <p:embed followColorScheme="full"/>
                </p:oleObj>
              </mc:Choice>
              <mc:Fallback>
                <p:oleObj name="Gráfico" r:id="rId5" imgW="9220147" imgH="502142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1790700"/>
                        <a:ext cx="7689850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AutoShap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7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OleChart spid="43011" grpId="0" bld="category"/>
      <p:bldP spid="43014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X6clSjAQnw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0638" y="836613"/>
            <a:ext cx="9217026" cy="51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ES_tradnl" altLang="es-MX"/>
              <a:t>¿QUÉ ES LA MADERA?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60848"/>
            <a:ext cx="7772400" cy="4114800"/>
          </a:xfrm>
        </p:spPr>
        <p:txBody>
          <a:bodyPr/>
          <a:lstStyle/>
          <a:p>
            <a:r>
              <a:rPr lang="es-ES_tradnl" altLang="es-MX" dirty="0"/>
              <a:t>La madera, está formada por un conjunto de células que constituyen un organismo vivo, el árbol.</a:t>
            </a:r>
          </a:p>
          <a:p>
            <a:r>
              <a:rPr lang="es-ES_tradnl" altLang="es-MX" dirty="0"/>
              <a:t>La formación de la madera se debe a una capa generatriz, llamada </a:t>
            </a:r>
            <a:r>
              <a:rPr lang="es-ES_tradnl" altLang="es-MX" dirty="0" err="1"/>
              <a:t>cámbiun</a:t>
            </a:r>
            <a:r>
              <a:rPr lang="es-ES_tradnl" altLang="es-MX" dirty="0"/>
              <a:t>, situada entre la corteza y el resto del tronco</a:t>
            </a:r>
          </a:p>
          <a:p>
            <a:r>
              <a:rPr lang="es-ES_tradnl" altLang="es-MX" dirty="0"/>
              <a:t>En los ciclos vegetativos se forman los anillos. Cada uno de estos, corresponde a una época de crecimiento anual.</a:t>
            </a:r>
          </a:p>
          <a:p>
            <a:r>
              <a:rPr lang="es-ES_tradnl" altLang="es-MX" dirty="0"/>
              <a:t>Como cada anillo nos marca un ciclo vegetativo de un año, podemos saber la edad de un árbol contando sus anillos.</a:t>
            </a:r>
            <a:endParaRPr lang="es-ES_tradnl" altLang="es-MX" sz="3200" dirty="0"/>
          </a:p>
        </p:txBody>
      </p:sp>
      <p:sp>
        <p:nvSpPr>
          <p:cNvPr id="922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4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bldLvl="4" autoUpdateAnimBg="0"/>
      <p:bldP spid="9222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HN" altLang="es-MX" smtClean="0">
                <a:solidFill>
                  <a:srgbClr val="00B0F0"/>
                </a:solidFill>
              </a:rPr>
              <a:t>Que es la madera?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043863" cy="4583981"/>
          </a:xfrm>
        </p:spPr>
        <p:txBody>
          <a:bodyPr>
            <a:no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HN" sz="1800" dirty="0" smtClean="0"/>
              <a:t>A la madera podemos definirla como un conjunto de células, huecas, alargadas y cementadas longitudinalmente entre sí.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HN" sz="18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HN" sz="1800" dirty="0" smtClean="0"/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HN" b="1" dirty="0" smtClean="0">
                <a:solidFill>
                  <a:srgbClr val="00B0F0"/>
                </a:solidFill>
              </a:rPr>
              <a:t>TIPOS DE MADERA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HN" b="1" dirty="0" smtClean="0"/>
              <a:t/>
            </a:r>
            <a:br>
              <a:rPr lang="es-HN" b="1" dirty="0" smtClean="0"/>
            </a:br>
            <a:r>
              <a:rPr lang="es-HN" dirty="0" smtClean="0"/>
              <a:t>La madera proviene de dos grandes grupos de árboles: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HN" dirty="0" smtClean="0"/>
              <a:t>a</a:t>
            </a:r>
            <a:r>
              <a:rPr lang="es-HN" dirty="0" smtClean="0"/>
              <a:t>) Maderas de angiospermas, </a:t>
            </a:r>
            <a:r>
              <a:rPr lang="es-HN" dirty="0" err="1" smtClean="0"/>
              <a:t>latifoliadas</a:t>
            </a:r>
            <a:r>
              <a:rPr lang="es-HN" dirty="0" smtClean="0"/>
              <a:t>, hojosas o de hoja caduca. Ejemplo de este grupo son: caoba, encino chicozapote, cedro rojo, etc.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HN" dirty="0" smtClean="0"/>
              <a:t>b</a:t>
            </a:r>
            <a:r>
              <a:rPr lang="es-HN" dirty="0" smtClean="0"/>
              <a:t>) Maderas de gimnospermas o coníferas. </a:t>
            </a:r>
            <a:r>
              <a:rPr lang="es-HN" dirty="0" smtClean="0"/>
              <a:t>La madera de pino, </a:t>
            </a:r>
            <a:r>
              <a:rPr lang="es-HN" dirty="0" err="1" smtClean="0"/>
              <a:t>xcadra</a:t>
            </a:r>
            <a:r>
              <a:rPr lang="es-HN" dirty="0" smtClean="0"/>
              <a:t> enebro, oyamel, etc. son ejemplos de este grupo.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HN" sz="1800" dirty="0" smtClean="0"/>
              <a:t/>
            </a:r>
            <a:br>
              <a:rPr lang="es-HN" sz="1800" dirty="0" smtClean="0"/>
            </a:br>
            <a:endParaRPr lang="es-HN" sz="1800" dirty="0"/>
          </a:p>
        </p:txBody>
      </p:sp>
    </p:spTree>
    <p:extLst>
      <p:ext uri="{BB962C8B-B14F-4D97-AF65-F5344CB8AC3E}">
        <p14:creationId xmlns:p14="http://schemas.microsoft.com/office/powerpoint/2010/main" val="8185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HN" altLang="es-MX" smtClean="0">
                <a:solidFill>
                  <a:srgbClr val="00B0F0"/>
                </a:solidFill>
              </a:rPr>
              <a:t>De donde proviene la madera?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785938"/>
            <a:ext cx="4400550" cy="4357687"/>
          </a:xfrm>
        </p:spPr>
      </p:pic>
      <p:sp>
        <p:nvSpPr>
          <p:cNvPr id="9220" name="Content Placeholder 8"/>
          <p:cNvSpPr>
            <a:spLocks noGrp="1"/>
          </p:cNvSpPr>
          <p:nvPr>
            <p:ph sz="quarter" idx="4"/>
          </p:nvPr>
        </p:nvSpPr>
        <p:spPr>
          <a:xfrm>
            <a:off x="4643438" y="2143125"/>
            <a:ext cx="4041775" cy="3941763"/>
          </a:xfrm>
        </p:spPr>
        <p:txBody>
          <a:bodyPr/>
          <a:lstStyle/>
          <a:p>
            <a:pPr eaLnBrk="1" hangingPunct="1"/>
            <a:r>
              <a:rPr lang="es-HN" altLang="es-MX" smtClean="0"/>
              <a:t>Desde el punto de vista industrial, los materiales que interesan son el duramen y la arbura, que adquieren el mismo color tras talar y dejar secar el árbol.</a:t>
            </a:r>
          </a:p>
        </p:txBody>
      </p:sp>
    </p:spTree>
    <p:extLst>
      <p:ext uri="{BB962C8B-B14F-4D97-AF65-F5344CB8AC3E}">
        <p14:creationId xmlns:p14="http://schemas.microsoft.com/office/powerpoint/2010/main" val="10457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428750"/>
            <a:ext cx="29019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HN" altLang="es-MX" smtClean="0">
                <a:solidFill>
                  <a:srgbClr val="00B0F0"/>
                </a:solidFill>
              </a:rPr>
              <a:t>Usos de la madera</a:t>
            </a: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428750"/>
            <a:ext cx="3657600" cy="2773363"/>
          </a:xfrm>
        </p:spPr>
      </p:pic>
      <p:pic>
        <p:nvPicPr>
          <p:cNvPr id="1024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5188" y="3643313"/>
            <a:ext cx="3024187" cy="3000375"/>
          </a:xfrm>
        </p:spPr>
      </p:pic>
    </p:spTree>
    <p:extLst>
      <p:ext uri="{BB962C8B-B14F-4D97-AF65-F5344CB8AC3E}">
        <p14:creationId xmlns:p14="http://schemas.microsoft.com/office/powerpoint/2010/main" val="3354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071810"/>
            <a:ext cx="2762257" cy="29339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785813" y="86581"/>
            <a:ext cx="4051920" cy="1143000"/>
          </a:xfrm>
        </p:spPr>
        <p:txBody>
          <a:bodyPr/>
          <a:lstStyle/>
          <a:p>
            <a:pPr eaLnBrk="1" hangingPunct="1"/>
            <a:r>
              <a:rPr lang="es-HN" altLang="es-MX" dirty="0" smtClean="0">
                <a:solidFill>
                  <a:srgbClr val="00B0F0"/>
                </a:solidFill>
              </a:rPr>
              <a:t>Herramientas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85813" y="1285875"/>
            <a:ext cx="3657600" cy="1392238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2500313"/>
            <a:ext cx="3657600" cy="20859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7166"/>
            <a:ext cx="402908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3214688"/>
            <a:ext cx="2670175" cy="3186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4292600"/>
            <a:ext cx="2600325" cy="256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5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eronika\Documents\My Received Files\PA070015.JPG"/>
          <p:cNvPicPr>
            <a:picLocks noChangeAspect="1" noChangeArrowheads="1"/>
          </p:cNvPicPr>
          <p:nvPr/>
        </p:nvPicPr>
        <p:blipFill>
          <a:blip r:embed="rId3">
            <a:lum bright="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071563"/>
            <a:ext cx="37147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HN" sz="4000" b="1" dirty="0" smtClean="0"/>
              <a:t/>
            </a:r>
            <a:br>
              <a:rPr lang="es-HN" sz="4000" b="1" dirty="0" smtClean="0"/>
            </a:br>
            <a:r>
              <a:rPr lang="es-HN" sz="4000" b="1" dirty="0" smtClean="0">
                <a:solidFill>
                  <a:srgbClr val="00B0F0"/>
                </a:solidFill>
              </a:rPr>
              <a:t>La madera como material de construcción</a:t>
            </a:r>
            <a:r>
              <a:rPr lang="es-HN" b="1" dirty="0" smtClean="0"/>
              <a:t/>
            </a:r>
            <a:br>
              <a:rPr lang="es-HN" b="1" dirty="0" smtClean="0"/>
            </a:br>
            <a:endParaRPr lang="es-HN" dirty="0"/>
          </a:p>
        </p:txBody>
      </p:sp>
      <p:sp>
        <p:nvSpPr>
          <p:cNvPr id="12292" name="Content Placeholder 2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4143375" cy="4525963"/>
          </a:xfrm>
        </p:spPr>
        <p:txBody>
          <a:bodyPr/>
          <a:lstStyle/>
          <a:p>
            <a:pPr eaLnBrk="1" hangingPunct="1"/>
            <a:r>
              <a:rPr lang="es-HN" altLang="es-MX" smtClean="0"/>
              <a:t>La madera es uno de los materiales más antiguos que se han empleado en la construcción : se usa como estructura, como cerramiento interior y exterior, en laminados, en carpinterías, en techumbres y cubiertas, en pavimentos, etc. </a:t>
            </a:r>
          </a:p>
        </p:txBody>
      </p:sp>
    </p:spTree>
    <p:extLst>
      <p:ext uri="{BB962C8B-B14F-4D97-AF65-F5344CB8AC3E}">
        <p14:creationId xmlns:p14="http://schemas.microsoft.com/office/powerpoint/2010/main" val="10272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HN" altLang="es-MX" dirty="0" smtClean="0">
                <a:solidFill>
                  <a:srgbClr val="00B0F0"/>
                </a:solidFill>
              </a:rPr>
              <a:t>Medidas </a:t>
            </a:r>
            <a:r>
              <a:rPr lang="es-HN" altLang="es-MX" dirty="0" smtClean="0">
                <a:solidFill>
                  <a:srgbClr val="00B0F0"/>
                </a:solidFill>
              </a:rPr>
              <a:t>comerciales en pulgadas</a:t>
            </a:r>
            <a:endParaRPr lang="es-HN" altLang="es-MX" dirty="0" smtClean="0">
              <a:solidFill>
                <a:srgbClr val="00B0F0"/>
              </a:solidFill>
            </a:endParaRP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57375"/>
            <a:ext cx="3657600" cy="4143375"/>
          </a:xfrm>
        </p:spPr>
      </p:pic>
      <p:sp>
        <p:nvSpPr>
          <p:cNvPr id="1331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233863" cy="4829175"/>
          </a:xfrm>
        </p:spPr>
        <p:txBody>
          <a:bodyPr/>
          <a:lstStyle/>
          <a:p>
            <a:pPr eaLnBrk="1" hangingPunct="1"/>
            <a:r>
              <a:rPr lang="es-HN" altLang="es-MX" smtClean="0"/>
              <a:t>1x2          3x6(vigas)</a:t>
            </a:r>
          </a:p>
          <a:p>
            <a:pPr eaLnBrk="1" hangingPunct="1"/>
            <a:r>
              <a:rPr lang="es-HN" altLang="es-MX" smtClean="0"/>
              <a:t>1x3             3x7</a:t>
            </a:r>
          </a:p>
          <a:p>
            <a:pPr eaLnBrk="1" hangingPunct="1"/>
            <a:r>
              <a:rPr lang="es-HN" altLang="es-MX" smtClean="0"/>
              <a:t>1x4             1x3</a:t>
            </a:r>
          </a:p>
          <a:p>
            <a:pPr eaLnBrk="1" hangingPunct="1"/>
            <a:r>
              <a:rPr lang="es-HN" altLang="es-MX" smtClean="0"/>
              <a:t>2x2       4x4(columnas)</a:t>
            </a:r>
          </a:p>
          <a:p>
            <a:pPr eaLnBrk="1" hangingPunct="1"/>
            <a:r>
              <a:rPr lang="es-HN" altLang="es-MX" smtClean="0"/>
              <a:t>2x3             4x6(vigas)</a:t>
            </a:r>
          </a:p>
          <a:p>
            <a:pPr eaLnBrk="1" hangingPunct="1"/>
            <a:r>
              <a:rPr lang="es-HN" altLang="es-MX" smtClean="0"/>
              <a:t>2x4             5x5(vigas)</a:t>
            </a:r>
          </a:p>
          <a:p>
            <a:pPr eaLnBrk="1" hangingPunct="1"/>
            <a:r>
              <a:rPr lang="es-HN" altLang="es-MX" smtClean="0"/>
              <a:t>2x6         </a:t>
            </a:r>
          </a:p>
          <a:p>
            <a:pPr eaLnBrk="1" hangingPunct="1"/>
            <a:r>
              <a:rPr lang="es-HN" altLang="es-MX" smtClean="0"/>
              <a:t>3x4</a:t>
            </a:r>
          </a:p>
          <a:p>
            <a:pPr eaLnBrk="1" hangingPunct="1"/>
            <a:r>
              <a:rPr lang="es-HN" altLang="es-MX" smtClean="0"/>
              <a:t>3x5</a:t>
            </a:r>
          </a:p>
          <a:p>
            <a:pPr eaLnBrk="1" hangingPunct="1"/>
            <a:endParaRPr lang="es-HN" altLang="es-MX" smtClean="0"/>
          </a:p>
        </p:txBody>
      </p:sp>
    </p:spTree>
    <p:extLst>
      <p:ext uri="{BB962C8B-B14F-4D97-AF65-F5344CB8AC3E}">
        <p14:creationId xmlns:p14="http://schemas.microsoft.com/office/powerpoint/2010/main" val="13981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7467600" cy="12687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HN" dirty="0" smtClean="0">
                <a:solidFill>
                  <a:srgbClr val="FF0000"/>
                </a:solidFill>
              </a:rPr>
              <a:t/>
            </a:r>
            <a:br>
              <a:rPr lang="es-HN" dirty="0" smtClean="0">
                <a:solidFill>
                  <a:srgbClr val="FF0000"/>
                </a:solidFill>
              </a:rPr>
            </a:br>
            <a:r>
              <a:rPr lang="es-HN" u="sng" dirty="0" smtClean="0">
                <a:solidFill>
                  <a:srgbClr val="FF0000"/>
                </a:solidFill>
              </a:rPr>
              <a:t>Ventajas de la madera</a:t>
            </a:r>
            <a:endParaRPr lang="es-HN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043863" cy="3295253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HN" sz="2800" dirty="0" smtClean="0"/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HN" sz="2800" b="1" dirty="0" smtClean="0">
                <a:solidFill>
                  <a:srgbClr val="FF0000"/>
                </a:solidFill>
              </a:rPr>
              <a:t>Resistencia</a:t>
            </a:r>
            <a:r>
              <a:rPr lang="es-HN" sz="2800" dirty="0" smtClean="0">
                <a:solidFill>
                  <a:srgbClr val="FF0000"/>
                </a:solidFill>
              </a:rPr>
              <a:t>. </a:t>
            </a:r>
            <a:r>
              <a:rPr lang="es-HN" sz="2800" dirty="0" smtClean="0"/>
              <a:t>Valorando la carga a soportar y el peso propio de la estructura, la madera es más resistente que el acero y el hormigón. Posee además una gran capacidad para absorber energía y resistir cargas de impacto, lo que la hace idónea para construir casas de madera con ella en zonas sísmicas. 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HN" sz="2800" dirty="0" smtClean="0">
              <a:solidFill>
                <a:srgbClr val="00B0F0"/>
              </a:solidFill>
            </a:endParaRP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HN" sz="28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32" y="0"/>
            <a:ext cx="7493668" cy="141277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HN" dirty="0" smtClean="0">
                <a:solidFill>
                  <a:srgbClr val="FF0000"/>
                </a:solidFill>
              </a:rPr>
              <a:t/>
            </a:r>
            <a:br>
              <a:rPr lang="es-HN" dirty="0" smtClean="0">
                <a:solidFill>
                  <a:srgbClr val="FF0000"/>
                </a:solidFill>
              </a:rPr>
            </a:br>
            <a:r>
              <a:rPr lang="es-HN" u="sng" dirty="0" smtClean="0">
                <a:solidFill>
                  <a:srgbClr val="FF0000"/>
                </a:solidFill>
              </a:rPr>
              <a:t>Ventajas de la madera</a:t>
            </a:r>
            <a:endParaRPr lang="es-HN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043863" cy="5214938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HN" sz="2800" dirty="0" smtClean="0"/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HN" sz="2800" dirty="0" smtClean="0">
              <a:solidFill>
                <a:srgbClr val="00B0F0"/>
              </a:solidFill>
            </a:endParaRP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HN" sz="2800" b="1" dirty="0" smtClean="0">
                <a:solidFill>
                  <a:srgbClr val="FF0000"/>
                </a:solidFill>
              </a:rPr>
              <a:t>Fácil de trabajar</a:t>
            </a:r>
            <a:r>
              <a:rPr lang="es-HN" sz="2800" dirty="0" smtClean="0"/>
              <a:t>. Se puede cortar y trabajar en diversas formas y tamaños utilizando herramientas y máquinas sencillas. </a:t>
            </a:r>
            <a:r>
              <a:rPr lang="es-HN" sz="2800" dirty="0" smtClean="0"/>
              <a:t>En las </a:t>
            </a:r>
            <a:r>
              <a:rPr lang="es-HN" sz="2800" dirty="0" smtClean="0">
                <a:solidFill>
                  <a:srgbClr val="FF0000"/>
                </a:solidFill>
              </a:rPr>
              <a:t>casas </a:t>
            </a:r>
            <a:r>
              <a:rPr lang="es-HN" sz="2800" dirty="0" smtClean="0">
                <a:solidFill>
                  <a:srgbClr val="FF0000"/>
                </a:solidFill>
              </a:rPr>
              <a:t>prefabricadas </a:t>
            </a:r>
            <a:r>
              <a:rPr lang="es-HN" sz="2800" dirty="0" smtClean="0"/>
              <a:t>se puede ensamblar y pegar con adhesivos apropiados, unir con clavos, tornillos, pernos y conectores especiales que producen uniones limpias, resistentes y duraderas. </a:t>
            </a:r>
            <a:endParaRPr lang="es-HN" sz="2800" dirty="0"/>
          </a:p>
        </p:txBody>
      </p:sp>
    </p:spTree>
    <p:extLst>
      <p:ext uri="{BB962C8B-B14F-4D97-AF65-F5344CB8AC3E}">
        <p14:creationId xmlns:p14="http://schemas.microsoft.com/office/powerpoint/2010/main" val="15880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23528" y="1844825"/>
            <a:ext cx="8258175" cy="3672408"/>
          </a:xfrm>
        </p:spPr>
        <p:txBody>
          <a:bodyPr/>
          <a:lstStyle/>
          <a:p>
            <a:pPr algn="just" eaLnBrk="1" hangingPunct="1"/>
            <a:r>
              <a:rPr lang="es-HN" altLang="es-MX" sz="2800" dirty="0" smtClean="0">
                <a:solidFill>
                  <a:srgbClr val="FF0000"/>
                </a:solidFill>
              </a:rPr>
              <a:t>Buen aislante</a:t>
            </a:r>
            <a:r>
              <a:rPr lang="es-HN" altLang="es-MX" sz="2800" dirty="0" smtClean="0">
                <a:solidFill>
                  <a:srgbClr val="00B0F0"/>
                </a:solidFill>
              </a:rPr>
              <a:t>. </a:t>
            </a:r>
            <a:r>
              <a:rPr lang="es-HN" altLang="es-MX" sz="2800" dirty="0" smtClean="0"/>
              <a:t>Al ser un material compuesto de fibras huecas y alineadas axialmente a la longitud del árbol, estos huecos contienen aire que aporta excelentes cualidades como aislante acústico y térmico. También es un buen aislante eléctrico. </a:t>
            </a:r>
            <a:r>
              <a:rPr lang="es-HN" alt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madera aísla 15 veces más que el cemento, 400 veces más que el acero y 1.770 veces más que el aluminio. </a:t>
            </a:r>
          </a:p>
          <a:p>
            <a:pPr algn="just" eaLnBrk="1" hangingPunct="1"/>
            <a:endParaRPr lang="es-HN" altLang="es-MX" sz="2800" dirty="0" smtClean="0">
              <a:solidFill>
                <a:srgbClr val="FF0000"/>
              </a:solidFill>
            </a:endParaRPr>
          </a:p>
          <a:p>
            <a:pPr algn="just" eaLnBrk="1" hangingPunct="1"/>
            <a:endParaRPr lang="es-HN" altLang="es-MX" sz="2800" dirty="0" smtClean="0"/>
          </a:p>
        </p:txBody>
      </p:sp>
    </p:spTree>
    <p:extLst>
      <p:ext uri="{BB962C8B-B14F-4D97-AF65-F5344CB8AC3E}">
        <p14:creationId xmlns:p14="http://schemas.microsoft.com/office/powerpoint/2010/main" val="40838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58175" cy="4728567"/>
          </a:xfrm>
        </p:spPr>
        <p:txBody>
          <a:bodyPr/>
          <a:lstStyle/>
          <a:p>
            <a:pPr algn="just" eaLnBrk="1" hangingPunct="1"/>
            <a:endParaRPr lang="es-HN" altLang="es-MX" sz="2800" dirty="0" smtClean="0"/>
          </a:p>
          <a:p>
            <a:pPr algn="just" eaLnBrk="1" hangingPunct="1"/>
            <a:r>
              <a:rPr lang="es-HN" altLang="es-MX" sz="2800" b="1" dirty="0" smtClean="0">
                <a:solidFill>
                  <a:srgbClr val="00B0F0"/>
                </a:solidFill>
              </a:rPr>
              <a:t>Ecológica.</a:t>
            </a:r>
            <a:r>
              <a:rPr lang="es-HN" altLang="es-MX" sz="2800" dirty="0" smtClean="0"/>
              <a:t> La madera es el único material de construcción que es renovable y reutilizable, reciclable y biodegradable. Los árboles ayudan a mejorar el medio ambiente estabilizando el suelo, protegiendo del viento, proporcionando sombra, siendo el hábitat de la fauna y la </a:t>
            </a:r>
            <a:r>
              <a:rPr lang="es-HN" altLang="es-MX" sz="2800" dirty="0" err="1" smtClean="0"/>
              <a:t>flora,mejorando</a:t>
            </a:r>
            <a:r>
              <a:rPr lang="es-HN" altLang="es-MX" sz="2800" dirty="0" smtClean="0"/>
              <a:t> la calidad del aire y el agua, etc.</a:t>
            </a:r>
          </a:p>
          <a:p>
            <a:pPr algn="just" eaLnBrk="1" hangingPunct="1"/>
            <a:endParaRPr lang="es-HN" altLang="es-MX" sz="2800" dirty="0" smtClean="0"/>
          </a:p>
        </p:txBody>
      </p:sp>
    </p:spTree>
    <p:extLst>
      <p:ext uri="{BB962C8B-B14F-4D97-AF65-F5344CB8AC3E}">
        <p14:creationId xmlns:p14="http://schemas.microsoft.com/office/powerpoint/2010/main" val="4736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s-ES_tradnl" altLang="es-MX"/>
              <a:t>ESTRUCTURA DE LA MADERA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981200"/>
            <a:ext cx="4997896" cy="4616152"/>
          </a:xfrm>
        </p:spPr>
        <p:txBody>
          <a:bodyPr/>
          <a:lstStyle/>
          <a:p>
            <a:r>
              <a:rPr lang="es-ES_tradnl" altLang="es-MX" sz="2000" dirty="0"/>
              <a:t>Duramen: parte interior del tronco con, mayor resistencia mecánica y durabilidad. Las capas externas van </a:t>
            </a:r>
            <a:r>
              <a:rPr lang="es-ES_tradnl" altLang="es-MX" sz="2000" dirty="0" err="1"/>
              <a:t>convirtiendose</a:t>
            </a:r>
            <a:r>
              <a:rPr lang="es-ES_tradnl" altLang="es-MX" sz="2000" dirty="0"/>
              <a:t> en duramen con el paso del tiempo.</a:t>
            </a:r>
          </a:p>
          <a:p>
            <a:r>
              <a:rPr lang="es-ES_tradnl" altLang="es-MX" sz="2000" dirty="0" err="1"/>
              <a:t>Cámbium</a:t>
            </a:r>
            <a:r>
              <a:rPr lang="es-ES_tradnl" altLang="es-MX" sz="2000" dirty="0"/>
              <a:t>: capa existente entre la albura (madera más reciente) y la corteza que es la base para el crecimiento en espesor del tronco.</a:t>
            </a:r>
          </a:p>
          <a:p>
            <a:r>
              <a:rPr lang="es-ES_tradnl" altLang="es-MX" sz="2000" dirty="0"/>
              <a:t>Corteza interna: parte de la corteza viva, filamentosa y de poca resistencia.</a:t>
            </a:r>
          </a:p>
          <a:p>
            <a:r>
              <a:rPr lang="es-ES_tradnl" altLang="es-MX" sz="2000" dirty="0"/>
              <a:t>Corteza externa: capa exterior que envuelve el tronco y protege la vida del árbol.</a:t>
            </a:r>
            <a:endParaRPr lang="es-ES_tradnl" altLang="es-MX" sz="2800" dirty="0"/>
          </a:p>
          <a:p>
            <a:endParaRPr lang="es-ES_tradnl" altLang="es-MX" sz="2800" dirty="0"/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938713" y="1676400"/>
          <a:ext cx="32289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Imagen" r:id="rId6" imgW="3257143" imgH="4457143" progId="MS_ClipArt_Gallery.2">
                  <p:embed/>
                </p:oleObj>
              </mc:Choice>
              <mc:Fallback>
                <p:oleObj name="Imagen" r:id="rId6" imgW="3257143" imgH="445714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7778"/>
                      <a:stretch>
                        <a:fillRect/>
                      </a:stretch>
                    </p:blipFill>
                    <p:spPr bwMode="auto">
                      <a:xfrm>
                        <a:off x="4938713" y="1676400"/>
                        <a:ext cx="3228975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AutoShap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8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  <p:bldP spid="10247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HN" altLang="es-MX" smtClean="0">
                <a:solidFill>
                  <a:srgbClr val="00B0F0"/>
                </a:solidFill>
              </a:rPr>
              <a:t>Secado de la madera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071688"/>
            <a:ext cx="3359150" cy="335756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57625" y="1571625"/>
            <a:ext cx="4857750" cy="4757738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HN" dirty="0" smtClean="0"/>
              <a:t>Secado al aire: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HN" dirty="0" smtClean="0"/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HN" dirty="0" smtClean="0"/>
              <a:t>Se efectúa simplemente encastillando la madera bajo cubiertas protectoras contra el sol directo, permitiendo la circulación de, según las condiciones de temperatura y humedad relativa del ambiente, el secado de la madera. 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HN" dirty="0" smtClean="0"/>
              <a:t>Tiene la desventaja de ser un proceso lento y poco efectivo.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4579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428625" y="2332038"/>
            <a:ext cx="3657600" cy="4525962"/>
          </a:xfrm>
        </p:spPr>
        <p:txBody>
          <a:bodyPr/>
          <a:lstStyle/>
          <a:p>
            <a:pPr eaLnBrk="1" hangingPunct="1"/>
            <a:r>
              <a:rPr lang="es-HN" altLang="es-MX" smtClean="0"/>
              <a:t>Secado Convencional en horno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1938" y="1428750"/>
            <a:ext cx="4357687" cy="4643438"/>
          </a:xfrm>
        </p:spPr>
      </p:pic>
    </p:spTree>
    <p:extLst>
      <p:ext uri="{BB962C8B-B14F-4D97-AF65-F5344CB8AC3E}">
        <p14:creationId xmlns:p14="http://schemas.microsoft.com/office/powerpoint/2010/main" val="38395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HN" altLang="es-MX" b="1" smtClean="0">
                <a:solidFill>
                  <a:srgbClr val="00B0F0"/>
                </a:solidFill>
              </a:rPr>
              <a:t>PAREDES DE MADERA</a:t>
            </a:r>
            <a:endParaRPr lang="es-HN" altLang="es-MX" smtClean="0">
              <a:solidFill>
                <a:srgbClr val="00B0F0"/>
              </a:solidFill>
            </a:endParaRPr>
          </a:p>
        </p:txBody>
      </p:sp>
      <p:sp>
        <p:nvSpPr>
          <p:cNvPr id="18435" name="Content Placeholder 7"/>
          <p:cNvSpPr>
            <a:spLocks noGrp="1"/>
          </p:cNvSpPr>
          <p:nvPr>
            <p:ph idx="1"/>
          </p:nvPr>
        </p:nvSpPr>
        <p:spPr>
          <a:xfrm>
            <a:off x="457200" y="1428750"/>
            <a:ext cx="7467600" cy="4697413"/>
          </a:xfrm>
        </p:spPr>
        <p:txBody>
          <a:bodyPr/>
          <a:lstStyle/>
          <a:p>
            <a:pPr eaLnBrk="1" hangingPunct="1"/>
            <a:r>
              <a:rPr lang="es-HN" altLang="es-MX" sz="2400" smtClean="0"/>
              <a:t>Son tanto tabiques como revestimientos de muros en los que la madera es el elemento más visible en forma de tabla, tablero, panel o plafón.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714625"/>
            <a:ext cx="778668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1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HN" dirty="0" smtClean="0">
                <a:solidFill>
                  <a:srgbClr val="00B0F0"/>
                </a:solidFill>
              </a:rPr>
              <a:t>Las piezas principales que conforman los tabiques son:</a:t>
            </a:r>
            <a:endParaRPr lang="es-HN" dirty="0">
              <a:solidFill>
                <a:srgbClr val="00B0F0"/>
              </a:solidFill>
            </a:endParaRPr>
          </a:p>
        </p:txBody>
      </p:sp>
      <p:sp>
        <p:nvSpPr>
          <p:cNvPr id="19459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517650"/>
            <a:ext cx="4040188" cy="4625975"/>
          </a:xfrm>
        </p:spPr>
        <p:txBody>
          <a:bodyPr/>
          <a:lstStyle/>
          <a:p>
            <a:pPr eaLnBrk="1" hangingPunct="1"/>
            <a:r>
              <a:rPr lang="es-HN" altLang="es-MX" smtClean="0"/>
              <a:t>1 Solera inferior</a:t>
            </a:r>
          </a:p>
          <a:p>
            <a:pPr eaLnBrk="1" hangingPunct="1"/>
            <a:r>
              <a:rPr lang="es-HN" altLang="es-MX" smtClean="0"/>
              <a:t>2 Pie derecho</a:t>
            </a:r>
          </a:p>
          <a:p>
            <a:pPr eaLnBrk="1" hangingPunct="1"/>
            <a:r>
              <a:rPr lang="es-HN" altLang="es-MX" smtClean="0"/>
              <a:t>3 Solera superior</a:t>
            </a:r>
          </a:p>
          <a:p>
            <a:pPr eaLnBrk="1" hangingPunct="1"/>
            <a:r>
              <a:rPr lang="es-HN" altLang="es-MX" smtClean="0"/>
              <a:t>4 Transversal cortafuego (cadeneta)</a:t>
            </a:r>
          </a:p>
          <a:p>
            <a:pPr eaLnBrk="1" hangingPunct="1"/>
            <a:r>
              <a:rPr lang="es-HN" altLang="es-MX" smtClean="0"/>
              <a:t>5 Jamba</a:t>
            </a:r>
          </a:p>
          <a:p>
            <a:pPr eaLnBrk="1" hangingPunct="1"/>
            <a:r>
              <a:rPr lang="es-HN" altLang="es-MX" smtClean="0"/>
              <a:t>6 Dintel</a:t>
            </a:r>
          </a:p>
          <a:p>
            <a:pPr eaLnBrk="1" hangingPunct="1"/>
            <a:r>
              <a:rPr lang="es-HN" altLang="es-MX" smtClean="0"/>
              <a:t>7 Alféizar</a:t>
            </a:r>
          </a:p>
          <a:p>
            <a:pPr eaLnBrk="1" hangingPunct="1"/>
            <a:r>
              <a:rPr lang="es-HN" altLang="es-MX" smtClean="0"/>
              <a:t>8 Puntal de dintel</a:t>
            </a:r>
          </a:p>
          <a:p>
            <a:pPr eaLnBrk="1" hangingPunct="1"/>
            <a:r>
              <a:rPr lang="es-HN" altLang="es-MX" smtClean="0"/>
              <a:t>9 Muchacho</a:t>
            </a: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517650"/>
            <a:ext cx="4286250" cy="4768850"/>
          </a:xfrm>
        </p:spPr>
      </p:pic>
    </p:spTree>
    <p:extLst>
      <p:ext uri="{BB962C8B-B14F-4D97-AF65-F5344CB8AC3E}">
        <p14:creationId xmlns:p14="http://schemas.microsoft.com/office/powerpoint/2010/main" val="33187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HN" altLang="es-MX" smtClean="0">
                <a:solidFill>
                  <a:srgbClr val="00B0F0"/>
                </a:solidFill>
              </a:rPr>
              <a:t>Tabiques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HN" i="1" dirty="0" smtClean="0">
                <a:solidFill>
                  <a:srgbClr val="00B0F0"/>
                </a:solidFill>
              </a:rPr>
              <a:t>Elevación de un tabique </a:t>
            </a:r>
            <a:r>
              <a:rPr lang="es-HN" i="1" dirty="0" err="1" smtClean="0">
                <a:solidFill>
                  <a:srgbClr val="00B0F0"/>
                </a:solidFill>
              </a:rPr>
              <a:t>autosoportante</a:t>
            </a:r>
            <a:r>
              <a:rPr lang="es-HN" i="1" dirty="0" smtClean="0">
                <a:solidFill>
                  <a:srgbClr val="00B0F0"/>
                </a:solidFill>
              </a:rPr>
              <a:t> prefabricado</a:t>
            </a:r>
            <a:endParaRPr lang="es-HN" dirty="0">
              <a:solidFill>
                <a:srgbClr val="00B0F0"/>
              </a:solidFill>
            </a:endParaRPr>
          </a:p>
        </p:txBody>
      </p:sp>
      <p:pic>
        <p:nvPicPr>
          <p:cNvPr id="2048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517650"/>
            <a:ext cx="3324225" cy="394176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HN" i="1" dirty="0" smtClean="0">
                <a:solidFill>
                  <a:srgbClr val="00B0F0"/>
                </a:solidFill>
              </a:rPr>
              <a:t>Elevación de un tabique soportante de madera prefabricado</a:t>
            </a:r>
            <a:endParaRPr lang="es-HN" dirty="0">
              <a:solidFill>
                <a:srgbClr val="00B0F0"/>
              </a:solidFill>
            </a:endParaRPr>
          </a:p>
        </p:txBody>
      </p:sp>
      <p:pic>
        <p:nvPicPr>
          <p:cNvPr id="2048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1517650"/>
            <a:ext cx="3097212" cy="3941763"/>
          </a:xfrm>
        </p:spPr>
      </p:pic>
    </p:spTree>
    <p:extLst>
      <p:ext uri="{BB962C8B-B14F-4D97-AF65-F5344CB8AC3E}">
        <p14:creationId xmlns:p14="http://schemas.microsoft.com/office/powerpoint/2010/main" val="27130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4"/>
          <p:cNvSpPr>
            <a:spLocks noGrp="1"/>
          </p:cNvSpPr>
          <p:nvPr>
            <p:ph type="body" idx="1"/>
          </p:nvPr>
        </p:nvSpPr>
        <p:spPr>
          <a:xfrm>
            <a:off x="214313" y="5214938"/>
            <a:ext cx="4283075" cy="1357312"/>
          </a:xfrm>
        </p:spPr>
        <p:txBody>
          <a:bodyPr/>
          <a:lstStyle/>
          <a:p>
            <a:pPr eaLnBrk="1" hangingPunct="1"/>
            <a:r>
              <a:rPr lang="es-HN" altLang="es-MX" sz="1800" i="1" smtClean="0">
                <a:solidFill>
                  <a:srgbClr val="00B0F0"/>
                </a:solidFill>
              </a:rPr>
              <a:t>Elevación exterior de un tabique soportante estructural prefabricado montado sobre su plataforma base.</a:t>
            </a:r>
            <a:endParaRPr lang="es-HN" altLang="es-MX" sz="1800" smtClean="0">
              <a:solidFill>
                <a:srgbClr val="00B0F0"/>
              </a:solidFill>
            </a:endParaRPr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000125"/>
            <a:ext cx="3929062" cy="3941763"/>
          </a:xfrm>
        </p:spPr>
      </p:pic>
      <p:sp>
        <p:nvSpPr>
          <p:cNvPr id="2150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14875" y="5286375"/>
            <a:ext cx="4041775" cy="838200"/>
          </a:xfrm>
        </p:spPr>
        <p:txBody>
          <a:bodyPr/>
          <a:lstStyle/>
          <a:p>
            <a:pPr eaLnBrk="1" hangingPunct="1"/>
            <a:r>
              <a:rPr lang="es-HN" altLang="es-MX" sz="1800" i="1" smtClean="0">
                <a:solidFill>
                  <a:srgbClr val="00B0F0"/>
                </a:solidFill>
              </a:rPr>
              <a:t>Encuentro normal entre tabique soportante</a:t>
            </a:r>
          </a:p>
          <a:p>
            <a:pPr eaLnBrk="1" hangingPunct="1"/>
            <a:r>
              <a:rPr lang="es-HN" altLang="es-MX" sz="1800" i="1" smtClean="0">
                <a:solidFill>
                  <a:srgbClr val="00B0F0"/>
                </a:solidFill>
              </a:rPr>
              <a:t>perimetral con tabique interior autosoportante</a:t>
            </a:r>
            <a:r>
              <a:rPr lang="es-HN" altLang="es-MX" sz="1800" i="1" smtClean="0"/>
              <a:t>.</a:t>
            </a:r>
            <a:endParaRPr lang="es-HN" altLang="es-MX" sz="1800" smtClean="0"/>
          </a:p>
        </p:txBody>
      </p:sp>
      <p:pic>
        <p:nvPicPr>
          <p:cNvPr id="2150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000125"/>
            <a:ext cx="4041775" cy="3929063"/>
          </a:xfrm>
        </p:spPr>
      </p:pic>
    </p:spTree>
    <p:extLst>
      <p:ext uri="{BB962C8B-B14F-4D97-AF65-F5344CB8AC3E}">
        <p14:creationId xmlns:p14="http://schemas.microsoft.com/office/powerpoint/2010/main" val="23197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HN" altLang="es-MX" smtClean="0">
                <a:solidFill>
                  <a:srgbClr val="00B0F0"/>
                </a:solidFill>
              </a:rPr>
              <a:t>Solera inferior</a:t>
            </a: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643063"/>
            <a:ext cx="4040188" cy="4537075"/>
          </a:xfrm>
        </p:spPr>
      </p:pic>
      <p:sp>
        <p:nvSpPr>
          <p:cNvPr id="2253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7650"/>
            <a:ext cx="4041775" cy="4768850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HN" altLang="es-MX" smtClean="0"/>
              <a:t>Pieza horizontal inferior que fija, por medio de uniones clavadas, todas las piezas verticales tales como pie derecho, jambas y muchachos. Su función principal es distribuir las cargas verticales hacia la plataforma.</a:t>
            </a:r>
          </a:p>
        </p:txBody>
      </p:sp>
    </p:spTree>
    <p:extLst>
      <p:ext uri="{BB962C8B-B14F-4D97-AF65-F5344CB8AC3E}">
        <p14:creationId xmlns:p14="http://schemas.microsoft.com/office/powerpoint/2010/main" val="30268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HN" altLang="es-MX" smtClean="0">
                <a:solidFill>
                  <a:srgbClr val="00B0F0"/>
                </a:solidFill>
              </a:rPr>
              <a:t>Pie derecho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>
          <a:xfrm>
            <a:off x="285750" y="5486400"/>
            <a:ext cx="4211638" cy="838200"/>
          </a:xfrm>
        </p:spPr>
        <p:txBody>
          <a:bodyPr/>
          <a:lstStyle/>
          <a:p>
            <a:pPr algn="just" eaLnBrk="1" hangingPunct="1"/>
            <a:r>
              <a:rPr lang="es-HN" altLang="es-MX" sz="1800" i="1" smtClean="0">
                <a:solidFill>
                  <a:srgbClr val="00B0F0"/>
                </a:solidFill>
              </a:rPr>
              <a:t>Pie derecho, piezas verticales de escuadría 2” x </a:t>
            </a:r>
            <a:r>
              <a:rPr lang="pt-BR" altLang="es-MX" sz="1800" i="1" smtClean="0">
                <a:solidFill>
                  <a:srgbClr val="00B0F0"/>
                </a:solidFill>
              </a:rPr>
              <a:t>3”  o 2” x 4”</a:t>
            </a:r>
            <a:endParaRPr lang="es-HN" altLang="es-MX" sz="1800" smtClean="0">
              <a:solidFill>
                <a:srgbClr val="00B0F0"/>
              </a:solidFill>
            </a:endParaRPr>
          </a:p>
        </p:txBody>
      </p:sp>
      <p:pic>
        <p:nvPicPr>
          <p:cNvPr id="2355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571625"/>
            <a:ext cx="4211638" cy="3643313"/>
          </a:xfrm>
        </p:spPr>
      </p:pic>
      <p:sp>
        <p:nvSpPr>
          <p:cNvPr id="2355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7650"/>
            <a:ext cx="4041775" cy="3941763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HN" altLang="es-MX" smtClean="0"/>
              <a:t>Pieza vertical unida por medio de fijaciones clavadas entre las soleras superior e inferior. Su principal función es transmitir axialmente las cargas provenientes de niveles superiores de la estructura</a:t>
            </a:r>
          </a:p>
        </p:txBody>
      </p:sp>
    </p:spTree>
    <p:extLst>
      <p:ext uri="{BB962C8B-B14F-4D97-AF65-F5344CB8AC3E}">
        <p14:creationId xmlns:p14="http://schemas.microsoft.com/office/powerpoint/2010/main" val="12961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HN" altLang="es-MX" smtClean="0">
                <a:solidFill>
                  <a:srgbClr val="00B0F0"/>
                </a:solidFill>
              </a:rPr>
              <a:t>Solera superior</a:t>
            </a: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857375"/>
            <a:ext cx="4040187" cy="4071938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7650"/>
            <a:ext cx="4041775" cy="3941763"/>
          </a:xfrm>
        </p:spPr>
        <p:txBody>
          <a:bodyPr>
            <a:normAutofit lnSpcReduction="10000"/>
          </a:bodyPr>
          <a:lstStyle/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HN" dirty="0" smtClean="0"/>
              <a:t>Pieza horizontal superior que une, por medio de uniones clavadas, todos los elementos verticales tales como pie derecho, jambas y puntales de dintel. Transmite y distribuye a los componentes verticales las cargas provenientes de niveles superiores de la vivienda.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5928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HN" altLang="es-MX" smtClean="0">
                <a:solidFill>
                  <a:srgbClr val="00B0F0"/>
                </a:solidFill>
              </a:rPr>
              <a:t>Transversal cortafuego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500063" y="2143125"/>
            <a:ext cx="7467600" cy="4525963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HN" altLang="es-MX" sz="2400" smtClean="0"/>
              <a:t>Pieza componente que separa el espacio entre dos pie derecho.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HN" altLang="es-MX" sz="2400" smtClean="0"/>
              <a:t>Su función consiste en bloquear la ascensión de los gases de combustión y retardar la propagación de las llamas por el interior del tabique en un eventual incendio. Permite, además, el clavado o atornillado de revestimientos verticales y ayuda a evitar el pandeo lateral de los pie derecho en el plano del tabique.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s-HN" altLang="es-MX" smtClean="0"/>
          </a:p>
        </p:txBody>
      </p:sp>
    </p:spTree>
    <p:extLst>
      <p:ext uri="{BB962C8B-B14F-4D97-AF65-F5344CB8AC3E}">
        <p14:creationId xmlns:p14="http://schemas.microsoft.com/office/powerpoint/2010/main" val="25120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/>
              <a:t>SUS  USOS     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718" y="2132856"/>
            <a:ext cx="3810000" cy="4419600"/>
          </a:xfrm>
        </p:spPr>
        <p:txBody>
          <a:bodyPr/>
          <a:lstStyle/>
          <a:p>
            <a:r>
              <a:rPr lang="es-ES_tradnl" altLang="es-MX" sz="2800" dirty="0"/>
              <a:t>Carpintería</a:t>
            </a:r>
          </a:p>
          <a:p>
            <a:r>
              <a:rPr lang="es-ES_tradnl" altLang="es-MX" sz="2800" dirty="0"/>
              <a:t>Construcción</a:t>
            </a:r>
          </a:p>
          <a:p>
            <a:r>
              <a:rPr lang="es-ES_tradnl" altLang="es-MX" sz="2800" dirty="0"/>
              <a:t>Ebanistería</a:t>
            </a:r>
          </a:p>
          <a:p>
            <a:r>
              <a:rPr lang="es-ES_tradnl" altLang="es-MX" sz="2800" dirty="0"/>
              <a:t>Marquetería</a:t>
            </a:r>
          </a:p>
          <a:p>
            <a:r>
              <a:rPr lang="es-ES_tradnl" altLang="es-MX" sz="2800" dirty="0"/>
              <a:t>Elementos de decoración</a:t>
            </a:r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114800" y="2084388"/>
          <a:ext cx="5029200" cy="329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Imagen" r:id="rId5" imgW="7019048" imgH="4600000" progId="MS_ClipArt_Gallery.2">
                  <p:embed/>
                </p:oleObj>
              </mc:Choice>
              <mc:Fallback>
                <p:oleObj name="Imagen" r:id="rId5" imgW="7019048" imgH="460000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1429" b="37239"/>
                      <a:stretch>
                        <a:fillRect/>
                      </a:stretch>
                    </p:blipFill>
                    <p:spPr bwMode="auto">
                      <a:xfrm>
                        <a:off x="4114800" y="2084388"/>
                        <a:ext cx="5029200" cy="329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AutoShape 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7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bldLvl="5" autoUpdateAnimBg="0"/>
      <p:bldP spid="11269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HN" altLang="es-MX" smtClean="0">
                <a:solidFill>
                  <a:srgbClr val="00B0F0"/>
                </a:solidFill>
              </a:rPr>
              <a:t>Cortafuegos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6363" y="1719263"/>
            <a:ext cx="5629275" cy="4286250"/>
          </a:xfrm>
        </p:spPr>
      </p:pic>
    </p:spTree>
    <p:extLst>
      <p:ext uri="{BB962C8B-B14F-4D97-AF65-F5344CB8AC3E}">
        <p14:creationId xmlns:p14="http://schemas.microsoft.com/office/powerpoint/2010/main" val="593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143000"/>
            <a:ext cx="6643687" cy="4500563"/>
          </a:xfrm>
        </p:spPr>
      </p:pic>
      <p:sp>
        <p:nvSpPr>
          <p:cNvPr id="9" name="Oval 8"/>
          <p:cNvSpPr/>
          <p:nvPr/>
        </p:nvSpPr>
        <p:spPr>
          <a:xfrm>
            <a:off x="2286000" y="4786313"/>
            <a:ext cx="1000125" cy="100012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HN"/>
          </a:p>
        </p:txBody>
      </p:sp>
      <p:sp>
        <p:nvSpPr>
          <p:cNvPr id="10" name="Oval 9"/>
          <p:cNvSpPr/>
          <p:nvPr/>
        </p:nvSpPr>
        <p:spPr>
          <a:xfrm>
            <a:off x="6215063" y="1143000"/>
            <a:ext cx="1000125" cy="100012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HN"/>
          </a:p>
        </p:txBody>
      </p:sp>
      <p:cxnSp>
        <p:nvCxnSpPr>
          <p:cNvPr id="16" name="Straight Arrow Connector 15"/>
          <p:cNvCxnSpPr>
            <a:stCxn id="9" idx="6"/>
          </p:cNvCxnSpPr>
          <p:nvPr/>
        </p:nvCxnSpPr>
        <p:spPr>
          <a:xfrm>
            <a:off x="3286116" y="5286388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29256" y="1500174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55" name="Rectangle 18"/>
          <p:cNvSpPr>
            <a:spLocks noChangeArrowheads="1"/>
          </p:cNvSpPr>
          <p:nvPr/>
        </p:nvSpPr>
        <p:spPr bwMode="auto">
          <a:xfrm>
            <a:off x="4214813" y="5143500"/>
            <a:ext cx="371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s-MX">
                <a:solidFill>
                  <a:schemeClr val="bg1"/>
                </a:solidFill>
              </a:rPr>
              <a:t>Refuerzo de empalme en solera inferior</a:t>
            </a:r>
          </a:p>
        </p:txBody>
      </p:sp>
      <p:sp>
        <p:nvSpPr>
          <p:cNvPr id="27656" name="Rectangle 19"/>
          <p:cNvSpPr>
            <a:spLocks noChangeArrowheads="1"/>
          </p:cNvSpPr>
          <p:nvPr/>
        </p:nvSpPr>
        <p:spPr bwMode="auto">
          <a:xfrm>
            <a:off x="3286125" y="1000125"/>
            <a:ext cx="242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HN" altLang="es-MX">
                <a:solidFill>
                  <a:schemeClr val="bg1"/>
                </a:solidFill>
              </a:rPr>
              <a:t>Refuerzo de empalme en solera superior</a:t>
            </a:r>
          </a:p>
        </p:txBody>
      </p:sp>
    </p:spTree>
    <p:extLst>
      <p:ext uri="{BB962C8B-B14F-4D97-AF65-F5344CB8AC3E}">
        <p14:creationId xmlns:p14="http://schemas.microsoft.com/office/powerpoint/2010/main" val="35507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HN" altLang="es-MX" sz="4000" dirty="0" smtClean="0">
                <a:solidFill>
                  <a:srgbClr val="FF0000"/>
                </a:solidFill>
              </a:rPr>
              <a:t>Plataforma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14313" y="5286375"/>
            <a:ext cx="4283075" cy="1038225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HN" sz="2500" i="1" dirty="0" smtClean="0">
                <a:solidFill>
                  <a:srgbClr val="FF0000"/>
                </a:solidFill>
              </a:rPr>
              <a:t>Construida la plataforma de piso, se inicia la construcción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HN" sz="2500" i="1" dirty="0" smtClean="0">
                <a:solidFill>
                  <a:srgbClr val="FF0000"/>
                </a:solidFill>
              </a:rPr>
              <a:t>de los tabiques soportantes y </a:t>
            </a:r>
            <a:r>
              <a:rPr lang="es-HN" sz="2500" i="1" dirty="0" err="1" smtClean="0">
                <a:solidFill>
                  <a:srgbClr val="FF0000"/>
                </a:solidFill>
              </a:rPr>
              <a:t>autosoportantes</a:t>
            </a:r>
            <a:r>
              <a:rPr lang="es-HN" i="1" dirty="0" smtClean="0">
                <a:solidFill>
                  <a:srgbClr val="FF0000"/>
                </a:solidFill>
              </a:rPr>
              <a:t>.</a:t>
            </a:r>
            <a:endParaRPr lang="es-HN" dirty="0">
              <a:solidFill>
                <a:srgbClr val="FF0000"/>
              </a:solidFill>
            </a:endParaRPr>
          </a:p>
        </p:txBody>
      </p:sp>
      <p:pic>
        <p:nvPicPr>
          <p:cNvPr id="2867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643063"/>
            <a:ext cx="3925888" cy="3500437"/>
          </a:xfrm>
        </p:spPr>
      </p:pic>
      <p:sp>
        <p:nvSpPr>
          <p:cNvPr id="28676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5357813"/>
            <a:ext cx="4041775" cy="966787"/>
          </a:xfrm>
        </p:spPr>
        <p:txBody>
          <a:bodyPr/>
          <a:lstStyle/>
          <a:p>
            <a:pPr eaLnBrk="1" hangingPunct="1"/>
            <a:r>
              <a:rPr lang="es-HN" altLang="es-MX" sz="1600" i="1" dirty="0" smtClean="0">
                <a:solidFill>
                  <a:srgbClr val="FF0000"/>
                </a:solidFill>
              </a:rPr>
              <a:t>Una vez fabricados los tabiques sobre la plataforma,</a:t>
            </a:r>
          </a:p>
          <a:p>
            <a:pPr eaLnBrk="1" hangingPunct="1"/>
            <a:r>
              <a:rPr lang="es-HN" altLang="es-MX" sz="1600" i="1" dirty="0" smtClean="0">
                <a:solidFill>
                  <a:srgbClr val="FF0000"/>
                </a:solidFill>
              </a:rPr>
              <a:t>se procede a izarlos y ubicarlos en el lugar correspondiente.</a:t>
            </a:r>
            <a:endParaRPr lang="es-HN" altLang="es-MX" sz="1600" dirty="0" smtClean="0">
              <a:solidFill>
                <a:srgbClr val="FF0000"/>
              </a:solidFill>
            </a:endParaRPr>
          </a:p>
        </p:txBody>
      </p:sp>
      <p:pic>
        <p:nvPicPr>
          <p:cNvPr id="2867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643063"/>
            <a:ext cx="4041775" cy="3500437"/>
          </a:xfrm>
        </p:spPr>
      </p:pic>
    </p:spTree>
    <p:extLst>
      <p:ext uri="{BB962C8B-B14F-4D97-AF65-F5344CB8AC3E}">
        <p14:creationId xmlns:p14="http://schemas.microsoft.com/office/powerpoint/2010/main" val="16809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HN" altLang="es-MX" smtClean="0">
                <a:solidFill>
                  <a:srgbClr val="00B0F0"/>
                </a:solidFill>
              </a:rPr>
              <a:t>Amarres de aluminio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50184"/>
            <a:ext cx="8109284" cy="5707816"/>
          </a:xfrm>
        </p:spPr>
      </p:pic>
    </p:spTree>
    <p:extLst>
      <p:ext uri="{BB962C8B-B14F-4D97-AF65-F5344CB8AC3E}">
        <p14:creationId xmlns:p14="http://schemas.microsoft.com/office/powerpoint/2010/main" val="2383625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HN" altLang="es-MX" dirty="0" smtClean="0">
                <a:solidFill>
                  <a:srgbClr val="FF0000"/>
                </a:solidFill>
              </a:rPr>
              <a:t>Conectores o fijaciones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857375"/>
            <a:ext cx="2514600" cy="2514600"/>
          </a:xfr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821505" y="3250405"/>
            <a:ext cx="1714512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4313" y="4857750"/>
            <a:ext cx="3349575" cy="120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dirty="0"/>
              <a:t>Conector para 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dirty="0"/>
              <a:t>encuentro entre pie derecho y solera</a:t>
            </a:r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285875"/>
            <a:ext cx="2019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5464975" y="2607463"/>
            <a:ext cx="1714512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9188" y="4214813"/>
            <a:ext cx="26671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dirty="0"/>
              <a:t>Conector para fijar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dirty="0"/>
              <a:t>entramado vertical a fundación corrida</a:t>
            </a:r>
          </a:p>
        </p:txBody>
      </p:sp>
    </p:spTree>
    <p:extLst>
      <p:ext uri="{BB962C8B-B14F-4D97-AF65-F5344CB8AC3E}">
        <p14:creationId xmlns:p14="http://schemas.microsoft.com/office/powerpoint/2010/main" val="13848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000125"/>
            <a:ext cx="1609725" cy="4495800"/>
          </a:xfrm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71500"/>
            <a:ext cx="2133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4536281" y="2821777"/>
            <a:ext cx="1714512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1750199" y="2393149"/>
            <a:ext cx="1928826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6063" y="3857624"/>
            <a:ext cx="2650033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dirty="0"/>
              <a:t>Conector que une y fija los entramados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dirty="0"/>
              <a:t>verticales del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dirty="0"/>
              <a:t>segundo piso con los del primer piso</a:t>
            </a:r>
          </a:p>
        </p:txBody>
      </p:sp>
    </p:spTree>
    <p:extLst>
      <p:ext uri="{BB962C8B-B14F-4D97-AF65-F5344CB8AC3E}">
        <p14:creationId xmlns:p14="http://schemas.microsoft.com/office/powerpoint/2010/main" val="16812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484075"/>
              </p:ext>
            </p:extLst>
          </p:nvPr>
        </p:nvGraphicFramePr>
        <p:xfrm>
          <a:off x="0" y="2492894"/>
          <a:ext cx="9143999" cy="471302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9915"/>
                <a:gridCol w="662491"/>
                <a:gridCol w="4557795"/>
                <a:gridCol w="230822"/>
                <a:gridCol w="912178"/>
                <a:gridCol w="101139"/>
                <a:gridCol w="1061570"/>
                <a:gridCol w="1109825"/>
                <a:gridCol w="318264"/>
              </a:tblGrid>
              <a:tr h="357760">
                <a:tc gridSpan="3">
                  <a:txBody>
                    <a:bodyPr/>
                    <a:lstStyle/>
                    <a:p>
                      <a:endParaRPr lang="es-HN" sz="1600" dirty="0"/>
                    </a:p>
                  </a:txBody>
                  <a:tcPr marL="67499" marR="67499" marT="33743" marB="33743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HN" sz="2400"/>
                    </a:p>
                  </a:txBody>
                  <a:tcPr marL="67499" marR="67499" marT="33743" marB="33743"/>
                </a:tc>
                <a:tc hMerge="1">
                  <a:txBody>
                    <a:bodyPr/>
                    <a:lstStyle/>
                    <a:p>
                      <a:endParaRPr lang="es-HN" sz="1300"/>
                    </a:p>
                  </a:txBody>
                  <a:tcPr marL="67499" marR="67499" marT="33749" marB="33749">
                    <a:lnL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endParaRPr lang="es-HN" sz="2400" dirty="0"/>
                    </a:p>
                  </a:txBody>
                  <a:tcPr marL="67499" marR="67499" marT="33743" marB="33743"/>
                </a:tc>
                <a:tc hMerge="1">
                  <a:txBody>
                    <a:bodyPr/>
                    <a:lstStyle/>
                    <a:p>
                      <a:endParaRPr lang="es-HN" sz="1300"/>
                    </a:p>
                  </a:txBody>
                  <a:tcPr marL="67499" marR="67499" marT="33749" marB="33749"/>
                </a:tc>
                <a:tc>
                  <a:txBody>
                    <a:bodyPr/>
                    <a:lstStyle/>
                    <a:p>
                      <a:endParaRPr lang="es-HN" sz="1600"/>
                    </a:p>
                  </a:txBody>
                  <a:tcPr marL="67499" marR="67499" marT="33743" marB="33743"/>
                </a:tc>
                <a:tc>
                  <a:txBody>
                    <a:bodyPr/>
                    <a:lstStyle/>
                    <a:p>
                      <a:endParaRPr lang="es-HN" sz="1600" dirty="0"/>
                    </a:p>
                  </a:txBody>
                  <a:tcPr marL="67499" marR="67499" marT="33743" marB="33743"/>
                </a:tc>
              </a:tr>
              <a:tr h="357760">
                <a:tc gridSpan="3">
                  <a:txBody>
                    <a:bodyPr/>
                    <a:lstStyle/>
                    <a:p>
                      <a:endParaRPr lang="es-HN" sz="1600" dirty="0"/>
                    </a:p>
                  </a:txBody>
                  <a:tcPr marL="67499" marR="67499" marT="33743" marB="33743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HN" sz="2400"/>
                    </a:p>
                  </a:txBody>
                  <a:tcPr marL="67499" marR="67499" marT="33743" marB="33743"/>
                </a:tc>
                <a:tc hMerge="1">
                  <a:txBody>
                    <a:bodyPr/>
                    <a:lstStyle/>
                    <a:p>
                      <a:endParaRPr lang="es-HN" sz="1300"/>
                    </a:p>
                  </a:txBody>
                  <a:tcPr marL="67499" marR="67499" marT="33749" marB="33749">
                    <a:lnL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endParaRPr lang="es-HN" sz="2400"/>
                    </a:p>
                  </a:txBody>
                  <a:tcPr marL="67499" marR="67499" marT="33743" marB="33743"/>
                </a:tc>
                <a:tc hMerge="1">
                  <a:txBody>
                    <a:bodyPr/>
                    <a:lstStyle/>
                    <a:p>
                      <a:endParaRPr lang="es-HN" sz="1300"/>
                    </a:p>
                  </a:txBody>
                  <a:tcPr marL="67499" marR="67499" marT="33749" marB="33749"/>
                </a:tc>
                <a:tc>
                  <a:txBody>
                    <a:bodyPr/>
                    <a:lstStyle/>
                    <a:p>
                      <a:endParaRPr lang="es-HN" sz="1600"/>
                    </a:p>
                  </a:txBody>
                  <a:tcPr marL="67499" marR="67499" marT="33743" marB="33743"/>
                </a:tc>
                <a:tc>
                  <a:txBody>
                    <a:bodyPr/>
                    <a:lstStyle/>
                    <a:p>
                      <a:endParaRPr lang="es-HN" sz="1600"/>
                    </a:p>
                  </a:txBody>
                  <a:tcPr marL="67499" marR="67499" marT="33743" marB="33743"/>
                </a:tc>
              </a:tr>
              <a:tr h="357760">
                <a:tc>
                  <a:txBody>
                    <a:bodyPr/>
                    <a:lstStyle/>
                    <a:p>
                      <a:pPr algn="l"/>
                      <a:r>
                        <a:rPr lang="es-HN" sz="1600"/>
                        <a:t> 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endParaRPr lang="es-HN" sz="160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HN" sz="2400" dirty="0"/>
                    </a:p>
                  </a:txBody>
                  <a:tcPr marL="67499" marR="67499" marT="33743" marB="33743"/>
                </a:tc>
                <a:tc hMerge="1">
                  <a:txBody>
                    <a:bodyPr/>
                    <a:lstStyle/>
                    <a:p>
                      <a:endParaRPr lang="es-HN" sz="1300"/>
                    </a:p>
                  </a:txBody>
                  <a:tcPr marL="67499" marR="67499" marT="33749" marB="33749">
                    <a:lnL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endParaRPr lang="es-HN" sz="2400"/>
                    </a:p>
                  </a:txBody>
                  <a:tcPr marL="67499" marR="67499" marT="33743" marB="33743"/>
                </a:tc>
                <a:tc hMerge="1">
                  <a:txBody>
                    <a:bodyPr/>
                    <a:lstStyle/>
                    <a:p>
                      <a:endParaRPr lang="es-HN" sz="1300"/>
                    </a:p>
                  </a:txBody>
                  <a:tcPr marL="67499" marR="67499" marT="33749" marB="33749"/>
                </a:tc>
                <a:tc>
                  <a:txBody>
                    <a:bodyPr/>
                    <a:lstStyle/>
                    <a:p>
                      <a:endParaRPr lang="es-HN" sz="1600"/>
                    </a:p>
                  </a:txBody>
                  <a:tcPr marL="67499" marR="67499" marT="33743" marB="33743"/>
                </a:tc>
                <a:tc>
                  <a:txBody>
                    <a:bodyPr/>
                    <a:lstStyle/>
                    <a:p>
                      <a:endParaRPr lang="es-HN" sz="1600" dirty="0"/>
                    </a:p>
                  </a:txBody>
                  <a:tcPr marL="67499" marR="67499" marT="33743" marB="33743"/>
                </a:tc>
              </a:tr>
              <a:tr h="280949">
                <a:tc gridSpan="3">
                  <a:txBody>
                    <a:bodyPr/>
                    <a:lstStyle/>
                    <a:p>
                      <a:pPr algn="ctr"/>
                      <a:r>
                        <a:rPr lang="es-HN" sz="1600"/>
                        <a:t>LARGO</a:t>
                      </a:r>
                    </a:p>
                  </a:txBody>
                  <a:tcPr marL="35156" marR="35156" marT="35150" marB="3515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HN" sz="1600"/>
                        <a:t>ALTURA </a:t>
                      </a:r>
                      <a:br>
                        <a:rPr lang="es-HN" sz="1600"/>
                      </a:br>
                      <a:r>
                        <a:rPr lang="es-HN" sz="1600"/>
                        <a:t>ROSCA</a:t>
                      </a:r>
                    </a:p>
                  </a:txBody>
                  <a:tcPr marL="35156" marR="35156" marT="35150" marB="3515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HN" sz="1300"/>
                    </a:p>
                  </a:txBody>
                  <a:tcPr marL="35156" marR="35156" marT="35156" marB="3515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HN" sz="1600"/>
                        <a:t>CALIBRE</a:t>
                      </a:r>
                    </a:p>
                  </a:txBody>
                  <a:tcPr marL="35156" marR="35156" marT="35150" marB="3515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HN" sz="1300"/>
                    </a:p>
                  </a:txBody>
                  <a:tcPr marL="35156" marR="35156" marT="35156" marB="3515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HN" sz="1600"/>
                        <a:t>CLAVOS </a:t>
                      </a:r>
                      <a:br>
                        <a:rPr lang="es-HN" sz="1600"/>
                      </a:br>
                      <a:r>
                        <a:rPr lang="es-HN" sz="1600"/>
                        <a:t>POR kg APROX.</a:t>
                      </a:r>
                    </a:p>
                  </a:txBody>
                  <a:tcPr marL="35156" marR="35156" marT="35150" marB="35150" anchor="ctr"/>
                </a:tc>
                <a:tc>
                  <a:txBody>
                    <a:bodyPr/>
                    <a:lstStyle/>
                    <a:p>
                      <a:endParaRPr lang="es-HN" sz="1600" dirty="0"/>
                    </a:p>
                  </a:txBody>
                  <a:tcPr marL="67499" marR="67499" marT="33743" marB="33743"/>
                </a:tc>
              </a:tr>
              <a:tr h="789712">
                <a:tc gridSpan="2">
                  <a:txBody>
                    <a:bodyPr/>
                    <a:lstStyle/>
                    <a:p>
                      <a:pPr algn="ctr"/>
                      <a:r>
                        <a:rPr lang="es-HN" sz="1600"/>
                        <a:t>plg</a:t>
                      </a:r>
                    </a:p>
                  </a:txBody>
                  <a:tcPr marL="35156" marR="35156" marT="35150" marB="3515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HN" sz="1300"/>
                    </a:p>
                  </a:txBody>
                  <a:tcPr marL="35156" marR="35156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600" dirty="0"/>
                        <a:t>mm</a:t>
                      </a:r>
                    </a:p>
                  </a:txBody>
                  <a:tcPr marL="35156" marR="35156" marT="35150" marB="35150" anchor="ctr"/>
                </a:tc>
                <a:tc gridSpan="2"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HN" sz="1600" dirty="0"/>
                    </a:p>
                  </a:txBody>
                  <a:tcPr marL="67499" marR="67499" marT="33743" marB="33743"/>
                </a:tc>
              </a:tr>
              <a:tr h="280949">
                <a:tc gridSpan="2">
                  <a:txBody>
                    <a:bodyPr/>
                    <a:lstStyle/>
                    <a:p>
                      <a:pPr algn="ctr"/>
                      <a:r>
                        <a:rPr lang="es-HN" sz="1600"/>
                        <a:t>2</a:t>
                      </a:r>
                    </a:p>
                  </a:txBody>
                  <a:tcPr marL="35156" marR="35156" marT="35150" marB="3515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HN" sz="1300"/>
                    </a:p>
                  </a:txBody>
                  <a:tcPr marL="35156" marR="35156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600"/>
                        <a:t>51</a:t>
                      </a:r>
                    </a:p>
                  </a:txBody>
                  <a:tcPr marL="35156" marR="35156" marT="35150" marB="3515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HN" sz="1600"/>
                        <a:t>1.20*</a:t>
                      </a:r>
                    </a:p>
                  </a:txBody>
                  <a:tcPr marL="35156" marR="35156" marT="35150" marB="3515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HN" sz="1300"/>
                    </a:p>
                  </a:txBody>
                  <a:tcPr marL="35156" marR="35156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HN" sz="1600" dirty="0"/>
                        <a:t>12.5</a:t>
                      </a:r>
                    </a:p>
                  </a:txBody>
                  <a:tcPr marL="35156" marR="35156" marT="35150" marB="3515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HN" sz="1300" dirty="0"/>
                    </a:p>
                  </a:txBody>
                  <a:tcPr marL="35156" marR="35156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600"/>
                        <a:t>467</a:t>
                      </a:r>
                    </a:p>
                  </a:txBody>
                  <a:tcPr marL="35156" marR="35156" marT="35150" marB="35150" anchor="ctr"/>
                </a:tc>
                <a:tc>
                  <a:txBody>
                    <a:bodyPr/>
                    <a:lstStyle/>
                    <a:p>
                      <a:endParaRPr lang="es-HN" sz="1600" dirty="0"/>
                    </a:p>
                  </a:txBody>
                  <a:tcPr marL="67499" marR="67499" marT="33743" marB="33743"/>
                </a:tc>
              </a:tr>
              <a:tr h="1055690">
                <a:tc gridSpan="2">
                  <a:txBody>
                    <a:bodyPr/>
                    <a:lstStyle/>
                    <a:p>
                      <a:pPr algn="ctr"/>
                      <a:r>
                        <a:rPr lang="es-HN" sz="1600"/>
                        <a:t>2 1/2</a:t>
                      </a:r>
                    </a:p>
                  </a:txBody>
                  <a:tcPr marL="35156" marR="35156" marT="35150" marB="3515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HN" sz="1300"/>
                    </a:p>
                  </a:txBody>
                  <a:tcPr marL="35156" marR="35156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600" dirty="0"/>
                        <a:t>63</a:t>
                      </a:r>
                    </a:p>
                  </a:txBody>
                  <a:tcPr marL="35156" marR="35156" marT="35150" marB="3515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HN" sz="1600"/>
                        <a:t>1.50*</a:t>
                      </a:r>
                    </a:p>
                  </a:txBody>
                  <a:tcPr marL="35156" marR="35156" marT="35150" marB="3515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HN" sz="1300"/>
                    </a:p>
                  </a:txBody>
                  <a:tcPr marL="35156" marR="35156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HN" sz="1600"/>
                        <a:t>11.0</a:t>
                      </a:r>
                    </a:p>
                  </a:txBody>
                  <a:tcPr marL="35156" marR="35156" marT="35150" marB="3515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HN" sz="1300"/>
                    </a:p>
                  </a:txBody>
                  <a:tcPr marL="35156" marR="35156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600"/>
                        <a:t>243</a:t>
                      </a:r>
                    </a:p>
                  </a:txBody>
                  <a:tcPr marL="35156" marR="35156" marT="35150" marB="35150" anchor="ctr"/>
                </a:tc>
                <a:tc>
                  <a:txBody>
                    <a:bodyPr/>
                    <a:lstStyle/>
                    <a:p>
                      <a:endParaRPr lang="es-HN" sz="1600" dirty="0"/>
                    </a:p>
                  </a:txBody>
                  <a:tcPr marL="67499" marR="67499" marT="33743" marB="33743"/>
                </a:tc>
              </a:tr>
              <a:tr h="280949">
                <a:tc gridSpan="2">
                  <a:txBody>
                    <a:bodyPr/>
                    <a:lstStyle/>
                    <a:p>
                      <a:pPr algn="ctr"/>
                      <a:r>
                        <a:rPr lang="es-HN" sz="1600"/>
                        <a:t>3</a:t>
                      </a:r>
                    </a:p>
                  </a:txBody>
                  <a:tcPr marL="35156" marR="35156" marT="35150" marB="3515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HN" sz="1300"/>
                    </a:p>
                  </a:txBody>
                  <a:tcPr marL="35156" marR="35156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600"/>
                        <a:t>76</a:t>
                      </a:r>
                    </a:p>
                  </a:txBody>
                  <a:tcPr marL="35156" marR="35156" marT="35150" marB="3515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HN" sz="1600"/>
                        <a:t>1.85*</a:t>
                      </a:r>
                    </a:p>
                  </a:txBody>
                  <a:tcPr marL="35156" marR="35156" marT="35150" marB="3515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HN" sz="1300"/>
                    </a:p>
                  </a:txBody>
                  <a:tcPr marL="35156" marR="35156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HN" sz="1600"/>
                        <a:t>10.0</a:t>
                      </a:r>
                    </a:p>
                  </a:txBody>
                  <a:tcPr marL="35156" marR="35156" marT="35150" marB="3515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HN" sz="1300"/>
                    </a:p>
                  </a:txBody>
                  <a:tcPr marL="35156" marR="35156" marT="35156" marB="3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600"/>
                        <a:t>173</a:t>
                      </a:r>
                    </a:p>
                  </a:txBody>
                  <a:tcPr marL="35156" marR="35156" marT="35150" marB="35150" anchor="ctr"/>
                </a:tc>
                <a:tc>
                  <a:txBody>
                    <a:bodyPr/>
                    <a:lstStyle/>
                    <a:p>
                      <a:endParaRPr lang="es-HN" sz="1600" dirty="0"/>
                    </a:p>
                  </a:txBody>
                  <a:tcPr marL="67499" marR="67499" marT="33743" marB="33743"/>
                </a:tc>
              </a:tr>
              <a:tr h="280949">
                <a:tc gridSpan="8">
                  <a:txBody>
                    <a:bodyPr/>
                    <a:lstStyle/>
                    <a:p>
                      <a:pPr algn="l"/>
                      <a:r>
                        <a:rPr lang="es-HN" sz="1600"/>
                        <a:t>Cumple con la Norma : FF-N-105 B</a:t>
                      </a:r>
                    </a:p>
                  </a:txBody>
                  <a:tcPr marL="35156" marR="35156" marT="35150" marB="3515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HN" sz="1600" dirty="0"/>
                        <a:t> </a:t>
                      </a:r>
                    </a:p>
                  </a:txBody>
                  <a:tcPr marL="0" marR="0" marT="0" marB="0" anchor="ctr"/>
                </a:tc>
              </a:tr>
              <a:tr h="278004">
                <a:tc>
                  <a:txBody>
                    <a:bodyPr/>
                    <a:lstStyle/>
                    <a:p>
                      <a:pPr algn="l"/>
                      <a:r>
                        <a:rPr lang="es-HN" sz="1600"/>
                        <a:t> 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s-HN" sz="1600"/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HN" sz="1600" dirty="0"/>
                    </a:p>
                  </a:txBody>
                  <a:tcPr marL="67499" marR="67499" marT="33743" marB="33743"/>
                </a:tc>
                <a:tc hMerge="1">
                  <a:txBody>
                    <a:bodyPr/>
                    <a:lstStyle/>
                    <a:p>
                      <a:endParaRPr lang="es-H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HN" sz="1600"/>
                    </a:p>
                  </a:txBody>
                  <a:tcPr marL="67499" marR="67499" marT="33743" marB="33743"/>
                </a:tc>
                <a:tc>
                  <a:txBody>
                    <a:bodyPr/>
                    <a:lstStyle/>
                    <a:p>
                      <a:endParaRPr lang="es-HN" sz="1600"/>
                    </a:p>
                  </a:txBody>
                  <a:tcPr marL="67499" marR="67499" marT="33743" marB="33743"/>
                </a:tc>
                <a:tc>
                  <a:txBody>
                    <a:bodyPr/>
                    <a:lstStyle/>
                    <a:p>
                      <a:endParaRPr lang="es-HN" sz="1600" dirty="0"/>
                    </a:p>
                  </a:txBody>
                  <a:tcPr marL="67499" marR="67499" marT="33743" marB="33743"/>
                </a:tc>
              </a:tr>
            </a:tbl>
          </a:graphicData>
        </a:graphic>
      </p:graphicFrame>
      <p:pic>
        <p:nvPicPr>
          <p:cNvPr id="328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-27384"/>
            <a:ext cx="54006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5800" y="64168"/>
            <a:ext cx="7772400" cy="1143000"/>
          </a:xfrm>
        </p:spPr>
        <p:txBody>
          <a:bodyPr/>
          <a:lstStyle/>
          <a:p>
            <a:pPr eaLnBrk="1" hangingPunct="1"/>
            <a:r>
              <a:rPr lang="es-HN" altLang="es-MX" dirty="0" smtClean="0">
                <a:solidFill>
                  <a:srgbClr val="00B0F0"/>
                </a:solidFill>
              </a:rPr>
              <a:t>Casas de madera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461"/>
            <a:ext cx="9144000" cy="6029378"/>
          </a:xfrm>
        </p:spPr>
      </p:pic>
    </p:spTree>
    <p:extLst>
      <p:ext uri="{BB962C8B-B14F-4D97-AF65-F5344CB8AC3E}">
        <p14:creationId xmlns:p14="http://schemas.microsoft.com/office/powerpoint/2010/main" val="29638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altLang="es-MX" smtClean="0"/>
          </a:p>
        </p:txBody>
      </p:sp>
      <p:pic>
        <p:nvPicPr>
          <p:cNvPr id="34819" name="Picture 2" descr="C:\Users\Veronika\Desktop\PA25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71500"/>
            <a:ext cx="8315325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8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Veronika\Desktop\PA25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642938"/>
            <a:ext cx="700087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8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/>
              <a:t>ELABORACIÓN DE PAPEL</a:t>
            </a:r>
            <a:endParaRPr lang="es-ES_tradnl" altLang="es-MX">
              <a:hlinkClick r:id="rId3" action="ppaction://hlinkpres?slideindex=1&amp;slidetitle="/>
            </a:endParaRPr>
          </a:p>
        </p:txBody>
      </p:sp>
      <p:pic>
        <p:nvPicPr>
          <p:cNvPr id="5" name="Rc_MsY6s-nA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419225"/>
            <a:ext cx="9144000" cy="5143500"/>
          </a:xfrm>
          <a:prstGeom prst="rect">
            <a:avLst/>
          </a:prstGeom>
        </p:spPr>
      </p:pic>
      <p:sp>
        <p:nvSpPr>
          <p:cNvPr id="12294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5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altLang="es-MX" smtClean="0"/>
          </a:p>
        </p:txBody>
      </p:sp>
      <p:pic>
        <p:nvPicPr>
          <p:cNvPr id="36867" name="Picture 4" descr="C:\Users\Veronika\Desktop\17-10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8215312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4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s-ES_tradnl" altLang="es-MX" sz="3200"/>
              <a:t>CARACTERÍSTICAS FÍSICAS</a:t>
            </a:r>
            <a:endParaRPr lang="es-ES_tradnl" altLang="es-MX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229600" cy="2895600"/>
          </a:xfrm>
        </p:spPr>
        <p:txBody>
          <a:bodyPr/>
          <a:lstStyle/>
          <a:p>
            <a:r>
              <a:rPr lang="es-ES_tradnl" altLang="es-MX" sz="3200"/>
              <a:t>Propiedades físicas:</a:t>
            </a:r>
          </a:p>
          <a:p>
            <a:pPr lvl="1"/>
            <a:r>
              <a:rPr lang="es-ES_tradnl" altLang="es-MX" sz="2400" b="1" i="1" dirty="0"/>
              <a:t>Color:</a:t>
            </a:r>
            <a:r>
              <a:rPr lang="es-ES_tradnl" altLang="es-MX" sz="2400" dirty="0"/>
              <a:t> las duras tienen un color mas oscuro o intenso; las maderas blandas tienen colores mas blancos</a:t>
            </a:r>
          </a:p>
          <a:p>
            <a:pPr lvl="1"/>
            <a:r>
              <a:rPr lang="es-ES_tradnl" altLang="es-MX" sz="2400" b="1" i="1" dirty="0"/>
              <a:t>Textura:</a:t>
            </a:r>
            <a:r>
              <a:rPr lang="es-ES_tradnl" altLang="es-MX" sz="2400" dirty="0"/>
              <a:t> depende del tamaño de los poros, condiciona el tratamiento necesario antes de pintarla, barnizarla, etc.</a:t>
            </a:r>
          </a:p>
          <a:p>
            <a:pPr lvl="1"/>
            <a:r>
              <a:rPr lang="es-ES_tradnl" altLang="es-MX" sz="2400" dirty="0"/>
              <a:t> </a:t>
            </a:r>
            <a:r>
              <a:rPr lang="es-ES_tradnl" altLang="es-MX" sz="2400" b="1" i="1" dirty="0"/>
              <a:t>Veteado:</a:t>
            </a:r>
            <a:r>
              <a:rPr lang="es-ES_tradnl" altLang="es-MX" sz="2400" dirty="0"/>
              <a:t> orientación de las capas que forman la madera. Según como sea la madera requerirá tratamientos de acabado diferentes</a:t>
            </a:r>
          </a:p>
          <a:p>
            <a:pPr lvl="1"/>
            <a:r>
              <a:rPr lang="es-ES_tradnl" altLang="es-MX" sz="2400" b="1" i="1" dirty="0"/>
              <a:t>Densidad:</a:t>
            </a:r>
            <a:r>
              <a:rPr lang="es-ES_tradnl" altLang="es-MX" sz="2400" dirty="0"/>
              <a:t> cuanto mayor es más pesada y resistente es la madera</a:t>
            </a:r>
          </a:p>
        </p:txBody>
      </p:sp>
      <p:sp>
        <p:nvSpPr>
          <p:cNvPr id="1434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4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bldLvl="5" autoUpdateAnimBg="0"/>
      <p:bldP spid="1434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s-ES_tradnl" altLang="es-MX" sz="3200"/>
              <a:t>CARACTERÍSTICAS FÍSICAS</a:t>
            </a:r>
            <a:endParaRPr lang="es-ES_tradnl" altLang="es-MX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229600" cy="2514600"/>
          </a:xfrm>
        </p:spPr>
        <p:txBody>
          <a:bodyPr/>
          <a:lstStyle/>
          <a:p>
            <a:r>
              <a:rPr lang="es-ES_tradnl" altLang="es-MX" sz="3200"/>
              <a:t>Propiedades físicas:</a:t>
            </a:r>
          </a:p>
          <a:p>
            <a:pPr lvl="1"/>
            <a:r>
              <a:rPr lang="es-ES_tradnl" altLang="es-MX" sz="2400" b="1" i="1" dirty="0" err="1"/>
              <a:t>Hendibilidad</a:t>
            </a:r>
            <a:r>
              <a:rPr lang="es-ES_tradnl" altLang="es-MX" sz="2400" b="1" i="1" dirty="0"/>
              <a:t>:</a:t>
            </a:r>
            <a:r>
              <a:rPr lang="es-ES_tradnl" altLang="es-MX" sz="2400" dirty="0"/>
              <a:t> facilidad de hendirse o partirse</a:t>
            </a:r>
          </a:p>
          <a:p>
            <a:pPr lvl="1"/>
            <a:r>
              <a:rPr lang="es-ES_tradnl" altLang="es-MX" sz="2400" b="1" i="1" dirty="0"/>
              <a:t>Dureza:</a:t>
            </a:r>
            <a:r>
              <a:rPr lang="es-ES_tradnl" altLang="es-MX" sz="2400" dirty="0"/>
              <a:t> resistencia a ser penetrada, cortada o lijada</a:t>
            </a:r>
          </a:p>
          <a:p>
            <a:pPr lvl="1"/>
            <a:r>
              <a:rPr lang="es-ES_tradnl" altLang="es-MX" sz="2400" b="1" i="1" dirty="0"/>
              <a:t>Flexibilidad:</a:t>
            </a:r>
            <a:r>
              <a:rPr lang="es-ES_tradnl" altLang="es-MX" sz="2400" dirty="0"/>
              <a:t> facilidad para doblarse. Depende del grado de humedad </a:t>
            </a:r>
          </a:p>
          <a:p>
            <a:pPr lvl="1"/>
            <a:r>
              <a:rPr lang="es-ES_tradnl" altLang="es-MX" sz="2400" b="1" i="1" dirty="0"/>
              <a:t>Durabilidad:</a:t>
            </a:r>
            <a:r>
              <a:rPr lang="es-ES_tradnl" altLang="es-MX" sz="2400" dirty="0"/>
              <a:t> varia por la especie y por la forma de secado. Influye las alternativas de humedad y sequedad.</a:t>
            </a:r>
          </a:p>
        </p:txBody>
      </p:sp>
      <p:sp>
        <p:nvSpPr>
          <p:cNvPr id="15366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MX" sz="1200">
                <a:hlinkClick r:id="rId4" action="ppaction://hlinksldjump"/>
              </a:rPr>
              <a:t>Al índice</a:t>
            </a:r>
            <a:endParaRPr lang="es-ES" altLang="es-MX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bldLvl="5" autoUpdateAnimBg="0"/>
      <p:bldP spid="15366" grpId="0" animBg="1" autoUpdateAnimBg="0"/>
    </p:bldLst>
  </p:timing>
</p:sld>
</file>

<file path=ppt/theme/theme1.xml><?xml version="1.0" encoding="utf-8"?>
<a:theme xmlns:a="http://schemas.openxmlformats.org/drawingml/2006/main" name="Barra amarilla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C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arra amar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arra amar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ra amar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ra amar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ra amar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ra amar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ra amar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ra amar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2635</Words>
  <Application>Microsoft Office PowerPoint</Application>
  <PresentationFormat>Presentación en pantalla (4:3)</PresentationFormat>
  <Paragraphs>378</Paragraphs>
  <Slides>70</Slides>
  <Notes>31</Notes>
  <HiddenSlides>0</HiddenSlides>
  <MMClips>2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70</vt:i4>
      </vt:variant>
    </vt:vector>
  </HeadingPairs>
  <TitlesOfParts>
    <vt:vector size="80" baseType="lpstr">
      <vt:lpstr>Arial</vt:lpstr>
      <vt:lpstr>Calibri</vt:lpstr>
      <vt:lpstr>Comic Sans MS</vt:lpstr>
      <vt:lpstr>Copperplate</vt:lpstr>
      <vt:lpstr>Nadianne</vt:lpstr>
      <vt:lpstr>Times New Roman</vt:lpstr>
      <vt:lpstr>Wingdings 2</vt:lpstr>
      <vt:lpstr>Barra amarilla</vt:lpstr>
      <vt:lpstr>Imagen</vt:lpstr>
      <vt:lpstr>Gráfico</vt:lpstr>
      <vt:lpstr>LA MADERA</vt:lpstr>
      <vt:lpstr>LA MADERA EN GENERAL</vt:lpstr>
      <vt:lpstr>ORIGEN Y UTILIZACIÓN</vt:lpstr>
      <vt:lpstr>¿QUÉ ES LA MADERA?</vt:lpstr>
      <vt:lpstr>ESTRUCTURA DE LA MADERA</vt:lpstr>
      <vt:lpstr>SUS  USOS       </vt:lpstr>
      <vt:lpstr>ELABORACIÓN DE PAPEL</vt:lpstr>
      <vt:lpstr>CARACTERÍSTICAS FÍSICAS</vt:lpstr>
      <vt:lpstr>CARACTERÍSTICAS FÍSICAS</vt:lpstr>
      <vt:lpstr>CARACTERÍSTICAS FÍSICAS</vt:lpstr>
      <vt:lpstr>COMPONENTES QUÍMICOS</vt:lpstr>
      <vt:lpstr>CLASIFICACIONES DE LA MADERA</vt:lpstr>
      <vt:lpstr>CLASIFICACIÓN SEGÚN DUREZA</vt:lpstr>
      <vt:lpstr>MADERAS ARTIFICIALES</vt:lpstr>
      <vt:lpstr>MADERAS NATURALES</vt:lpstr>
      <vt:lpstr>MADERAS RESINOSAS</vt:lpstr>
      <vt:lpstr>MADERAS   FRONDOSAS I</vt:lpstr>
      <vt:lpstr>MADERAS   FRONDOSAS II </vt:lpstr>
      <vt:lpstr>MADERAS EXÓTICAS</vt:lpstr>
      <vt:lpstr>MADERAS FRUTALES Y TROPICALES</vt:lpstr>
      <vt:lpstr>TRANSFORMACIONES DE LA MADERA </vt:lpstr>
      <vt:lpstr>TALADO</vt:lpstr>
      <vt:lpstr>DESCORTEZADO</vt:lpstr>
      <vt:lpstr>TRONZADO</vt:lpstr>
      <vt:lpstr>ASERRADO</vt:lpstr>
      <vt:lpstr>SECADO</vt:lpstr>
      <vt:lpstr>CEPILLADO</vt:lpstr>
      <vt:lpstr>FABRICACIÓN CON MADERA</vt:lpstr>
      <vt:lpstr>MEDIANTE CORTE</vt:lpstr>
      <vt:lpstr>POR ARRANQUE DE VIRUTAS</vt:lpstr>
      <vt:lpstr>UNIONES Y ACABADOS</vt:lpstr>
      <vt:lpstr>FABRICACIÓN INDUSTRIAL</vt:lpstr>
      <vt:lpstr>FABRICACIÓN INDUSTRIAL</vt:lpstr>
      <vt:lpstr>FABRICACIÓN INDUSTRIAL</vt:lpstr>
      <vt:lpstr>DATOS TÉCNICOS</vt:lpstr>
      <vt:lpstr> LOS BOSQUES DEL MUNDO</vt:lpstr>
      <vt:lpstr>ZONAS PRODUCTORAS</vt:lpstr>
      <vt:lpstr>COMERCIO MUNDIAL DE MADERA BLANDA</vt:lpstr>
      <vt:lpstr>Presentación de PowerPoint</vt:lpstr>
      <vt:lpstr>Que es la madera?</vt:lpstr>
      <vt:lpstr>De donde proviene la madera?</vt:lpstr>
      <vt:lpstr>Usos de la madera</vt:lpstr>
      <vt:lpstr>Herramientas</vt:lpstr>
      <vt:lpstr> La madera como material de construcción </vt:lpstr>
      <vt:lpstr>Medidas comerciales en pulgadas</vt:lpstr>
      <vt:lpstr> Ventajas de la madera</vt:lpstr>
      <vt:lpstr> Ventajas de la madera</vt:lpstr>
      <vt:lpstr>Presentación de PowerPoint</vt:lpstr>
      <vt:lpstr>Presentación de PowerPoint</vt:lpstr>
      <vt:lpstr>Secado de la madera</vt:lpstr>
      <vt:lpstr>Presentación de PowerPoint</vt:lpstr>
      <vt:lpstr>PAREDES DE MADERA</vt:lpstr>
      <vt:lpstr>Las piezas principales que conforman los tabiques son:</vt:lpstr>
      <vt:lpstr>Tabiques</vt:lpstr>
      <vt:lpstr>Presentación de PowerPoint</vt:lpstr>
      <vt:lpstr>Solera inferior</vt:lpstr>
      <vt:lpstr>Pie derecho</vt:lpstr>
      <vt:lpstr>Solera superior</vt:lpstr>
      <vt:lpstr>Transversal cortafuego</vt:lpstr>
      <vt:lpstr>Cortafuegos</vt:lpstr>
      <vt:lpstr>Presentación de PowerPoint</vt:lpstr>
      <vt:lpstr>Plataforma </vt:lpstr>
      <vt:lpstr>Amarres de aluminio</vt:lpstr>
      <vt:lpstr>Conectores o fijaciones</vt:lpstr>
      <vt:lpstr>Presentación de PowerPoint</vt:lpstr>
      <vt:lpstr>Presentación de PowerPoint</vt:lpstr>
      <vt:lpstr>Casas de madera</vt:lpstr>
      <vt:lpstr>Presentación de PowerPoint</vt:lpstr>
      <vt:lpstr>Presentación de PowerPoint</vt:lpstr>
      <vt:lpstr>Presentación de PowerPoint</vt:lpstr>
    </vt:vector>
  </TitlesOfParts>
  <Company>vicent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MADERA</dc:title>
  <dc:creator>vicente</dc:creator>
  <cp:lastModifiedBy>José Luis Gómez</cp:lastModifiedBy>
  <cp:revision>22</cp:revision>
  <dcterms:created xsi:type="dcterms:W3CDTF">2001-02-28T18:56:08Z</dcterms:created>
  <dcterms:modified xsi:type="dcterms:W3CDTF">2015-08-01T02:14:34Z</dcterms:modified>
</cp:coreProperties>
</file>