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4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293A-0E29-4EA9-B02F-CD9946DD32E9}" type="datetimeFigureOut">
              <a:rPr lang="es-MX" smtClean="0"/>
              <a:pPr/>
              <a:t>13/10/2014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F894-F08F-4038-9E39-987CBB007C9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Universidad </a:t>
            </a:r>
            <a:r>
              <a:rPr lang="es-MX" sz="5400" b="1" dirty="0" smtClean="0"/>
              <a:t>del valle de México</a:t>
            </a:r>
            <a:r>
              <a:rPr lang="es-MX" sz="5400" b="1" dirty="0" smtClean="0"/>
              <a:t/>
            </a:r>
            <a:br>
              <a:rPr lang="es-MX" sz="5400" b="1" dirty="0" smtClean="0"/>
            </a:br>
            <a:r>
              <a:rPr lang="es-MX" sz="5400" b="1" dirty="0" smtClean="0"/>
              <a:t>desarrollo sustentable y Ciudad</a:t>
            </a:r>
            <a:endParaRPr lang="es-MX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Vivienda Sustentable </a:t>
            </a:r>
          </a:p>
          <a:p>
            <a:r>
              <a:rPr lang="es-MX" sz="4400" dirty="0" smtClean="0"/>
              <a:t>Clase </a:t>
            </a:r>
            <a:r>
              <a:rPr lang="es-MX" sz="4400" dirty="0"/>
              <a:t>M</a:t>
            </a:r>
            <a:r>
              <a:rPr lang="es-MX" sz="4400" dirty="0" smtClean="0"/>
              <a:t>edia Alta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1° etapa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64832"/>
              </p:ext>
            </p:extLst>
          </p:nvPr>
        </p:nvGraphicFramePr>
        <p:xfrm>
          <a:off x="539552" y="1628800"/>
          <a:ext cx="8136904" cy="482453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10065"/>
                <a:gridCol w="2666574"/>
                <a:gridCol w="2497448"/>
                <a:gridCol w="1262817"/>
              </a:tblGrid>
              <a:tr h="4824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1</a:t>
                      </a:r>
                      <a:r>
                        <a:rPr lang="es-ES" sz="3600" dirty="0"/>
                        <a:t>. </a:t>
                      </a:r>
                      <a:r>
                        <a:rPr lang="es-ES" sz="1600" dirty="0"/>
                        <a:t>Planteamiento e interpretación del problema.</a:t>
                      </a:r>
                      <a:endParaRPr lang="es-MX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/>
                        <a:t>1.1.  </a:t>
                      </a:r>
                      <a:r>
                        <a:rPr lang="es-ES" sz="1600" dirty="0"/>
                        <a:t>Determinación de la zona de estudio.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 smtClean="0"/>
                        <a:t>Presentación y planteamiento del problema.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 smtClean="0"/>
                        <a:t>Antecedentes </a:t>
                      </a:r>
                      <a:r>
                        <a:rPr lang="es-ES" sz="1600" dirty="0"/>
                        <a:t>históricos.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Antecedentes físicos.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Antecedentes Socioeconómicos.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Investigación urbano-arquitectónica.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600" dirty="0" smtClean="0"/>
                        <a:t>Justificación </a:t>
                      </a:r>
                      <a:r>
                        <a:rPr lang="es-ES" sz="1600" dirty="0"/>
                        <a:t>del problema por abordar</a:t>
                      </a:r>
                      <a:r>
                        <a:rPr lang="es-ES" sz="1000" dirty="0"/>
                        <a:t>.</a:t>
                      </a:r>
                      <a:endParaRPr lang="es-MX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 smtClean="0"/>
                        <a:t>Diseño </a:t>
                      </a:r>
                      <a:r>
                        <a:rPr lang="es-ES" sz="1600" dirty="0"/>
                        <a:t>de página.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Portada.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Introducción.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Marco teórico.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Desarrollo de la investigación.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Planos.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Tablas.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Imágenes.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Diagramas.</a:t>
                      </a:r>
                      <a:endParaRPr lang="es-MX" sz="24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600" dirty="0"/>
                        <a:t>Conclusiones.</a:t>
                      </a:r>
                      <a:endParaRPr lang="es-MX" sz="24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0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2° etapa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12476"/>
              </p:ext>
            </p:extLst>
          </p:nvPr>
        </p:nvGraphicFramePr>
        <p:xfrm>
          <a:off x="467544" y="1484784"/>
          <a:ext cx="8280920" cy="502269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40331"/>
                <a:gridCol w="2713770"/>
                <a:gridCol w="2541651"/>
                <a:gridCol w="1285168"/>
              </a:tblGrid>
              <a:tr h="50226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2.  Investigación del proyecto a desarrollar.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2.1. Investigación del proyecto arquitectónico.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Definición y análisis </a:t>
                      </a:r>
                      <a:r>
                        <a:rPr lang="es-ES" sz="1800" dirty="0"/>
                        <a:t>del proyecto a desarrollar.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Estudio comparativo de </a:t>
                      </a:r>
                      <a:r>
                        <a:rPr lang="es-ES" sz="1800" dirty="0"/>
                        <a:t>analogías del proyecto a desarrollar.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Normas y criterios de diseño del </a:t>
                      </a:r>
                      <a:r>
                        <a:rPr lang="es-ES" sz="1800" dirty="0" smtClean="0"/>
                        <a:t>proyecto</a:t>
                      </a:r>
                      <a:r>
                        <a:rPr lang="es-ES" sz="1800" baseline="0" dirty="0" smtClean="0"/>
                        <a:t> a desarrollar.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baseline="0" dirty="0" smtClean="0">
                          <a:latin typeface="Times New Roman"/>
                          <a:ea typeface="Times New Roman"/>
                        </a:rPr>
                        <a:t>Estudio de impacto ambiental.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Diseño </a:t>
                      </a:r>
                      <a:r>
                        <a:rPr lang="es-ES" sz="1800" dirty="0"/>
                        <a:t>de página.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Portada.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Introducción.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Marco teórico.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Desarrollo de la investigación.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Planos.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Tablas.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Imágenes.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Diagramas.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Conclusiones.</a:t>
                      </a:r>
                      <a:endParaRPr lang="es-MX" sz="28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MX" sz="2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3° etapa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50200"/>
              </p:ext>
            </p:extLst>
          </p:nvPr>
        </p:nvGraphicFramePr>
        <p:xfrm>
          <a:off x="467544" y="1340768"/>
          <a:ext cx="8136903" cy="52120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10064"/>
                <a:gridCol w="2666574"/>
                <a:gridCol w="2497448"/>
                <a:gridCol w="1262817"/>
              </a:tblGrid>
              <a:tr h="5153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3. Anteproyecto arquitectónico.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3.1. Planteamiento de la solución arquitectónica.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Programa </a:t>
                      </a:r>
                      <a:r>
                        <a:rPr lang="es-ES" sz="1800" dirty="0" smtClean="0"/>
                        <a:t>de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necesidades.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Programa arquitectónico.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Estudio de áreas.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Diagramas </a:t>
                      </a:r>
                      <a:r>
                        <a:rPr lang="es-ES" sz="1800" dirty="0"/>
                        <a:t>de zonificación.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Descripción del proyecto (conceptual, espacial, estructural y </a:t>
                      </a:r>
                      <a:r>
                        <a:rPr lang="es-ES" sz="1800" dirty="0" smtClean="0"/>
                        <a:t>material).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Anteproyecto arquitectónico</a:t>
                      </a:r>
                      <a:r>
                        <a:rPr lang="es-ES" sz="1800" dirty="0" smtClean="0"/>
                        <a:t>.</a:t>
                      </a:r>
                      <a:endParaRPr lang="es-E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1800" dirty="0" smtClean="0">
                          <a:latin typeface="Times New Roman"/>
                          <a:ea typeface="Times New Roman"/>
                        </a:rPr>
                        <a:t>Plantas 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1800" dirty="0" smtClean="0">
                          <a:latin typeface="Times New Roman"/>
                          <a:ea typeface="Times New Roman"/>
                        </a:rPr>
                        <a:t>Cotes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1800" dirty="0" smtClean="0">
                          <a:latin typeface="Times New Roman"/>
                          <a:ea typeface="Times New Roman"/>
                        </a:rPr>
                        <a:t>Fachadas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1800" dirty="0" smtClean="0">
                          <a:latin typeface="Times New Roman"/>
                          <a:ea typeface="Times New Roman"/>
                        </a:rPr>
                        <a:t>Conjunto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 smtClean="0"/>
                        <a:t>Portada</a:t>
                      </a:r>
                      <a:r>
                        <a:rPr lang="es-ES" sz="1800" dirty="0"/>
                        <a:t>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Introducción.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Marco teórico.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Desarrollo de la investigación.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Croquis acotados.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Tablas.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Imágenes.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Diagramas.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Conclusiones.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Anteproyecto arquitectónico a escala impresos en papel bond.</a:t>
                      </a:r>
                      <a:endParaRPr lang="es-MX" sz="28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dirty="0" smtClean="0"/>
                        <a:t>2° Parcial</a:t>
                      </a:r>
                      <a:endParaRPr lang="es-MX" sz="2800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4° etapa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40743"/>
              </p:ext>
            </p:extLst>
          </p:nvPr>
        </p:nvGraphicFramePr>
        <p:xfrm>
          <a:off x="539552" y="1628800"/>
          <a:ext cx="8208911" cy="46085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25198"/>
                <a:gridCol w="2690172"/>
                <a:gridCol w="2519549"/>
                <a:gridCol w="1273992"/>
              </a:tblGrid>
              <a:tr h="4608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4. Proyecto 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4.1. Solución constructiva del diseño arquitectónico.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Plantas arquitectónicas.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Cortes.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Fachadas.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Cortes por fachada.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Planta de </a:t>
                      </a:r>
                      <a:r>
                        <a:rPr lang="es-ES" sz="1800" dirty="0" smtClean="0"/>
                        <a:t>conjunto.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Planos  a escala impresos en papel bond</a:t>
                      </a:r>
                      <a:r>
                        <a:rPr lang="es-ES" sz="1800" dirty="0" smtClean="0"/>
                        <a:t>. 90 x 60 cm.</a:t>
                      </a:r>
                      <a:endParaRPr lang="es-MX" sz="28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5</a:t>
            </a:r>
            <a:r>
              <a:rPr lang="es-MX" dirty="0" smtClean="0"/>
              <a:t>° </a:t>
            </a:r>
            <a:r>
              <a:rPr lang="es-MX" dirty="0" smtClean="0"/>
              <a:t>etapa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34327"/>
              </p:ext>
            </p:extLst>
          </p:nvPr>
        </p:nvGraphicFramePr>
        <p:xfrm>
          <a:off x="611560" y="1700808"/>
          <a:ext cx="8136905" cy="49072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68152"/>
                <a:gridCol w="3240360"/>
                <a:gridCol w="2232248"/>
                <a:gridCol w="1296145"/>
              </a:tblGrid>
              <a:tr h="446449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dirty="0" smtClean="0">
                          <a:latin typeface="Times New Roman"/>
                          <a:ea typeface="Times New Roman"/>
                        </a:rPr>
                        <a:t>4. Proyecto </a:t>
                      </a:r>
                      <a:r>
                        <a:rPr lang="es-MX" sz="1800" dirty="0" smtClean="0">
                          <a:latin typeface="Times New Roman"/>
                          <a:ea typeface="Times New Roman"/>
                        </a:rPr>
                        <a:t>e</a:t>
                      </a:r>
                      <a:endParaRPr lang="es-MX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4.4. Solución </a:t>
                      </a:r>
                      <a:r>
                        <a:rPr lang="es-ES" sz="1800" dirty="0" smtClean="0"/>
                        <a:t>Sustentable.</a:t>
                      </a:r>
                      <a:endParaRPr lang="es-MX" sz="28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Hidráulica.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Sanitaria.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Eléctrica.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Gas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Telefonía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Intercomunicación y Sonido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Aire Acondicionado</a:t>
                      </a:r>
                      <a:endParaRPr lang="es-MX" sz="2000" dirty="0"/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Especiales</a:t>
                      </a:r>
                      <a:r>
                        <a:rPr lang="es-ES" sz="1800" dirty="0" smtClean="0"/>
                        <a:t>.</a:t>
                      </a:r>
                      <a:endParaRPr lang="es-E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Elevadores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Plantas de emergencia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Subestación eléctrica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Sistemas sustentables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Sistema contra incendio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Calderas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</a:rPr>
                        <a:t>Otros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457200" algn="l"/>
                        </a:tabLst>
                      </a:pPr>
                      <a:endParaRPr lang="es-MX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MX" sz="28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  <a:tab pos="591820" algn="l"/>
                        </a:tabLst>
                        <a:defRPr/>
                      </a:pPr>
                      <a:r>
                        <a:rPr lang="es-ES" sz="2000" dirty="0" smtClean="0"/>
                        <a:t>Planos  a escala impresos en papel bond. 90 x 60 cm.</a:t>
                      </a:r>
                      <a:endParaRPr lang="es-MX" sz="3200" dirty="0" smtClean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591820" algn="l"/>
                        </a:tabLst>
                      </a:pPr>
                      <a:endParaRPr lang="es-MX" sz="28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</a:t>
            </a:r>
            <a:r>
              <a:rPr lang="es-MX" dirty="0" smtClean="0"/>
              <a:t>° </a:t>
            </a:r>
            <a:r>
              <a:rPr lang="es-MX" dirty="0" smtClean="0"/>
              <a:t>etapa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14299"/>
              </p:ext>
            </p:extLst>
          </p:nvPr>
        </p:nvGraphicFramePr>
        <p:xfrm>
          <a:off x="539552" y="1556792"/>
          <a:ext cx="8064897" cy="46805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68152"/>
                <a:gridCol w="1728192"/>
                <a:gridCol w="3528392"/>
                <a:gridCol w="1440161"/>
              </a:tblGrid>
              <a:tr h="4680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Times New Roman"/>
                          <a:ea typeface="Times New Roman"/>
                        </a:rPr>
                        <a:t>4. Proyecto ejecutivo</a:t>
                      </a:r>
                      <a:endParaRPr lang="es-MX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4.5. .Maqueta de </a:t>
                      </a:r>
                      <a:r>
                        <a:rPr lang="es-ES" sz="1800" dirty="0" smtClean="0"/>
                        <a:t>conjunto,</a:t>
                      </a:r>
                      <a:r>
                        <a:rPr lang="es-ES" sz="1800" baseline="0" dirty="0" smtClean="0"/>
                        <a:t> Monocromática.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800" dirty="0"/>
                        <a:t>Construida a escala </a:t>
                      </a:r>
                      <a:r>
                        <a:rPr lang="es-ES" sz="1800" dirty="0" smtClean="0"/>
                        <a:t>utilizando</a:t>
                      </a:r>
                      <a:r>
                        <a:rPr lang="es-ES" sz="1800" baseline="0" dirty="0" smtClean="0"/>
                        <a:t> detalle exterior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/>
                        <a:t>que </a:t>
                      </a:r>
                      <a:r>
                        <a:rPr lang="es-ES" sz="1800" dirty="0" smtClean="0"/>
                        <a:t>permita </a:t>
                      </a:r>
                      <a:r>
                        <a:rPr lang="es-ES" sz="1800" dirty="0"/>
                        <a:t>observar </a:t>
                      </a:r>
                      <a:r>
                        <a:rPr lang="es-ES" sz="1800" dirty="0" smtClean="0"/>
                        <a:t>los materiales de</a:t>
                      </a:r>
                      <a:r>
                        <a:rPr lang="es-ES" sz="1800" baseline="0" dirty="0" smtClean="0"/>
                        <a:t> construcción y </a:t>
                      </a:r>
                      <a:r>
                        <a:rPr lang="es-ES" sz="1800" dirty="0" smtClean="0"/>
                        <a:t>las </a:t>
                      </a:r>
                      <a:r>
                        <a:rPr lang="es-ES" sz="1800" dirty="0"/>
                        <a:t>características de los sistemas constructivos propuestos en el proyecto,  deberá soportarse sobre una base rígida </a:t>
                      </a:r>
                      <a:r>
                        <a:rPr lang="es-ES" sz="1800" dirty="0" smtClean="0"/>
                        <a:t>color negro e</a:t>
                      </a:r>
                      <a:r>
                        <a:rPr lang="es-ES" sz="1800" baseline="0" dirty="0" smtClean="0"/>
                        <a:t> incluir </a:t>
                      </a:r>
                      <a:r>
                        <a:rPr lang="es-ES" sz="1800" dirty="0" smtClean="0"/>
                        <a:t>cuadro </a:t>
                      </a:r>
                      <a:r>
                        <a:rPr lang="es-ES" sz="1800" dirty="0"/>
                        <a:t>de </a:t>
                      </a:r>
                      <a:r>
                        <a:rPr lang="es-ES" sz="1800" dirty="0" smtClean="0"/>
                        <a:t>datos,</a:t>
                      </a:r>
                      <a:r>
                        <a:rPr lang="es-ES" sz="1800" baseline="0" dirty="0" smtClean="0"/>
                        <a:t> norte, localización, etc.</a:t>
                      </a:r>
                      <a:endParaRPr lang="es-MX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/>
                        <a:t>3° PARCIAL</a:t>
                      </a:r>
                      <a:endParaRPr lang="es-MX" sz="2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400</Words>
  <Application>Microsoft Office PowerPoint</Application>
  <PresentationFormat>Presentación en pantalla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Times New Roman</vt:lpstr>
      <vt:lpstr>Tema de Office</vt:lpstr>
      <vt:lpstr>Universidad del valle de México desarrollo sustentable y Ciudad</vt:lpstr>
      <vt:lpstr>1° etapa</vt:lpstr>
      <vt:lpstr>2° etapa</vt:lpstr>
      <vt:lpstr>3° etapa</vt:lpstr>
      <vt:lpstr>4° etapa</vt:lpstr>
      <vt:lpstr>5° etapa</vt:lpstr>
      <vt:lpstr>6° etapa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Arquitectónico VI</dc:title>
  <dc:creator>José Luis</dc:creator>
  <cp:lastModifiedBy>José Luis Gómez</cp:lastModifiedBy>
  <cp:revision>33</cp:revision>
  <dcterms:created xsi:type="dcterms:W3CDTF">2012-09-06T14:45:31Z</dcterms:created>
  <dcterms:modified xsi:type="dcterms:W3CDTF">2014-10-14T01:55:11Z</dcterms:modified>
</cp:coreProperties>
</file>