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35"/>
  </p:notesMasterIdLst>
  <p:sldIdLst>
    <p:sldId id="284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56" r:id="rId12"/>
    <p:sldId id="257" r:id="rId13"/>
    <p:sldId id="258" r:id="rId14"/>
    <p:sldId id="259" r:id="rId15"/>
    <p:sldId id="260" r:id="rId16"/>
    <p:sldId id="261" r:id="rId17"/>
    <p:sldId id="277" r:id="rId18"/>
    <p:sldId id="296" r:id="rId19"/>
    <p:sldId id="276" r:id="rId20"/>
    <p:sldId id="275" r:id="rId21"/>
    <p:sldId id="274" r:id="rId22"/>
    <p:sldId id="273" r:id="rId23"/>
    <p:sldId id="282" r:id="rId24"/>
    <p:sldId id="272" r:id="rId25"/>
    <p:sldId id="271" r:id="rId26"/>
    <p:sldId id="270" r:id="rId27"/>
    <p:sldId id="269" r:id="rId28"/>
    <p:sldId id="268" r:id="rId29"/>
    <p:sldId id="267" r:id="rId30"/>
    <p:sldId id="263" r:id="rId31"/>
    <p:sldId id="266" r:id="rId32"/>
    <p:sldId id="278" r:id="rId33"/>
    <p:sldId id="264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2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C8B51-6789-4F5B-9F53-9E41EBE675B1}" type="datetimeFigureOut">
              <a:rPr lang="es-MX" smtClean="0"/>
              <a:t>17/09/2015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A5DC1-44DC-4E6C-9B18-3808666ED40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914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8FF68-4048-4579-A7B3-BB01095DD995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8194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DF92DD-BDC6-49A5-B329-4635DD46BAAF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579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7A39E-6A8E-4FE9-A7DE-7D6B0EA5E13D}" type="slidenum">
              <a:rPr lang="es-ES" smtClean="0"/>
              <a:pPr/>
              <a:t>9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85615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s-ES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6DE3E-27B8-4BDA-9E12-1F1F67E1F136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4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4F28B-72F0-4A26-B38B-B18D26414002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367618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585A-0BE1-413B-B86B-A15358C2EECF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3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5B05-DF5D-4D66-AF9F-F8641277D6A9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3375240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F101-A907-4B30-BB07-9C4659C537E2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6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944-115A-4140-B2BB-CB956E4C413E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68731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E13A-68CA-4B8D-A57D-FA920BB4292D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202965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18E99-CE53-478D-AE43-AFBCB7DD93F1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30437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6610-39F0-46CA-871B-6811D6DF4306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413888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51BE-85FF-46E5-8C37-D4D86534AEAA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</p:spTree>
    <p:extLst>
      <p:ext uri="{BB962C8B-B14F-4D97-AF65-F5344CB8AC3E}">
        <p14:creationId xmlns:p14="http://schemas.microsoft.com/office/powerpoint/2010/main" val="189050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AF7B-0CF2-4B90-9B19-5A448D05B5BB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18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ES" alt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ES" alt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AB93E83-BAE8-4697-ABF3-FB9E5D665ABD}" type="slidenum">
              <a:rPr lang="es-ES" altLang="es-MX" smtClean="0"/>
              <a:pPr/>
              <a:t>‹Nº›</a:t>
            </a:fld>
            <a:endParaRPr lang="es-ES" altLang="es-MX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3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qjoseluisgomez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ducarte.weebly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ucarte.weebly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1553208"/>
            <a:ext cx="7772400" cy="153819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s-MX" sz="4800" b="1" dirty="0" smtClean="0"/>
              <a:t>UNIVERSIDAD DEL VALLE DE México Campus sur Tlalpan</a:t>
            </a:r>
            <a:r>
              <a:rPr lang="es-MX" sz="3600" b="1" dirty="0" smtClean="0"/>
              <a:t>    </a:t>
            </a:r>
            <a:endParaRPr lang="es-ES" sz="3600" b="1" dirty="0" smtClean="0"/>
          </a:p>
        </p:txBody>
      </p:sp>
      <p:sp>
        <p:nvSpPr>
          <p:cNvPr id="2051" name="2 Subtítulo"/>
          <p:cNvSpPr>
            <a:spLocks noGrp="1"/>
          </p:cNvSpPr>
          <p:nvPr>
            <p:ph type="subTitle" idx="1"/>
          </p:nvPr>
        </p:nvSpPr>
        <p:spPr>
          <a:xfrm>
            <a:off x="645390" y="3861048"/>
            <a:ext cx="7705725" cy="2855168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Planeación Estratégica de Ciudades</a:t>
            </a:r>
            <a:endParaRPr lang="es-MX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MX" sz="2800" dirty="0" smtClean="0">
              <a:solidFill>
                <a:srgbClr val="FF0000"/>
              </a:solidFill>
            </a:endParaRPr>
          </a:p>
          <a:p>
            <a:pPr algn="ctr"/>
            <a:r>
              <a:rPr lang="es-MX" sz="2800" dirty="0" smtClean="0">
                <a:solidFill>
                  <a:srgbClr val="FF0000"/>
                </a:solidFill>
              </a:rPr>
              <a:t>Arq. José Luis Gómez Amador</a:t>
            </a:r>
          </a:p>
          <a:p>
            <a:pPr algn="ctr"/>
            <a:r>
              <a:rPr lang="es-MX" sz="2800" dirty="0" smtClean="0">
                <a:solidFill>
                  <a:srgbClr val="FFFF00"/>
                </a:solidFill>
                <a:hlinkClick r:id="rId3"/>
              </a:rPr>
              <a:t>arqjoseluisgomez@gmail.com</a:t>
            </a:r>
            <a:endParaRPr lang="es-MX" sz="2800" dirty="0" smtClean="0">
              <a:solidFill>
                <a:srgbClr val="FFFF00"/>
              </a:solidFill>
            </a:endParaRPr>
          </a:p>
          <a:p>
            <a:pPr algn="ctr"/>
            <a:r>
              <a:rPr lang="es-MX" sz="2800" dirty="0" smtClean="0">
                <a:solidFill>
                  <a:srgbClr val="FFFF00"/>
                </a:solidFill>
                <a:hlinkClick r:id="rId4"/>
              </a:rPr>
              <a:t>www.aducarte.weebly.com</a:t>
            </a:r>
            <a:endParaRPr lang="es-MX" sz="3200" dirty="0" smtClean="0">
              <a:solidFill>
                <a:srgbClr val="FF0000"/>
              </a:solidFill>
            </a:endParaRPr>
          </a:p>
          <a:p>
            <a:pPr algn="ctr"/>
            <a:endParaRPr lang="es-MX" sz="3200" dirty="0" smtClean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41492" y="3224612"/>
            <a:ext cx="6712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Licenciatura en Arquitectura </a:t>
            </a:r>
          </a:p>
          <a:p>
            <a:pPr algn="ctr"/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7670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196752"/>
            <a:ext cx="7290055" cy="40233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b="1" dirty="0" smtClean="0"/>
              <a:t>¡Bienvenidos al curso!</a:t>
            </a:r>
          </a:p>
          <a:p>
            <a:pPr algn="ctr">
              <a:buNone/>
            </a:pPr>
            <a:endParaRPr lang="es-ES" sz="2800" b="1" dirty="0" smtClean="0"/>
          </a:p>
          <a:p>
            <a:pPr algn="ctr">
              <a:buNone/>
            </a:pPr>
            <a:r>
              <a:rPr lang="es-ES" sz="3600" b="1" dirty="0" smtClean="0"/>
              <a:t>Planeación Estratégica de Ciudades</a:t>
            </a:r>
          </a:p>
          <a:p>
            <a:pPr algn="ctr">
              <a:buNone/>
            </a:pPr>
            <a:r>
              <a:rPr lang="es-ES" sz="2800" dirty="0" smtClean="0"/>
              <a:t>Arq. José Luis Gómez Amador</a:t>
            </a:r>
          </a:p>
          <a:p>
            <a:pPr algn="ctr">
              <a:buNone/>
            </a:pPr>
            <a:r>
              <a:rPr lang="es-ES" sz="2800" dirty="0" smtClean="0">
                <a:solidFill>
                  <a:srgbClr val="0070C0"/>
                </a:solidFill>
              </a:rPr>
              <a:t>arqjoseluisgomez@gmail.com</a:t>
            </a:r>
          </a:p>
          <a:p>
            <a:pPr algn="ctr">
              <a:buNone/>
            </a:pPr>
            <a:r>
              <a:rPr lang="es-ES" sz="28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www.aducarte.weebly.com</a:t>
            </a:r>
            <a:endParaRPr lang="es-ES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s-ES" sz="2800" dirty="0" smtClean="0"/>
              <a:t>Facebook: José Luis Gómez Amador Docente</a:t>
            </a:r>
          </a:p>
          <a:p>
            <a:pPr algn="ctr">
              <a:buNone/>
            </a:pPr>
            <a:endParaRPr lang="es-ES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altLang="es-MX" sz="3600" b="1" dirty="0"/>
              <a:t>Proyectos de regeneración </a:t>
            </a:r>
            <a:r>
              <a:rPr lang="es-ES_tradnl" altLang="es-MX" sz="3600" b="1" dirty="0" smtClean="0"/>
              <a:t>urbano AMBIENTAL</a:t>
            </a:r>
            <a:endParaRPr lang="es-ES" altLang="es-MX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5812851" cy="366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altLang="es-MX" sz="4800" dirty="0"/>
              <a:t>Escalas de estudio de la Ciudad</a:t>
            </a:r>
            <a:endParaRPr lang="es-ES" altLang="es-MX" sz="48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124075" y="2565400"/>
            <a:ext cx="5689600" cy="285115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altLang="es-MX" sz="3600" b="1" dirty="0"/>
              <a:t>Nivel </a:t>
            </a:r>
            <a:r>
              <a:rPr lang="es-ES_tradnl" altLang="es-MX" sz="3600" b="1" dirty="0" smtClean="0"/>
              <a:t>Ciudad</a:t>
            </a:r>
            <a:endParaRPr lang="es-ES_tradnl" altLang="es-MX" sz="3600" b="1" dirty="0"/>
          </a:p>
          <a:p>
            <a:pPr marL="742950" indent="-742950">
              <a:buFont typeface="+mj-lt"/>
              <a:buAutoNum type="arabicPeriod"/>
            </a:pPr>
            <a:r>
              <a:rPr lang="es-ES_tradnl" altLang="es-MX" sz="3600" b="1" dirty="0"/>
              <a:t>Nivel Distrito</a:t>
            </a:r>
          </a:p>
          <a:p>
            <a:pPr marL="742950" indent="-742950">
              <a:buFont typeface="+mj-lt"/>
              <a:buAutoNum type="arabicPeriod"/>
            </a:pPr>
            <a:r>
              <a:rPr lang="es-ES_tradnl" altLang="es-MX" sz="3600" b="1" dirty="0"/>
              <a:t>Nivel Sitio</a:t>
            </a:r>
            <a:endParaRPr lang="es-ES" altLang="es-MX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 smtClean="0"/>
              <a:t>Estudio a Nivel </a:t>
            </a:r>
            <a:r>
              <a:rPr lang="es-ES_tradnl" altLang="es-MX" sz="3400" b="1" dirty="0"/>
              <a:t>ciudad</a:t>
            </a:r>
            <a:endParaRPr lang="es-ES" altLang="es-MX" sz="3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2554160"/>
            <a:ext cx="4608512" cy="27356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MX" sz="3600" dirty="0"/>
              <a:t>Es aquella en la que la ciudad es observada en su totalidad, tomando en cuenta todo el espacio que ocupa</a:t>
            </a:r>
            <a:endParaRPr lang="es-ES" altLang="es-MX" sz="3600" dirty="0"/>
          </a:p>
        </p:txBody>
      </p:sp>
      <p:pic>
        <p:nvPicPr>
          <p:cNvPr id="4101" name="Picture 5" descr="DSC01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349500"/>
            <a:ext cx="287972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SC01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22800"/>
            <a:ext cx="28797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SC01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5888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 smtClean="0"/>
              <a:t>Estudio a Nivel </a:t>
            </a:r>
            <a:r>
              <a:rPr lang="es-ES_tradnl" altLang="es-MX" sz="3400" b="1" dirty="0"/>
              <a:t>Distrito</a:t>
            </a:r>
            <a:endParaRPr lang="es-ES" altLang="es-MX" sz="34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2265362"/>
            <a:ext cx="4722812" cy="37544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_tradnl" altLang="es-MX" sz="3600" dirty="0"/>
              <a:t>Corresponde  al nivel de observación por barrios o </a:t>
            </a:r>
            <a:r>
              <a:rPr lang="es-ES_tradnl" altLang="es-MX" sz="3600" dirty="0" smtClean="0"/>
              <a:t>sectores característicos</a:t>
            </a:r>
            <a:r>
              <a:rPr lang="es-ES_tradnl" altLang="es-MX" sz="3600" dirty="0"/>
              <a:t>, como colonias habitacionales, centros urbanos, zonas industriales, etc.</a:t>
            </a:r>
            <a:endParaRPr lang="es-ES" altLang="es-MX" sz="3600" dirty="0"/>
          </a:p>
        </p:txBody>
      </p:sp>
      <p:pic>
        <p:nvPicPr>
          <p:cNvPr id="5124" name="Picture 4" descr="DSC01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88913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SC011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359025"/>
            <a:ext cx="2768600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SC011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521200"/>
            <a:ext cx="27686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 smtClean="0"/>
              <a:t>Estudio a Nivel </a:t>
            </a:r>
            <a:r>
              <a:rPr lang="es-ES_tradnl" altLang="es-MX" sz="3400" b="1" dirty="0"/>
              <a:t>Sitio</a:t>
            </a:r>
            <a:endParaRPr lang="es-ES" altLang="es-MX" sz="34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4824412" cy="4105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MX" sz="3600" dirty="0"/>
              <a:t>Corresponde al nivel de estudios de los sitios que integran un distrito, tales como plazas, calles, cruceros, etc.</a:t>
            </a:r>
            <a:endParaRPr lang="es-ES" altLang="es-MX" sz="3600" dirty="0"/>
          </a:p>
        </p:txBody>
      </p:sp>
      <p:pic>
        <p:nvPicPr>
          <p:cNvPr id="6149" name="Picture 5" descr="DSC01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115888"/>
            <a:ext cx="29114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SC011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324100"/>
            <a:ext cx="29114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SC01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4557713"/>
            <a:ext cx="2913063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44283" y="407150"/>
            <a:ext cx="7932171" cy="1152128"/>
          </a:xfrm>
        </p:spPr>
        <p:txBody>
          <a:bodyPr>
            <a:normAutofit/>
          </a:bodyPr>
          <a:lstStyle/>
          <a:p>
            <a:r>
              <a:rPr lang="es-ES_tradnl" altLang="es-MX" sz="2800" b="1" dirty="0"/>
              <a:t>Metodología de trabajo: </a:t>
            </a:r>
            <a:r>
              <a:rPr lang="es-ES_tradnl" altLang="es-MX" sz="2800" b="1" dirty="0" smtClean="0"/>
              <a:t/>
            </a:r>
            <a:br>
              <a:rPr lang="es-ES_tradnl" altLang="es-MX" sz="2800" b="1" dirty="0" smtClean="0"/>
            </a:br>
            <a:r>
              <a:rPr lang="es-ES_tradnl" altLang="es-MX" sz="2800" b="1" dirty="0" smtClean="0"/>
              <a:t>Proyecto de REGENERACIÓN URBANA AMBIENTAL</a:t>
            </a:r>
            <a:endParaRPr lang="es-ES" altLang="es-MX" sz="28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66017"/>
            <a:ext cx="8292212" cy="5053112"/>
          </a:xfrm>
        </p:spPr>
        <p:txBody>
          <a:bodyPr numCol="2">
            <a:no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 smtClean="0">
                <a:solidFill>
                  <a:srgbClr val="FF0000"/>
                </a:solidFill>
              </a:rPr>
              <a:t>Estudio Urbano Arquitectónico y contextual del sitio.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lphaLcParenR"/>
            </a:pPr>
            <a:r>
              <a:rPr lang="es-ES_tradnl" altLang="es-MX" b="1" dirty="0" smtClean="0">
                <a:solidFill>
                  <a:srgbClr val="FF0000"/>
                </a:solidFill>
              </a:rPr>
              <a:t>Determinación del sitio de estudio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lphaLcParenR"/>
            </a:pPr>
            <a:r>
              <a:rPr lang="es-ES_tradnl" altLang="es-MX" b="1" dirty="0" smtClean="0">
                <a:solidFill>
                  <a:srgbClr val="FF0000"/>
                </a:solidFill>
              </a:rPr>
              <a:t>Antecedentes Históricos</a:t>
            </a:r>
            <a:endParaRPr lang="es-ES_tradnl" altLang="es-MX" b="1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 smtClean="0">
                <a:solidFill>
                  <a:srgbClr val="FF0000"/>
                </a:solidFill>
              </a:rPr>
              <a:t>Análisis de ámbito geográfico regional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>
                <a:solidFill>
                  <a:srgbClr val="FF0000"/>
                </a:solidFill>
              </a:rPr>
              <a:t>Físicas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>
                <a:solidFill>
                  <a:srgbClr val="FF0000"/>
                </a:solidFill>
              </a:rPr>
              <a:t>Sociales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>
                <a:solidFill>
                  <a:srgbClr val="FF0000"/>
                </a:solidFill>
              </a:rPr>
              <a:t>Culturales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>
                <a:solidFill>
                  <a:srgbClr val="FF0000"/>
                </a:solidFill>
              </a:rPr>
              <a:t>Económicas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>
                <a:solidFill>
                  <a:srgbClr val="FF0000"/>
                </a:solidFill>
              </a:rPr>
              <a:t>Políticas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rabicPeriod"/>
            </a:pPr>
            <a:r>
              <a:rPr lang="es-ES_tradnl" altLang="es-MX" b="1" dirty="0">
                <a:solidFill>
                  <a:srgbClr val="FF0000"/>
                </a:solidFill>
              </a:rPr>
              <a:t>Legales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b="1" dirty="0" smtClean="0">
                <a:solidFill>
                  <a:srgbClr val="FF0000"/>
                </a:solidFill>
              </a:rPr>
              <a:t>Delimitación </a:t>
            </a:r>
            <a:r>
              <a:rPr lang="es-ES_tradnl" altLang="es-MX" b="1" dirty="0">
                <a:solidFill>
                  <a:srgbClr val="FF0000"/>
                </a:solidFill>
              </a:rPr>
              <a:t>del área de estudio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b="1" dirty="0">
                <a:solidFill>
                  <a:srgbClr val="FF0000"/>
                </a:solidFill>
              </a:rPr>
              <a:t>Análisis urbano </a:t>
            </a:r>
            <a:r>
              <a:rPr lang="es-ES_tradnl" altLang="es-MX" b="1" dirty="0" smtClean="0">
                <a:solidFill>
                  <a:srgbClr val="FF0000"/>
                </a:solidFill>
              </a:rPr>
              <a:t>arquitectónico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 smtClean="0"/>
              <a:t>Análisis del contexto urbano</a:t>
            </a:r>
            <a:endParaRPr lang="es-ES_tradnl" altLang="es-MX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/>
              <a:t>Análisis de las alteraciones y deterioros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/>
              <a:t>Estratificación </a:t>
            </a:r>
            <a:r>
              <a:rPr lang="es-ES_tradnl" altLang="es-MX" dirty="0" smtClean="0"/>
              <a:t>histórica (evolución histórica del sitio)</a:t>
            </a:r>
            <a:endParaRPr lang="es-ES_tradnl" altLang="es-MX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/>
              <a:t>Situación del área dentro de la política local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/>
              <a:t>Diagnóstico general del problema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/>
              <a:t>Tipologías o criterios de intervención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/>
              <a:t>Definición de alternativas de solución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s-ES_tradnl" altLang="es-MX" dirty="0" smtClean="0"/>
              <a:t>Proyecto de Regeneración urbano Ambiental.</a:t>
            </a:r>
            <a:endParaRPr lang="es-ES_tradnl" altLang="es-MX" sz="24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s-ES" alt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600" dirty="0" smtClean="0"/>
              <a:t>1. Estudio </a:t>
            </a:r>
            <a:r>
              <a:rPr lang="es-ES_tradnl" altLang="es-MX" sz="3600" dirty="0"/>
              <a:t>Urbano Arquitectónico y contextual del sitio</a:t>
            </a:r>
            <a:r>
              <a:rPr lang="es-ES_tradnl" altLang="es-MX" sz="3600" dirty="0" smtClean="0"/>
              <a:t>.</a:t>
            </a:r>
            <a:endParaRPr lang="es-ES" altLang="es-MX" sz="3400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349500"/>
            <a:ext cx="8001000" cy="3959820"/>
          </a:xfrm>
        </p:spPr>
        <p:txBody>
          <a:bodyPr>
            <a:noAutofit/>
          </a:bodyPr>
          <a:lstStyle/>
          <a:p>
            <a:pPr marL="783336" lvl="1" indent="-609600">
              <a:lnSpc>
                <a:spcPct val="80000"/>
              </a:lnSpc>
              <a:buFont typeface="+mj-lt"/>
              <a:buAutoNum type="alphaLcParenR"/>
            </a:pPr>
            <a:r>
              <a:rPr lang="es-ES_tradnl" altLang="es-MX" sz="2800" dirty="0" smtClean="0"/>
              <a:t>Determinación </a:t>
            </a:r>
            <a:r>
              <a:rPr lang="es-ES_tradnl" altLang="es-MX" sz="2800" dirty="0"/>
              <a:t>del sitio de estudio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lphaLcParenR"/>
            </a:pPr>
            <a:r>
              <a:rPr lang="es-ES_tradnl" altLang="es-MX" sz="2800" dirty="0"/>
              <a:t>Antecedentes Históricos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lphaLcParenR"/>
            </a:pPr>
            <a:r>
              <a:rPr lang="es-ES_tradnl" altLang="es-MX" sz="2800" dirty="0"/>
              <a:t>Antecedentes Físicos </a:t>
            </a:r>
          </a:p>
          <a:p>
            <a:pPr marL="783336" lvl="1" indent="-609600">
              <a:lnSpc>
                <a:spcPct val="80000"/>
              </a:lnSpc>
              <a:buFont typeface="+mj-lt"/>
              <a:buAutoNum type="alphaLcParenR"/>
            </a:pPr>
            <a:r>
              <a:rPr lang="es-ES_tradnl" altLang="es-MX" sz="2800" dirty="0"/>
              <a:t>Antecedentes Socioeconómicos</a:t>
            </a:r>
          </a:p>
          <a:p>
            <a:pPr marL="742950" indent="-742950">
              <a:buFont typeface="+mj-lt"/>
              <a:buAutoNum type="arabicPeriod"/>
            </a:pPr>
            <a:endParaRPr lang="es-ES" alt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a) Determinación de la zona de estudio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Investigación y definición del sitio a intervenir.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/>
              <a:t>Ubicación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800" dirty="0" smtClean="0"/>
              <a:t>Descripción general del sitio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9036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871"/>
            <a:ext cx="7290054" cy="1499616"/>
          </a:xfrm>
        </p:spPr>
        <p:txBody>
          <a:bodyPr/>
          <a:lstStyle/>
          <a:p>
            <a:pPr marL="838200" indent="-838200"/>
            <a:r>
              <a:rPr lang="es-ES_tradnl" altLang="es-MX" sz="3400" b="1" dirty="0" smtClean="0"/>
              <a:t>b) Antecedentes históricos</a:t>
            </a:r>
            <a:endParaRPr lang="es-ES" altLang="es-MX" sz="34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1484784"/>
            <a:ext cx="6170584" cy="50405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altLang="es-MX" sz="2800" dirty="0"/>
              <a:t>Recopilación de datos: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altLang="es-MX" sz="2800" dirty="0" smtClean="0"/>
              <a:t>Importancia Histórica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altLang="es-MX" sz="2800" dirty="0" smtClean="0"/>
              <a:t>Cartográficos</a:t>
            </a:r>
            <a:endParaRPr lang="es-ES_tradnl" altLang="es-MX" sz="2800" dirty="0"/>
          </a:p>
          <a:p>
            <a:pPr marL="514350" indent="-514350">
              <a:buFont typeface="+mj-lt"/>
              <a:buAutoNum type="alphaLcParenR"/>
            </a:pPr>
            <a:r>
              <a:rPr lang="es-ES_tradnl" altLang="es-MX" sz="2800" dirty="0"/>
              <a:t>Bibliográficos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altLang="es-MX" sz="2800" dirty="0"/>
              <a:t>Fotográficos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altLang="es-MX" sz="2800" dirty="0"/>
              <a:t>Información verbal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sz="2800" dirty="0"/>
              <a:t>Análisis de las transformaciones: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altLang="es-MX" sz="2800" dirty="0"/>
              <a:t>Su origen</a:t>
            </a:r>
          </a:p>
          <a:p>
            <a:pPr marL="514350" indent="-514350">
              <a:buFont typeface="+mj-lt"/>
              <a:buAutoNum type="alphaLcParenR"/>
            </a:pPr>
            <a:r>
              <a:rPr lang="es-ES_tradnl" altLang="es-MX" sz="2800" dirty="0"/>
              <a:t>Su evolución</a:t>
            </a:r>
            <a:endParaRPr lang="es-ES" alt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611560" y="2643182"/>
            <a:ext cx="8136904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s-E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Criterios de Evaluación</a:t>
            </a:r>
            <a:endParaRPr lang="es-MX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8049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240" y="620688"/>
            <a:ext cx="7849208" cy="1044575"/>
          </a:xfrm>
        </p:spPr>
        <p:txBody>
          <a:bodyPr>
            <a:noAutofit/>
          </a:bodyPr>
          <a:lstStyle/>
          <a:p>
            <a:pPr marL="838200" indent="-838200"/>
            <a:r>
              <a:rPr lang="es-ES_tradnl" altLang="es-MX" sz="4000" dirty="0" smtClean="0"/>
              <a:t>2.Análisis del ámbito geográfico regional</a:t>
            </a:r>
            <a:endParaRPr lang="es-ES" altLang="es-MX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772816"/>
            <a:ext cx="6120680" cy="424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altLang="es-MX" sz="3200" dirty="0"/>
              <a:t>Análisis de las características: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 smtClean="0"/>
              <a:t>Físicas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 smtClean="0"/>
              <a:t>Sociales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 smtClean="0"/>
              <a:t>Culturales</a:t>
            </a:r>
            <a:endParaRPr lang="es-ES_tradnl" altLang="es-MX" sz="3200" dirty="0"/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 smtClean="0"/>
              <a:t>Económicas</a:t>
            </a:r>
            <a:endParaRPr lang="es-ES_tradnl" altLang="es-MX" sz="3200" dirty="0"/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Políticas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 smtClean="0"/>
              <a:t>Legales</a:t>
            </a:r>
            <a:endParaRPr lang="es-ES_tradnl" altLang="es-MX" sz="3200" dirty="0"/>
          </a:p>
          <a:p>
            <a:pPr marL="514350" indent="-514350">
              <a:buFont typeface="+mj-lt"/>
              <a:buAutoNum type="arabicPeriod"/>
            </a:pPr>
            <a:endParaRPr lang="es-ES" alt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367" y="397456"/>
            <a:ext cx="7290054" cy="1499616"/>
          </a:xfrm>
        </p:spPr>
        <p:txBody>
          <a:bodyPr/>
          <a:lstStyle/>
          <a:p>
            <a:r>
              <a:rPr lang="es-ES_tradnl" altLang="es-MX" dirty="0" smtClean="0"/>
              <a:t>3. Delimitación </a:t>
            </a:r>
            <a:r>
              <a:rPr lang="es-ES_tradnl" altLang="es-MX" dirty="0"/>
              <a:t>del área de estudio</a:t>
            </a:r>
            <a:endParaRPr lang="es-ES" altLang="es-MX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2420888"/>
            <a:ext cx="8280920" cy="4104456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_tradnl" altLang="es-MX" sz="2800" dirty="0" smtClean="0"/>
              <a:t>Definición </a:t>
            </a:r>
            <a:r>
              <a:rPr lang="es-ES_tradnl" altLang="es-MX" sz="2800" dirty="0"/>
              <a:t>del área en </a:t>
            </a:r>
            <a:r>
              <a:rPr lang="es-ES_tradnl" altLang="es-MX" sz="2800" dirty="0" smtClean="0"/>
              <a:t>base a:</a:t>
            </a:r>
            <a:endParaRPr lang="es-ES_tradnl" altLang="es-MX" sz="28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2800" dirty="0"/>
              <a:t>Sistema de ocupación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2800" dirty="0"/>
              <a:t>Características de uso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2800" dirty="0"/>
              <a:t>Otros aspectos que influyan de acuerdo con el caso bajo estudio</a:t>
            </a:r>
            <a:endParaRPr lang="es-ES" alt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096" y="129184"/>
            <a:ext cx="7290054" cy="1499616"/>
          </a:xfrm>
        </p:spPr>
        <p:txBody>
          <a:bodyPr/>
          <a:lstStyle/>
          <a:p>
            <a:pPr marL="838200" indent="-838200"/>
            <a:r>
              <a:rPr lang="es-ES_tradnl" altLang="es-MX" sz="3400" b="1" dirty="0" smtClean="0"/>
              <a:t>4. Análisis </a:t>
            </a:r>
            <a:r>
              <a:rPr lang="es-ES_tradnl" altLang="es-MX" sz="3400" b="1" dirty="0"/>
              <a:t>urbano arquitectónico</a:t>
            </a:r>
            <a:endParaRPr lang="es-ES" altLang="es-MX" sz="34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412776"/>
            <a:ext cx="7620328" cy="5256584"/>
          </a:xfrm>
        </p:spPr>
        <p:txBody>
          <a:bodyPr numCol="2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Usos de suelo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Trama urbana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Infraestructura urbana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Imagen urbana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Tipologías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Inventario y catalogación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Aspectos ambientales: vegetación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Aspectos funcionales: funciones urbanas diferentes a las edificaciones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Aspectos constructivos: materiales empleados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Aspectos formales: simetría, volumetría, acabados, etc.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s-ES_tradnl" altLang="es-MX" sz="2800" dirty="0"/>
              <a:t>Aspectos significativos</a:t>
            </a:r>
            <a:endParaRPr lang="es-ES" alt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 smtClean="0"/>
              <a:t>5. Análisis del contexto urbano </a:t>
            </a:r>
            <a:r>
              <a:rPr lang="es-ES_tradnl" altLang="es-MX" sz="3200" dirty="0" smtClean="0"/>
              <a:t>(Diagnóstico </a:t>
            </a:r>
            <a:r>
              <a:rPr lang="es-ES_tradnl" altLang="es-MX" sz="3200" dirty="0"/>
              <a:t>del medio </a:t>
            </a:r>
            <a:r>
              <a:rPr lang="es-ES_tradnl" altLang="es-MX" sz="3200" dirty="0" smtClean="0"/>
              <a:t>artificial)</a:t>
            </a:r>
            <a:endParaRPr lang="es-ES" altLang="es-MX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Hitos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Nodos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Sendas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Bordes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Barrios o distritos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Tipos de paisaje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Recorridos</a:t>
            </a:r>
          </a:p>
          <a:p>
            <a:pPr marL="457200" indent="-457200">
              <a:buFont typeface="+mj-lt"/>
              <a:buAutoNum type="arabicPeriod"/>
            </a:pPr>
            <a:endParaRPr lang="es-ES_tradnl" altLang="es-MX" sz="3200" dirty="0"/>
          </a:p>
          <a:p>
            <a:pPr marL="457200" indent="-457200">
              <a:buFont typeface="+mj-lt"/>
              <a:buAutoNum type="arabicPeriod"/>
            </a:pPr>
            <a:endParaRPr lang="es-ES" alt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2211" y="345208"/>
            <a:ext cx="7290054" cy="1499616"/>
          </a:xfrm>
        </p:spPr>
        <p:txBody>
          <a:bodyPr/>
          <a:lstStyle/>
          <a:p>
            <a:r>
              <a:rPr lang="es-ES_tradnl" altLang="es-MX" sz="3400" b="1" dirty="0"/>
              <a:t>6</a:t>
            </a:r>
            <a:r>
              <a:rPr lang="es-ES_tradnl" altLang="es-MX" sz="3400" b="1" dirty="0" smtClean="0"/>
              <a:t>. Análisis </a:t>
            </a:r>
            <a:r>
              <a:rPr lang="es-ES_tradnl" altLang="es-MX" sz="3400" b="1" dirty="0"/>
              <a:t>de las alteraciones y deterioros</a:t>
            </a:r>
            <a:endParaRPr lang="es-ES" altLang="es-MX" sz="34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844824"/>
            <a:ext cx="8325742" cy="4608512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s-ES_tradnl" altLang="es-MX" sz="2400" dirty="0"/>
              <a:t>Efectos físicos y sociales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s-ES_tradnl" altLang="es-MX" sz="2400" dirty="0"/>
              <a:t>Causas y agentes de alteración y deterioro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s-ES_tradnl" altLang="es-MX" sz="2400" b="1" dirty="0"/>
              <a:t>Conceptuales.-</a:t>
            </a:r>
            <a:r>
              <a:rPr lang="es-ES_tradnl" altLang="es-MX" sz="2400" dirty="0"/>
              <a:t> Cambio del concepto original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s-ES_tradnl" altLang="es-MX" sz="2400" b="1" dirty="0"/>
              <a:t>Espaciales.-</a:t>
            </a:r>
            <a:r>
              <a:rPr lang="es-ES_tradnl" altLang="es-MX" sz="2400" dirty="0"/>
              <a:t> cambio en los</a:t>
            </a:r>
            <a:r>
              <a:rPr lang="es-ES_tradnl" altLang="es-MX" dirty="0"/>
              <a:t> </a:t>
            </a:r>
            <a:r>
              <a:rPr lang="es-ES_tradnl" altLang="es-MX" sz="2400" dirty="0"/>
              <a:t>espacios (no adecuados)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es-ES_tradnl" altLang="es-MX" sz="2400" b="1" dirty="0"/>
              <a:t>Físicos.-</a:t>
            </a:r>
            <a:r>
              <a:rPr lang="es-ES_tradnl" altLang="es-MX" sz="2400" dirty="0"/>
              <a:t> por intemperismos: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_tradnl" altLang="es-MX" sz="2400" dirty="0"/>
              <a:t>	* </a:t>
            </a:r>
            <a:r>
              <a:rPr lang="es-ES_tradnl" altLang="es-MX" sz="2400" u="sng" dirty="0"/>
              <a:t>Biológicos</a:t>
            </a:r>
            <a:r>
              <a:rPr lang="es-ES_tradnl" altLang="es-MX" sz="2400" dirty="0"/>
              <a:t> (plantas, hongos, insectos, animales);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_tradnl" altLang="es-MX" sz="2400" dirty="0"/>
              <a:t>	* </a:t>
            </a:r>
            <a:r>
              <a:rPr lang="es-ES_tradnl" altLang="es-MX" sz="2400" u="sng" dirty="0"/>
              <a:t>Climáticos</a:t>
            </a:r>
            <a:r>
              <a:rPr lang="es-ES_tradnl" altLang="es-MX" sz="2400" dirty="0"/>
              <a:t> (lluvia, asoleamiento, condensación, vientos, etc.);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_tradnl" altLang="es-MX" sz="2400" dirty="0"/>
              <a:t>	* </a:t>
            </a:r>
            <a:r>
              <a:rPr lang="es-ES_tradnl" altLang="es-MX" sz="2400" u="sng" dirty="0"/>
              <a:t>Humanos</a:t>
            </a:r>
            <a:r>
              <a:rPr lang="es-ES_tradnl" altLang="es-MX" sz="2400" dirty="0"/>
              <a:t> (uso, demolición, vandalismo, </a:t>
            </a:r>
            <a:r>
              <a:rPr lang="es-ES_tradnl" altLang="es-MX" sz="2400" dirty="0" smtClean="0"/>
              <a:t>incendio, </a:t>
            </a:r>
            <a:r>
              <a:rPr lang="es-ES_tradnl" altLang="es-MX" sz="2400" dirty="0"/>
              <a:t>etc.)</a:t>
            </a:r>
            <a:endParaRPr lang="es-ES" alt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 smtClean="0"/>
              <a:t>7. Estratificación </a:t>
            </a:r>
            <a:r>
              <a:rPr lang="es-ES_tradnl" altLang="es-MX" sz="3400" b="1" dirty="0"/>
              <a:t>histórica</a:t>
            </a:r>
            <a:endParaRPr lang="es-ES" altLang="es-MX" sz="3400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2348880"/>
            <a:ext cx="6552530" cy="26130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altLang="es-MX" sz="3200" dirty="0"/>
              <a:t>Definición de las principales etapas de ocupación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sz="3200" dirty="0"/>
              <a:t>Características urbanísticas significativas de cada </a:t>
            </a:r>
            <a:r>
              <a:rPr lang="es-ES_tradnl" altLang="es-MX" sz="3200" dirty="0" smtClean="0"/>
              <a:t>etapa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sz="3200" dirty="0" smtClean="0"/>
              <a:t>Transformaciones y cambios</a:t>
            </a:r>
            <a:endParaRPr lang="es-ES" alt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93274"/>
            <a:ext cx="8001000" cy="1216025"/>
          </a:xfrm>
        </p:spPr>
        <p:txBody>
          <a:bodyPr/>
          <a:lstStyle/>
          <a:p>
            <a:pPr marL="838200" indent="-838200"/>
            <a:r>
              <a:rPr lang="es-ES_tradnl" altLang="es-MX" sz="3400" b="1" dirty="0"/>
              <a:t>	</a:t>
            </a:r>
            <a:r>
              <a:rPr lang="es-ES_tradnl" altLang="es-MX" sz="3400" b="1" dirty="0" smtClean="0"/>
              <a:t>8. Situación </a:t>
            </a:r>
            <a:r>
              <a:rPr lang="es-ES_tradnl" altLang="es-MX" sz="3400" b="1" dirty="0"/>
              <a:t>del área dentro de la política local</a:t>
            </a:r>
            <a:endParaRPr lang="es-ES" altLang="es-MX" sz="34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4824"/>
            <a:ext cx="7848872" cy="453650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altLang="es-MX" sz="3200" dirty="0"/>
              <a:t>Propuestas gubernamentales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sz="3200" dirty="0"/>
              <a:t>Entrevistas con instituciones y personas encargadas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sz="3200" dirty="0"/>
              <a:t>Recopilación de datos y documentos propuestos, planes existentes, etc.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sz="3200" dirty="0"/>
              <a:t>Organismos que colaboran en el proyecto y acciones que emprenderán  cada uno de ellos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altLang="es-MX" sz="3200" dirty="0"/>
              <a:t>Sistemas de legislación y control vigentes</a:t>
            </a:r>
            <a:endParaRPr lang="es-ES" alt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/>
              <a:t>9</a:t>
            </a:r>
            <a:r>
              <a:rPr lang="es-ES_tradnl" altLang="es-MX" sz="3400" b="1" dirty="0" smtClean="0"/>
              <a:t>. Diagnóstico </a:t>
            </a:r>
            <a:r>
              <a:rPr lang="es-ES_tradnl" altLang="es-MX" sz="3400" b="1" dirty="0"/>
              <a:t>general del problema</a:t>
            </a:r>
            <a:endParaRPr lang="es-ES" altLang="es-MX" sz="34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420938"/>
            <a:ext cx="8001000" cy="26844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altLang="es-MX" sz="3200" b="1" dirty="0"/>
              <a:t>Jerarquización de problemas dentro del área</a:t>
            </a:r>
          </a:p>
          <a:p>
            <a:pPr marL="457200" indent="-457200">
              <a:buFont typeface="+mj-lt"/>
              <a:buAutoNum type="arabicPeriod"/>
            </a:pPr>
            <a:endParaRPr lang="es-ES_tradnl" altLang="es-MX" sz="3200" b="1" dirty="0"/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b="1" dirty="0"/>
              <a:t>Identificación de los principales agentes de alteración y deterioro</a:t>
            </a:r>
            <a:endParaRPr lang="es-ES" altLang="es-MX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 smtClean="0"/>
              <a:t>10. Tipologías </a:t>
            </a:r>
            <a:r>
              <a:rPr lang="es-ES_tradnl" altLang="es-MX" sz="3400" b="1" dirty="0"/>
              <a:t>o criterios de intervención</a:t>
            </a:r>
            <a:endParaRPr lang="es-ES" altLang="es-MX" sz="34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2286000"/>
            <a:ext cx="7836352" cy="4023360"/>
          </a:xfrm>
        </p:spPr>
        <p:txBody>
          <a:bodyPr>
            <a:normAutofit/>
          </a:bodyPr>
          <a:lstStyle/>
          <a:p>
            <a:r>
              <a:rPr lang="es-ES_tradnl" altLang="es-MX" sz="3600" dirty="0"/>
              <a:t>Definición de los criterios de intervención: </a:t>
            </a:r>
          </a:p>
          <a:p>
            <a:pPr lvl="1">
              <a:buFontTx/>
              <a:buChar char="-"/>
            </a:pPr>
            <a:r>
              <a:rPr lang="es-ES_tradnl" altLang="es-MX" sz="2800" dirty="0" smtClean="0"/>
              <a:t>Liberación</a:t>
            </a:r>
            <a:endParaRPr lang="es-ES_tradnl" altLang="es-MX" sz="2800" dirty="0"/>
          </a:p>
          <a:p>
            <a:pPr lvl="1">
              <a:buFontTx/>
              <a:buChar char="-"/>
            </a:pPr>
            <a:r>
              <a:rPr lang="es-ES_tradnl" altLang="es-MX" sz="2800" dirty="0"/>
              <a:t>Consolidación</a:t>
            </a:r>
          </a:p>
          <a:p>
            <a:pPr lvl="1">
              <a:buFontTx/>
              <a:buChar char="-"/>
            </a:pPr>
            <a:r>
              <a:rPr lang="es-ES_tradnl" altLang="es-MX" sz="2800" dirty="0"/>
              <a:t>Integración</a:t>
            </a:r>
          </a:p>
          <a:p>
            <a:pPr lvl="1">
              <a:buFontTx/>
              <a:buChar char="-"/>
            </a:pPr>
            <a:r>
              <a:rPr lang="es-ES_tradnl" altLang="es-MX" sz="2800" dirty="0"/>
              <a:t>Reintegración</a:t>
            </a:r>
          </a:p>
          <a:p>
            <a:pPr>
              <a:buFontTx/>
              <a:buChar char="-"/>
            </a:pPr>
            <a:endParaRPr lang="es-ES_tradnl" altLang="es-MX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MX" sz="3400" b="1" dirty="0" smtClean="0"/>
              <a:t>11. Definición </a:t>
            </a:r>
            <a:r>
              <a:rPr lang="es-ES_tradnl" altLang="es-MX" sz="3400" b="1" dirty="0"/>
              <a:t>de alternativas de solución</a:t>
            </a:r>
            <a:endParaRPr lang="es-ES" altLang="es-MX" sz="34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565400"/>
            <a:ext cx="8001000" cy="2108200"/>
          </a:xfrm>
        </p:spPr>
        <p:txBody>
          <a:bodyPr/>
          <a:lstStyle/>
          <a:p>
            <a:r>
              <a:rPr lang="es-ES_tradnl" altLang="es-MX" sz="3400" b="1" dirty="0"/>
              <a:t>Actividades específicas por realizar: </a:t>
            </a:r>
            <a:endParaRPr lang="es-ES_tradnl" altLang="es-MX" sz="34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es-MX" sz="3400" b="1" dirty="0" smtClean="0"/>
              <a:t>  Propuestas de solución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_tradnl" altLang="es-MX" sz="3400" b="1" dirty="0" smtClean="0"/>
              <a:t>Especificaciones </a:t>
            </a:r>
            <a:r>
              <a:rPr lang="es-ES_tradnl" altLang="es-MX" sz="3400" b="1" dirty="0"/>
              <a:t>técnicas de proyecto</a:t>
            </a:r>
            <a:endParaRPr lang="es-ES" altLang="es-MX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Calificaciones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curso de evalúa numéricamente asignando valores de 0 (cero) a 10 (diez)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683568" y="3212976"/>
            <a:ext cx="8003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CRITERIOS Y PROCEDIMIENTOS DE EVALUACIÓN Y ACREDITACIÓN</a:t>
            </a:r>
            <a:endParaRPr lang="es-MX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Tres evaluaciones parciales</a:t>
            </a:r>
            <a:endParaRPr lang="es-MX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MX" sz="2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evaluación </a:t>
            </a:r>
            <a:r>
              <a:rPr lang="es-MX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Extraordinaria</a:t>
            </a:r>
            <a:endParaRPr lang="es-MX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00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38200" indent="-838200"/>
            <a:r>
              <a:rPr lang="es-ES_tradnl" altLang="es-MX" sz="4800" b="1" dirty="0" smtClean="0"/>
              <a:t>12. Proyecto</a:t>
            </a:r>
            <a:endParaRPr lang="es-ES" altLang="es-MX" sz="48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65312" y="2092968"/>
            <a:ext cx="6192838" cy="2520950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lphaLcParenR"/>
            </a:pPr>
            <a:r>
              <a:rPr lang="es-ES_tradnl" altLang="es-MX" sz="3800" b="1" dirty="0" smtClean="0"/>
              <a:t>Solución propuesta</a:t>
            </a:r>
            <a:endParaRPr lang="es-ES_tradnl" altLang="es-MX" sz="3800" b="1" dirty="0"/>
          </a:p>
          <a:p>
            <a:pPr marL="742950" indent="-742950">
              <a:buFont typeface="+mj-lt"/>
              <a:buAutoNum type="alphaLcParenR"/>
            </a:pPr>
            <a:r>
              <a:rPr lang="es-ES_tradnl" altLang="es-MX" sz="3800" b="1" dirty="0" smtClean="0"/>
              <a:t>Programa de inversión</a:t>
            </a:r>
            <a:endParaRPr lang="es-ES_tradnl" altLang="es-MX" sz="3800" b="1" dirty="0"/>
          </a:p>
          <a:p>
            <a:pPr marL="742950" indent="-742950">
              <a:buFont typeface="+mj-lt"/>
              <a:buAutoNum type="alphaLcParenR"/>
            </a:pPr>
            <a:r>
              <a:rPr lang="es-ES_tradnl" altLang="es-MX" sz="3800" b="1" dirty="0" smtClean="0"/>
              <a:t>Reglamentación de protección y conservación</a:t>
            </a:r>
            <a:endParaRPr lang="es-ES" altLang="es-MX" sz="3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2558" y="120497"/>
            <a:ext cx="7290054" cy="1499616"/>
          </a:xfrm>
        </p:spPr>
        <p:txBody>
          <a:bodyPr>
            <a:normAutofit/>
          </a:bodyPr>
          <a:lstStyle/>
          <a:p>
            <a:pPr marL="723900" indent="-723900"/>
            <a:r>
              <a:rPr lang="es-ES_tradnl" altLang="es-MX" sz="4000" b="1" dirty="0" smtClean="0"/>
              <a:t>a) solución propuesta</a:t>
            </a:r>
            <a:endParaRPr lang="es-ES" altLang="es-MX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90164" y="1412776"/>
            <a:ext cx="7548320" cy="496855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/>
              <a:t>Zonificación y uso del suelo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/>
              <a:t>Vialidades y transporte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/>
              <a:t>Diseño de espacios exteriores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/>
              <a:t>Diseño de edificaciones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/>
              <a:t>Infraestructura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 smtClean="0"/>
              <a:t>Equipamiento</a:t>
            </a:r>
            <a:endParaRPr lang="es-ES_tradnl" altLang="es-MX" sz="32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/>
              <a:t>Mobiliario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altLang="es-MX" sz="3200" dirty="0"/>
              <a:t>S</a:t>
            </a:r>
            <a:r>
              <a:rPr lang="es-ES_tradnl" altLang="es-MX" sz="3200" dirty="0" smtClean="0"/>
              <a:t>eñalización</a:t>
            </a:r>
            <a:endParaRPr lang="es-ES_tradnl" altLang="es-MX" sz="32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s-ES" alt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altLang="es-MX" sz="4000" b="1" dirty="0" smtClean="0"/>
              <a:t>b) Programa </a:t>
            </a:r>
            <a:r>
              <a:rPr lang="es-ES_tradnl" altLang="es-MX" sz="4000" b="1" dirty="0"/>
              <a:t>de inversión</a:t>
            </a:r>
            <a:endParaRPr lang="es-ES" altLang="es-MX" sz="40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Elaboración de presupuesto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 smtClean="0"/>
              <a:t>Propuesta de </a:t>
            </a:r>
            <a:r>
              <a:rPr lang="es-ES_tradnl" altLang="es-MX" sz="3200" dirty="0"/>
              <a:t>promotores del proyecto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altLang="es-MX" sz="3200" dirty="0"/>
              <a:t>Definición de alternativas de recuperación</a:t>
            </a:r>
            <a:endParaRPr lang="es-ES" altLang="es-MX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altLang="es-MX" sz="4000" b="1" dirty="0" smtClean="0"/>
              <a:t>c) Reglamentación </a:t>
            </a:r>
            <a:r>
              <a:rPr lang="es-ES_tradnl" altLang="es-MX" sz="4000" b="1" dirty="0"/>
              <a:t>de protección y conservación</a:t>
            </a:r>
            <a:endParaRPr lang="es-ES" altLang="es-MX" sz="40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_tradnl" altLang="es-MX" sz="3600" dirty="0"/>
              <a:t>Propuesta de </a:t>
            </a:r>
            <a:r>
              <a:rPr lang="es-ES_tradnl" altLang="es-MX" sz="3600" dirty="0" smtClean="0"/>
              <a:t>reglamentación</a:t>
            </a:r>
            <a:endParaRPr lang="es-ES_tradnl" altLang="es-MX" sz="3600" dirty="0"/>
          </a:p>
          <a:p>
            <a:pPr marL="457200" indent="-457200">
              <a:buFont typeface="+mj-lt"/>
              <a:buAutoNum type="arabicPeriod"/>
            </a:pPr>
            <a:endParaRPr lang="es-ES_tradnl" altLang="es-MX" sz="2400" dirty="0"/>
          </a:p>
          <a:p>
            <a:pPr marL="742950" indent="-742950">
              <a:buFont typeface="+mj-lt"/>
              <a:buAutoNum type="arabicPeriod"/>
            </a:pPr>
            <a:r>
              <a:rPr lang="es-ES_tradnl" altLang="es-MX" sz="3600" dirty="0" smtClean="0"/>
              <a:t>Programa de conservación (conservar </a:t>
            </a:r>
            <a:r>
              <a:rPr lang="es-ES_tradnl" altLang="es-MX" sz="3600" dirty="0"/>
              <a:t>para no tener que </a:t>
            </a:r>
            <a:r>
              <a:rPr lang="es-ES_tradnl" altLang="es-MX" sz="3600" dirty="0" smtClean="0"/>
              <a:t>regenerar)</a:t>
            </a:r>
            <a:endParaRPr lang="es-ES_tradnl" altLang="es-MX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1520" y="260648"/>
            <a:ext cx="8712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b="1" dirty="0" smtClean="0">
                <a:solidFill>
                  <a:schemeClr val="tx2"/>
                </a:solidFill>
                <a:latin typeface="Verdana" pitchFamily="34" charset="0"/>
              </a:rPr>
              <a:t>CRITERIOS DE EVALUACIÓN </a:t>
            </a:r>
            <a:endParaRPr lang="es-MX" b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endParaRPr lang="es-MX" sz="1600" b="1" dirty="0">
              <a:solidFill>
                <a:schemeClr val="tx2"/>
              </a:solidFill>
              <a:latin typeface="Verdana" pitchFamily="34" charset="0"/>
            </a:endParaRPr>
          </a:p>
          <a:p>
            <a:pPr>
              <a:defRPr/>
            </a:pPr>
            <a:endParaRPr lang="es-MX" sz="1400" b="1" dirty="0" smtClean="0">
              <a:latin typeface="Verdana" pitchFamily="34" charset="0"/>
            </a:endParaRPr>
          </a:p>
          <a:p>
            <a:pPr>
              <a:defRPr/>
            </a:pPr>
            <a:r>
              <a:rPr lang="es-MX" sz="1800" b="1" dirty="0" smtClean="0">
                <a:latin typeface="Verdana" pitchFamily="34" charset="0"/>
              </a:rPr>
              <a:t>Para </a:t>
            </a:r>
            <a:r>
              <a:rPr lang="es-MX" sz="1800" b="1" dirty="0">
                <a:latin typeface="Verdana" pitchFamily="34" charset="0"/>
              </a:rPr>
              <a:t>evaluar </a:t>
            </a:r>
            <a:r>
              <a:rPr lang="es-MX" b="1" dirty="0" smtClean="0">
                <a:latin typeface="Verdana" pitchFamily="34" charset="0"/>
              </a:rPr>
              <a:t>la asignatura</a:t>
            </a:r>
            <a:r>
              <a:rPr lang="es-MX" sz="1800" b="1" dirty="0" smtClean="0">
                <a:latin typeface="Verdana" pitchFamily="34" charset="0"/>
              </a:rPr>
              <a:t>, </a:t>
            </a:r>
            <a:r>
              <a:rPr lang="es-MX" sz="1800" b="1" dirty="0">
                <a:latin typeface="Verdana" pitchFamily="34" charset="0"/>
              </a:rPr>
              <a:t>se aplicaran a lo largo del período escolar TRES evaluaciones </a:t>
            </a:r>
            <a:r>
              <a:rPr lang="es-MX" sz="1800" b="1" dirty="0" smtClean="0">
                <a:latin typeface="Verdana" pitchFamily="34" charset="0"/>
              </a:rPr>
              <a:t>parciales:</a:t>
            </a:r>
            <a:endParaRPr lang="es-MX" sz="1800" b="1" dirty="0">
              <a:latin typeface="Verdana" pitchFamily="34" charset="0"/>
            </a:endParaRPr>
          </a:p>
          <a:p>
            <a:pPr>
              <a:defRPr/>
            </a:pPr>
            <a:endParaRPr lang="es-MX" dirty="0" smtClean="0"/>
          </a:p>
          <a:p>
            <a:pPr>
              <a:defRPr/>
            </a:pPr>
            <a:r>
              <a:rPr lang="es-MX" sz="2000" dirty="0" smtClean="0"/>
              <a:t>1er. Parcial		</a:t>
            </a:r>
            <a:r>
              <a:rPr lang="es-MX" b="1" dirty="0" smtClean="0">
                <a:latin typeface="Verdana" pitchFamily="34" charset="0"/>
              </a:rPr>
              <a:t>EXAMEN  60 %</a:t>
            </a:r>
          </a:p>
          <a:p>
            <a:pPr>
              <a:defRPr/>
            </a:pPr>
            <a:r>
              <a:rPr lang="es-MX" b="1" dirty="0" smtClean="0">
                <a:latin typeface="Verdana" pitchFamily="34" charset="0"/>
              </a:rPr>
              <a:t>			        AAI  40 %</a:t>
            </a:r>
          </a:p>
          <a:p>
            <a:endParaRPr lang="es-MX" dirty="0" smtClean="0"/>
          </a:p>
          <a:p>
            <a:pPr>
              <a:defRPr/>
            </a:pPr>
            <a:r>
              <a:rPr lang="es-MX" sz="2000" dirty="0" smtClean="0"/>
              <a:t>2do. Parcial		</a:t>
            </a:r>
            <a:r>
              <a:rPr lang="es-MX" b="1" dirty="0" smtClean="0">
                <a:latin typeface="Verdana" pitchFamily="34" charset="0"/>
              </a:rPr>
              <a:t>EXAMEN  60 %                        </a:t>
            </a:r>
          </a:p>
          <a:p>
            <a:pPr>
              <a:defRPr/>
            </a:pPr>
            <a:r>
              <a:rPr lang="es-MX" b="1" dirty="0" smtClean="0">
                <a:latin typeface="Verdana" pitchFamily="34" charset="0"/>
              </a:rPr>
              <a:t>			        AAI  40%</a:t>
            </a:r>
          </a:p>
          <a:p>
            <a:endParaRPr lang="es-MX" dirty="0" smtClean="0"/>
          </a:p>
          <a:p>
            <a:r>
              <a:rPr lang="es-MX" sz="2000" dirty="0" smtClean="0"/>
              <a:t>3er. Parcial		</a:t>
            </a:r>
            <a:r>
              <a:rPr lang="es-MX" b="1" dirty="0" smtClean="0">
                <a:latin typeface="Verdana" pitchFamily="34" charset="0"/>
              </a:rPr>
              <a:t>EXAMEN  60 %</a:t>
            </a:r>
          </a:p>
          <a:p>
            <a:pPr>
              <a:defRPr/>
            </a:pPr>
            <a:r>
              <a:rPr lang="es-MX" b="1" dirty="0" smtClean="0">
                <a:latin typeface="Verdana" pitchFamily="34" charset="0"/>
              </a:rPr>
              <a:t>			        AAI  40 %</a:t>
            </a:r>
          </a:p>
          <a:p>
            <a:endParaRPr lang="es-MX" sz="1800" b="1" dirty="0">
              <a:latin typeface="Verdana" pitchFamily="34" charset="0"/>
            </a:endParaRPr>
          </a:p>
          <a:p>
            <a:pPr>
              <a:defRPr/>
            </a:pPr>
            <a:r>
              <a:rPr lang="es-MX" sz="1800" b="1" dirty="0">
                <a:latin typeface="Verdana" pitchFamily="34" charset="0"/>
              </a:rPr>
              <a:t>	</a:t>
            </a:r>
            <a:endParaRPr lang="es-MX" sz="1800" b="1" dirty="0" smtClean="0">
              <a:latin typeface="Verdana" pitchFamily="34" charset="0"/>
            </a:endParaRPr>
          </a:p>
          <a:p>
            <a:pPr>
              <a:defRPr/>
            </a:pPr>
            <a:r>
              <a:rPr lang="es-MX" sz="1800" b="1" dirty="0" smtClean="0">
                <a:latin typeface="Verdana" pitchFamily="34" charset="0"/>
              </a:rPr>
              <a:t>Las Actividades de Aprendizaje Independiente (AAI) estarán integradas por: Tareas y/o trabajos de Investigación, Desarrollo de proyectos, Solución de Casos,  etc.</a:t>
            </a:r>
            <a:endParaRPr lang="es-MX" sz="1800" b="1" dirty="0">
              <a:latin typeface="Verdana" pitchFamily="34" charset="0"/>
            </a:endParaRPr>
          </a:p>
          <a:p>
            <a:pPr>
              <a:defRPr/>
            </a:pPr>
            <a:endParaRPr lang="es-MX" sz="1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196752"/>
            <a:ext cx="7427168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b="1" dirty="0" smtClean="0">
                <a:latin typeface="Verdana" pitchFamily="34" charset="0"/>
              </a:rPr>
              <a:t>Los porcentajes de evaluación serán:</a:t>
            </a:r>
          </a:p>
          <a:p>
            <a:pPr>
              <a:defRPr/>
            </a:pPr>
            <a:endParaRPr lang="es-MX" b="1" dirty="0" smtClean="0">
              <a:latin typeface="Verdana" pitchFamily="34" charset="0"/>
            </a:endParaRPr>
          </a:p>
          <a:p>
            <a:pPr>
              <a:defRPr/>
            </a:pPr>
            <a:r>
              <a:rPr lang="es-MX" b="1" dirty="0" smtClean="0">
                <a:latin typeface="Verdana" pitchFamily="34" charset="0"/>
              </a:rPr>
              <a:t>PRIMER PARCIAL        33.3 %</a:t>
            </a:r>
          </a:p>
          <a:p>
            <a:pPr>
              <a:defRPr/>
            </a:pPr>
            <a:endParaRPr lang="es-MX" b="1" dirty="0" smtClean="0">
              <a:latin typeface="Verdana" pitchFamily="34" charset="0"/>
            </a:endParaRPr>
          </a:p>
          <a:p>
            <a:pPr>
              <a:defRPr/>
            </a:pPr>
            <a:r>
              <a:rPr lang="es-MX" b="1" dirty="0" smtClean="0">
                <a:latin typeface="Verdana" pitchFamily="34" charset="0"/>
              </a:rPr>
              <a:t>SEGUNDO PARCIAL     33.3 %</a:t>
            </a:r>
          </a:p>
          <a:p>
            <a:pPr>
              <a:defRPr/>
            </a:pPr>
            <a:endParaRPr lang="es-MX" b="1" dirty="0" smtClean="0">
              <a:latin typeface="Verdana" pitchFamily="34" charset="0"/>
            </a:endParaRPr>
          </a:p>
          <a:p>
            <a:pPr>
              <a:defRPr/>
            </a:pPr>
            <a:r>
              <a:rPr lang="es-MX" b="1" dirty="0" smtClean="0">
                <a:latin typeface="Verdana" pitchFamily="34" charset="0"/>
              </a:rPr>
              <a:t>TERCER PARCIAL         33.3 %</a:t>
            </a:r>
          </a:p>
          <a:p>
            <a:pPr>
              <a:buNone/>
              <a:defRPr/>
            </a:pPr>
            <a:r>
              <a:rPr lang="es-MX" b="1" dirty="0" smtClean="0">
                <a:latin typeface="Verdana" pitchFamily="34" charset="0"/>
              </a:rPr>
              <a:t>                                 </a:t>
            </a:r>
          </a:p>
          <a:p>
            <a:pPr>
              <a:defRPr/>
            </a:pPr>
            <a:r>
              <a:rPr lang="es-MX" b="1" dirty="0" smtClean="0">
                <a:solidFill>
                  <a:srgbClr val="FF0000"/>
                </a:solidFill>
                <a:latin typeface="Verdana" pitchFamily="34" charset="0"/>
              </a:rPr>
              <a:t>TOTAL                          100 %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274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Proceso a estudiantes deudores</a:t>
            </a:r>
            <a:endParaRPr lang="es-ES" sz="4000" b="1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5576" y="2276872"/>
            <a:ext cx="7290055" cy="4023360"/>
          </a:xfr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endParaRPr lang="es-MX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s-MX" sz="3200" dirty="0" smtClean="0">
                <a:solidFill>
                  <a:schemeClr val="tx1"/>
                </a:solidFill>
              </a:rPr>
              <a:t>El día de la evaluación los estudiantes que</a:t>
            </a:r>
          </a:p>
          <a:p>
            <a:pPr>
              <a:lnSpc>
                <a:spcPct val="80000"/>
              </a:lnSpc>
              <a:buNone/>
            </a:pPr>
            <a:r>
              <a:rPr lang="es-MX" sz="3200" dirty="0" smtClean="0">
                <a:solidFill>
                  <a:schemeClr val="tx1"/>
                </a:solidFill>
              </a:rPr>
              <a:t>estén en el listado de deudores:</a:t>
            </a:r>
          </a:p>
          <a:p>
            <a:pPr>
              <a:lnSpc>
                <a:spcPct val="80000"/>
              </a:lnSpc>
              <a:buNone/>
            </a:pPr>
            <a:r>
              <a:rPr lang="es-MX" sz="3200" dirty="0" smtClean="0">
                <a:solidFill>
                  <a:srgbClr val="FF99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s-MX" sz="3200" dirty="0" smtClean="0">
                <a:solidFill>
                  <a:srgbClr val="FF3300"/>
                </a:solidFill>
              </a:rPr>
              <a:t>No tendrán derecho a </a:t>
            </a:r>
            <a:r>
              <a:rPr lang="es-MX" sz="3200" dirty="0" smtClean="0">
                <a:solidFill>
                  <a:srgbClr val="FF0000"/>
                </a:solidFill>
              </a:rPr>
              <a:t>examen</a:t>
            </a:r>
            <a:r>
              <a:rPr lang="es-MX" sz="3200" dirty="0" smtClean="0">
                <a:solidFill>
                  <a:schemeClr val="tx1"/>
                </a:solidFill>
              </a:rPr>
              <a:t> a menos que presenten la autorización correspondiente.  </a:t>
            </a:r>
          </a:p>
          <a:p>
            <a:pPr marL="0" indent="0">
              <a:lnSpc>
                <a:spcPct val="80000"/>
              </a:lnSpc>
              <a:buNone/>
            </a:pPr>
            <a:endParaRPr lang="es-MX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6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Inasistencias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899592" y="2708920"/>
            <a:ext cx="7290055" cy="2007096"/>
          </a:xfrm>
        </p:spPr>
        <p:txBody>
          <a:bodyPr>
            <a:normAutofit/>
          </a:bodyPr>
          <a:lstStyle/>
          <a:p>
            <a:r>
              <a:rPr lang="es-MX" sz="2800" dirty="0" smtClean="0"/>
              <a:t>Para tener derecho a examen, el estudiante no deberá acumular más del </a:t>
            </a:r>
            <a:r>
              <a:rPr lang="es-MX" sz="2800" b="1" dirty="0" smtClean="0">
                <a:solidFill>
                  <a:srgbClr val="FF0000"/>
                </a:solidFill>
              </a:rPr>
              <a:t>20% de insistencias</a:t>
            </a:r>
            <a:r>
              <a:rPr lang="es-MX" sz="2800" dirty="0"/>
              <a:t>.</a:t>
            </a:r>
            <a:r>
              <a:rPr lang="es-MX" sz="2800" dirty="0" smtClean="0"/>
              <a:t> </a:t>
            </a:r>
          </a:p>
          <a:p>
            <a:r>
              <a:rPr lang="es-MX" sz="2800" dirty="0" smtClean="0"/>
              <a:t>El máximo de inasistencias será </a:t>
            </a:r>
            <a:r>
              <a:rPr lang="es-MX" sz="2800" b="1" dirty="0">
                <a:solidFill>
                  <a:srgbClr val="FF0000"/>
                </a:solidFill>
              </a:rPr>
              <a:t>1</a:t>
            </a:r>
            <a:r>
              <a:rPr lang="es-MX" sz="2800" dirty="0" smtClean="0"/>
              <a:t> en cada periodo y un total de </a:t>
            </a:r>
            <a:r>
              <a:rPr lang="es-MX" sz="2800" b="1" dirty="0">
                <a:solidFill>
                  <a:srgbClr val="FF0000"/>
                </a:solidFill>
              </a:rPr>
              <a:t>3</a:t>
            </a:r>
            <a:r>
              <a:rPr lang="es-MX" sz="2800" dirty="0" smtClean="0"/>
              <a:t> en todo el cuatrimestre.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8884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571472" y="1643050"/>
            <a:ext cx="8069813" cy="30469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600" dirty="0" smtClean="0">
                <a:solidFill>
                  <a:schemeClr val="tx2"/>
                </a:solidFill>
              </a:rPr>
              <a:t>JUSTIFICACIÓN </a:t>
            </a:r>
            <a:r>
              <a:rPr lang="es-MX" sz="3600" dirty="0">
                <a:solidFill>
                  <a:schemeClr val="tx2"/>
                </a:solidFill>
              </a:rPr>
              <a:t>DE </a:t>
            </a:r>
            <a:r>
              <a:rPr lang="es-MX" sz="3600" dirty="0" smtClean="0">
                <a:solidFill>
                  <a:schemeClr val="tx2"/>
                </a:solidFill>
              </a:rPr>
              <a:t>INASISTENCIAS</a:t>
            </a:r>
          </a:p>
          <a:p>
            <a:pPr>
              <a:defRPr/>
            </a:pPr>
            <a:r>
              <a:rPr lang="es-MX" sz="3600" dirty="0">
                <a:solidFill>
                  <a:schemeClr val="tx2"/>
                </a:solidFill>
              </a:rPr>
              <a:t/>
            </a:r>
            <a:br>
              <a:rPr lang="es-MX" sz="3600" dirty="0">
                <a:solidFill>
                  <a:schemeClr val="tx2"/>
                </a:solidFill>
              </a:rPr>
            </a:br>
            <a:r>
              <a:rPr lang="es-MX" sz="2800" dirty="0">
                <a:solidFill>
                  <a:schemeClr val="tx2"/>
                </a:solidFill>
              </a:rPr>
              <a:t>Sólo por enfermedad y con justificante </a:t>
            </a:r>
            <a:r>
              <a:rPr lang="es-MX" sz="2800" dirty="0" smtClean="0">
                <a:solidFill>
                  <a:schemeClr val="tx2"/>
                </a:solidFill>
              </a:rPr>
              <a:t>médico, a más tardar a la siguiente sesión de la falta.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47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8229600" cy="5832177"/>
          </a:xfrm>
        </p:spPr>
        <p:txBody>
          <a:bodyPr>
            <a:normAutofit/>
          </a:bodyPr>
          <a:lstStyle/>
          <a:p>
            <a:r>
              <a:rPr lang="es-MX" sz="4800" b="1" dirty="0" smtClean="0"/>
              <a:t>Normatividad de la clase</a:t>
            </a:r>
            <a:r>
              <a:rPr lang="es-MX" sz="4800" dirty="0" smtClean="0"/>
              <a:t>:</a:t>
            </a:r>
          </a:p>
          <a:p>
            <a:r>
              <a:rPr lang="es-MX" sz="3200" dirty="0" smtClean="0"/>
              <a:t>	Puntualidad.</a:t>
            </a:r>
          </a:p>
          <a:p>
            <a:r>
              <a:rPr lang="es-MX" sz="3200" dirty="0" smtClean="0"/>
              <a:t>Discreción con celulares (poner en vibración).</a:t>
            </a:r>
          </a:p>
          <a:p>
            <a:r>
              <a:rPr lang="es-MX" sz="3200" dirty="0" smtClean="0"/>
              <a:t>Evitar consumir alimentos dentro del aula de     clase.</a:t>
            </a:r>
          </a:p>
          <a:p>
            <a:r>
              <a:rPr lang="es-MX" sz="3200" dirty="0" smtClean="0"/>
              <a:t>Evitar entrar y salir del salón durante la clase a menos de que se trate de una emergencia.</a:t>
            </a:r>
          </a:p>
          <a:p>
            <a:r>
              <a:rPr lang="es-MX" sz="3200" dirty="0" smtClean="0"/>
              <a:t>Respeto, orden y disciplina.</a:t>
            </a:r>
          </a:p>
        </p:txBody>
      </p:sp>
    </p:spTree>
    <p:extLst>
      <p:ext uri="{BB962C8B-B14F-4D97-AF65-F5344CB8AC3E}">
        <p14:creationId xmlns:p14="http://schemas.microsoft.com/office/powerpoint/2010/main" val="23629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830</TotalTime>
  <Words>801</Words>
  <Application>Microsoft Office PowerPoint</Application>
  <PresentationFormat>Presentación en pantalla (4:3)</PresentationFormat>
  <Paragraphs>206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Symbol</vt:lpstr>
      <vt:lpstr>Times New Roman</vt:lpstr>
      <vt:lpstr>Tw Cen MT</vt:lpstr>
      <vt:lpstr>Tw Cen MT Condensed</vt:lpstr>
      <vt:lpstr>Verdana</vt:lpstr>
      <vt:lpstr>Wingdings</vt:lpstr>
      <vt:lpstr>Wingdings 3</vt:lpstr>
      <vt:lpstr>Integral</vt:lpstr>
      <vt:lpstr>UNIVERSIDAD DEL VALLE DE México Campus sur Tlalpan    </vt:lpstr>
      <vt:lpstr>Presentación de PowerPoint</vt:lpstr>
      <vt:lpstr>Calificaciones</vt:lpstr>
      <vt:lpstr>Presentación de PowerPoint</vt:lpstr>
      <vt:lpstr>Presentación de PowerPoint</vt:lpstr>
      <vt:lpstr>Proceso a estudiantes deudores</vt:lpstr>
      <vt:lpstr>Inasistencias</vt:lpstr>
      <vt:lpstr>Presentación de PowerPoint</vt:lpstr>
      <vt:lpstr>Presentación de PowerPoint</vt:lpstr>
      <vt:lpstr>Presentación de PowerPoint</vt:lpstr>
      <vt:lpstr>Proyectos de regeneración urbano AMBIENTAL</vt:lpstr>
      <vt:lpstr>Escalas de estudio de la Ciudad</vt:lpstr>
      <vt:lpstr>Estudio a Nivel ciudad</vt:lpstr>
      <vt:lpstr>Estudio a Nivel Distrito</vt:lpstr>
      <vt:lpstr>Estudio a Nivel Sitio</vt:lpstr>
      <vt:lpstr>Metodología de trabajo:  Proyecto de REGENERACIÓN URBANA AMBIENTAL</vt:lpstr>
      <vt:lpstr>1. Estudio Urbano Arquitectónico y contextual del sitio.</vt:lpstr>
      <vt:lpstr>a) Determinación de la zona de estudio</vt:lpstr>
      <vt:lpstr>b) Antecedentes históricos</vt:lpstr>
      <vt:lpstr>2.Análisis del ámbito geográfico regional</vt:lpstr>
      <vt:lpstr>3. Delimitación del área de estudio</vt:lpstr>
      <vt:lpstr>4. Análisis urbano arquitectónico</vt:lpstr>
      <vt:lpstr>5. Análisis del contexto urbano (Diagnóstico del medio artificial)</vt:lpstr>
      <vt:lpstr>6. Análisis de las alteraciones y deterioros</vt:lpstr>
      <vt:lpstr>7. Estratificación histórica</vt:lpstr>
      <vt:lpstr> 8. Situación del área dentro de la política local</vt:lpstr>
      <vt:lpstr>9. Diagnóstico general del problema</vt:lpstr>
      <vt:lpstr>10. Tipologías o criterios de intervención</vt:lpstr>
      <vt:lpstr>11. Definición de alternativas de solución</vt:lpstr>
      <vt:lpstr>12. Proyecto</vt:lpstr>
      <vt:lpstr>a) solución propuesta</vt:lpstr>
      <vt:lpstr>b) Programa de inversión</vt:lpstr>
      <vt:lpstr>c) Reglamentación de protección y conservación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Proyectos de regeneración de imagen urbana</dc:title>
  <dc:creator>D.A.H. Joaquín Lopez Tinajero</dc:creator>
  <cp:lastModifiedBy>José Luis Gómez</cp:lastModifiedBy>
  <cp:revision>34</cp:revision>
  <dcterms:created xsi:type="dcterms:W3CDTF">2005-10-03T15:47:33Z</dcterms:created>
  <dcterms:modified xsi:type="dcterms:W3CDTF">2015-09-17T22:16:12Z</dcterms:modified>
</cp:coreProperties>
</file>