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29"/>
  </p:notesMasterIdLst>
  <p:sldIdLst>
    <p:sldId id="294" r:id="rId2"/>
    <p:sldId id="379" r:id="rId3"/>
    <p:sldId id="324" r:id="rId4"/>
    <p:sldId id="296" r:id="rId5"/>
    <p:sldId id="297" r:id="rId6"/>
    <p:sldId id="298" r:id="rId7"/>
    <p:sldId id="299" r:id="rId8"/>
    <p:sldId id="309" r:id="rId9"/>
    <p:sldId id="372" r:id="rId10"/>
    <p:sldId id="310" r:id="rId11"/>
    <p:sldId id="373" r:id="rId12"/>
    <p:sldId id="319" r:id="rId13"/>
    <p:sldId id="320" r:id="rId14"/>
    <p:sldId id="328" r:id="rId15"/>
    <p:sldId id="329" r:id="rId16"/>
    <p:sldId id="374" r:id="rId17"/>
    <p:sldId id="330" r:id="rId18"/>
    <p:sldId id="331" r:id="rId19"/>
    <p:sldId id="332" r:id="rId20"/>
    <p:sldId id="334" r:id="rId21"/>
    <p:sldId id="335" r:id="rId22"/>
    <p:sldId id="336" r:id="rId23"/>
    <p:sldId id="375" r:id="rId24"/>
    <p:sldId id="377" r:id="rId25"/>
    <p:sldId id="376" r:id="rId26"/>
    <p:sldId id="378" r:id="rId27"/>
    <p:sldId id="371" r:id="rId28"/>
  </p:sldIdLst>
  <p:sldSz cx="9144000" cy="6858000" type="screen4x3"/>
  <p:notesSz cx="7315200" cy="96012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90" autoAdjust="0"/>
    <p:restoredTop sz="99260" autoAdjust="0"/>
  </p:normalViewPr>
  <p:slideViewPr>
    <p:cSldViewPr>
      <p:cViewPr varScale="1">
        <p:scale>
          <a:sx n="53" d="100"/>
          <a:sy n="53" d="100"/>
        </p:scale>
        <p:origin x="129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t" anchorCtr="0" compatLnSpc="1">
            <a:prstTxWarp prst="textNoShape">
              <a:avLst/>
            </a:prstTxWarp>
          </a:bodyPr>
          <a:lstStyle>
            <a:lvl1pPr>
              <a:defRPr sz="1200"/>
            </a:lvl1pPr>
          </a:lstStyle>
          <a:p>
            <a:endParaRPr lang="es-ES" altLang="es-MX"/>
          </a:p>
        </p:txBody>
      </p:sp>
      <p:sp>
        <p:nvSpPr>
          <p:cNvPr id="8806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t" anchorCtr="0" compatLnSpc="1">
            <a:prstTxWarp prst="textNoShape">
              <a:avLst/>
            </a:prstTxWarp>
          </a:bodyPr>
          <a:lstStyle>
            <a:lvl1pPr algn="r">
              <a:defRPr sz="1200"/>
            </a:lvl1pPr>
          </a:lstStyle>
          <a:p>
            <a:endParaRPr lang="es-ES" altLang="es-MX"/>
          </a:p>
        </p:txBody>
      </p:sp>
      <p:sp>
        <p:nvSpPr>
          <p:cNvPr id="880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6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p>
        </p:txBody>
      </p:sp>
      <p:sp>
        <p:nvSpPr>
          <p:cNvPr id="8807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b" anchorCtr="0" compatLnSpc="1">
            <a:prstTxWarp prst="textNoShape">
              <a:avLst/>
            </a:prstTxWarp>
          </a:bodyPr>
          <a:lstStyle>
            <a:lvl1pPr>
              <a:defRPr sz="1200"/>
            </a:lvl1pPr>
          </a:lstStyle>
          <a:p>
            <a:endParaRPr lang="es-ES" altLang="es-MX"/>
          </a:p>
        </p:txBody>
      </p:sp>
      <p:sp>
        <p:nvSpPr>
          <p:cNvPr id="8807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b" anchorCtr="0" compatLnSpc="1">
            <a:prstTxWarp prst="textNoShape">
              <a:avLst/>
            </a:prstTxWarp>
          </a:bodyPr>
          <a:lstStyle>
            <a:lvl1pPr algn="r">
              <a:defRPr sz="1200"/>
            </a:lvl1pPr>
          </a:lstStyle>
          <a:p>
            <a:fld id="{4F53F66D-839E-4D7B-8810-30852F157590}" type="slidenum">
              <a:rPr lang="es-ES" altLang="es-MX"/>
              <a:pPr/>
              <a:t>‹Nº›</a:t>
            </a:fld>
            <a:endParaRPr lang="es-ES" altLang="es-MX"/>
          </a:p>
        </p:txBody>
      </p:sp>
    </p:spTree>
    <p:extLst>
      <p:ext uri="{BB962C8B-B14F-4D97-AF65-F5344CB8AC3E}">
        <p14:creationId xmlns:p14="http://schemas.microsoft.com/office/powerpoint/2010/main" val="30618318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EC8995-4CDB-4C9C-9956-B98D8300F0FA}" type="slidenum">
              <a:rPr lang="es-ES" altLang="es-MX"/>
              <a:pPr/>
              <a:t>1</a:t>
            </a:fld>
            <a:endParaRPr lang="es-ES" altLang="es-MX"/>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3150523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8D9EB7-01FB-4EB2-9720-73FB2F3D5C9C}" type="slidenum">
              <a:rPr lang="es-ES" altLang="es-MX"/>
              <a:pPr/>
              <a:t>11</a:t>
            </a:fld>
            <a:endParaRPr lang="es-ES" altLang="es-MX"/>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845283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FB6CC2-76EA-44EA-B263-5E53E2F6083D}" type="slidenum">
              <a:rPr lang="es-ES" altLang="es-MX"/>
              <a:pPr/>
              <a:t>12</a:t>
            </a:fld>
            <a:endParaRPr lang="es-ES" altLang="es-MX"/>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2623861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FB831E-665D-4BDA-8097-C7083A44D9BF}" type="slidenum">
              <a:rPr lang="es-ES" altLang="es-MX"/>
              <a:pPr/>
              <a:t>13</a:t>
            </a:fld>
            <a:endParaRPr lang="es-ES" altLang="es-MX"/>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3511364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D4420-E818-492E-9F2F-14903FF9164F}" type="slidenum">
              <a:rPr lang="es-ES" altLang="es-MX"/>
              <a:pPr/>
              <a:t>14</a:t>
            </a:fld>
            <a:endParaRPr lang="es-ES" altLang="es-MX"/>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556442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ADF8D-A456-419A-8388-017F4D46EBFF}" type="slidenum">
              <a:rPr lang="es-ES" altLang="es-MX"/>
              <a:pPr/>
              <a:t>15</a:t>
            </a:fld>
            <a:endParaRPr lang="es-ES" altLang="es-MX"/>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446457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ADF8D-A456-419A-8388-017F4D46EBFF}" type="slidenum">
              <a:rPr lang="es-ES" altLang="es-MX"/>
              <a:pPr/>
              <a:t>16</a:t>
            </a:fld>
            <a:endParaRPr lang="es-ES" altLang="es-MX"/>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3880159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4574B3-93E1-4896-BB1E-085BE4576CBA}" type="slidenum">
              <a:rPr lang="es-ES" altLang="es-MX"/>
              <a:pPr/>
              <a:t>17</a:t>
            </a:fld>
            <a:endParaRPr lang="es-ES" altLang="es-MX"/>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2981507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181D7-D390-4A76-BD91-BCF1E08A4D65}" type="slidenum">
              <a:rPr lang="es-ES" altLang="es-MX"/>
              <a:pPr/>
              <a:t>18</a:t>
            </a:fld>
            <a:endParaRPr lang="es-ES" altLang="es-MX"/>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3227754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EAAD90-B238-4B95-B739-7D57648367AB}" type="slidenum">
              <a:rPr lang="es-ES" altLang="es-MX"/>
              <a:pPr/>
              <a:t>19</a:t>
            </a:fld>
            <a:endParaRPr lang="es-ES" altLang="es-MX"/>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2926520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99936-31B9-4312-9082-A256535D645B}" type="slidenum">
              <a:rPr lang="es-ES" altLang="es-MX"/>
              <a:pPr/>
              <a:t>20</a:t>
            </a:fld>
            <a:endParaRPr lang="es-ES" altLang="es-MX"/>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2310237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D9A82-F16B-471F-B9D1-1A36296665E9}" type="slidenum">
              <a:rPr lang="es-ES" altLang="es-MX"/>
              <a:pPr/>
              <a:t>3</a:t>
            </a:fld>
            <a:endParaRPr lang="es-ES" altLang="es-MX"/>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1080290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A7BE2-8AE4-4A7E-9C87-D2FC302C69E3}" type="slidenum">
              <a:rPr lang="es-ES" altLang="es-MX"/>
              <a:pPr/>
              <a:t>21</a:t>
            </a:fld>
            <a:endParaRPr lang="es-ES" altLang="es-MX"/>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2900575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0911C-925A-4777-A521-144D9764190B}" type="slidenum">
              <a:rPr lang="es-ES" altLang="es-MX"/>
              <a:pPr/>
              <a:t>22</a:t>
            </a:fld>
            <a:endParaRPr lang="es-ES" altLang="es-MX"/>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1902195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1B567-00AC-4CDC-8F6E-9AEA3847147C}" type="slidenum">
              <a:rPr lang="es-ES" altLang="es-MX"/>
              <a:pPr/>
              <a:t>27</a:t>
            </a:fld>
            <a:endParaRPr lang="es-ES" altLang="es-MX"/>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1339987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29653C-4A0D-4901-B4B3-38838040EAC7}" type="slidenum">
              <a:rPr lang="es-ES" altLang="es-MX"/>
              <a:pPr/>
              <a:t>4</a:t>
            </a:fld>
            <a:endParaRPr lang="es-ES" altLang="es-MX"/>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2024295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634C3-7F78-474C-B5AF-3FFEA836D6DE}" type="slidenum">
              <a:rPr lang="es-ES" altLang="es-MX"/>
              <a:pPr/>
              <a:t>5</a:t>
            </a:fld>
            <a:endParaRPr lang="es-ES" altLang="es-MX"/>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3758335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3FF4B-38BB-4D8B-8C5E-2FFDFF988C68}" type="slidenum">
              <a:rPr lang="es-ES" altLang="es-MX"/>
              <a:pPr/>
              <a:t>6</a:t>
            </a:fld>
            <a:endParaRPr lang="es-ES" altLang="es-MX"/>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3189990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9932D-7829-42A4-B6C9-6A3716D53A67}" type="slidenum">
              <a:rPr lang="es-ES" altLang="es-MX"/>
              <a:pPr/>
              <a:t>7</a:t>
            </a:fld>
            <a:endParaRPr lang="es-ES" altLang="es-MX"/>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3810866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F5908-2FD6-444F-AF38-443B3B6393EF}" type="slidenum">
              <a:rPr lang="es-ES" altLang="es-MX"/>
              <a:pPr/>
              <a:t>8</a:t>
            </a:fld>
            <a:endParaRPr lang="es-ES" altLang="es-MX"/>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2780176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F5908-2FD6-444F-AF38-443B3B6393EF}" type="slidenum">
              <a:rPr lang="es-ES" altLang="es-MX"/>
              <a:pPr/>
              <a:t>9</a:t>
            </a:fld>
            <a:endParaRPr lang="es-ES" altLang="es-MX"/>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4109094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8D9EB7-01FB-4EB2-9720-73FB2F3D5C9C}" type="slidenum">
              <a:rPr lang="es-ES" altLang="es-MX"/>
              <a:pPr/>
              <a:t>10</a:t>
            </a:fld>
            <a:endParaRPr lang="es-ES" altLang="es-MX"/>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s-MX" altLang="es-MX"/>
          </a:p>
        </p:txBody>
      </p:sp>
    </p:spTree>
    <p:extLst>
      <p:ext uri="{BB962C8B-B14F-4D97-AF65-F5344CB8AC3E}">
        <p14:creationId xmlns:p14="http://schemas.microsoft.com/office/powerpoint/2010/main" val="426329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S" altLang="es-MX"/>
          </a:p>
        </p:txBody>
      </p:sp>
      <p:sp>
        <p:nvSpPr>
          <p:cNvPr id="5" name="Footer Placeholder 4"/>
          <p:cNvSpPr>
            <a:spLocks noGrp="1"/>
          </p:cNvSpPr>
          <p:nvPr>
            <p:ph type="ftr" sz="quarter" idx="11"/>
          </p:nvPr>
        </p:nvSpPr>
        <p:spPr/>
        <p:txBody>
          <a:bodyPr/>
          <a:lstStyle/>
          <a:p>
            <a:endParaRPr lang="es-ES" altLang="es-MX"/>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4B4CBF9-A0A5-47C0-9502-3FAABB3776F8}" type="slidenum">
              <a:rPr lang="es-ES" altLang="es-MX" smtClean="0"/>
              <a:pPr/>
              <a:t>‹Nº›</a:t>
            </a:fld>
            <a:endParaRPr lang="es-ES" altLang="es-MX"/>
          </a:p>
        </p:txBody>
      </p:sp>
    </p:spTree>
    <p:extLst>
      <p:ext uri="{BB962C8B-B14F-4D97-AF65-F5344CB8AC3E}">
        <p14:creationId xmlns:p14="http://schemas.microsoft.com/office/powerpoint/2010/main" val="144169292"/>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ES" altLang="es-MX"/>
          </a:p>
        </p:txBody>
      </p:sp>
      <p:sp>
        <p:nvSpPr>
          <p:cNvPr id="5" name="Footer Placeholder 4"/>
          <p:cNvSpPr>
            <a:spLocks noGrp="1"/>
          </p:cNvSpPr>
          <p:nvPr>
            <p:ph type="ftr" sz="quarter" idx="11"/>
          </p:nvPr>
        </p:nvSpPr>
        <p:spPr/>
        <p:txBody>
          <a:bodyPr/>
          <a:lstStyle/>
          <a:p>
            <a:endParaRPr lang="es-ES" altLang="es-MX"/>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FF421C4-5819-48A8-AED7-249FE95845B2}" type="slidenum">
              <a:rPr lang="es-ES" altLang="es-MX" smtClean="0"/>
              <a:pPr/>
              <a:t>‹Nº›</a:t>
            </a:fld>
            <a:endParaRPr lang="es-ES" altLang="es-MX"/>
          </a:p>
        </p:txBody>
      </p:sp>
    </p:spTree>
    <p:extLst>
      <p:ext uri="{BB962C8B-B14F-4D97-AF65-F5344CB8AC3E}">
        <p14:creationId xmlns:p14="http://schemas.microsoft.com/office/powerpoint/2010/main" val="6230889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ES" altLang="es-MX"/>
          </a:p>
        </p:txBody>
      </p:sp>
      <p:sp>
        <p:nvSpPr>
          <p:cNvPr id="5" name="Footer Placeholder 4"/>
          <p:cNvSpPr>
            <a:spLocks noGrp="1"/>
          </p:cNvSpPr>
          <p:nvPr>
            <p:ph type="ftr" sz="quarter" idx="11"/>
          </p:nvPr>
        </p:nvSpPr>
        <p:spPr/>
        <p:txBody>
          <a:bodyPr/>
          <a:lstStyle/>
          <a:p>
            <a:endParaRPr lang="es-ES" altLang="es-MX"/>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FF421C4-5819-48A8-AED7-249FE95845B2}" type="slidenum">
              <a:rPr lang="es-ES" altLang="es-MX" smtClean="0"/>
              <a:pPr/>
              <a:t>‹Nº›</a:t>
            </a:fld>
            <a:endParaRPr lang="es-ES" altLang="es-MX"/>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425926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ltLang="es-MX"/>
          </a:p>
        </p:txBody>
      </p:sp>
      <p:sp>
        <p:nvSpPr>
          <p:cNvPr id="6" name="Footer Placeholder 5"/>
          <p:cNvSpPr>
            <a:spLocks noGrp="1"/>
          </p:cNvSpPr>
          <p:nvPr>
            <p:ph type="ftr" sz="quarter" idx="11"/>
          </p:nvPr>
        </p:nvSpPr>
        <p:spPr/>
        <p:txBody>
          <a:bodyPr/>
          <a:lstStyle/>
          <a:p>
            <a:endParaRPr lang="es-ES" altLang="es-MX"/>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FF421C4-5819-48A8-AED7-249FE95845B2}" type="slidenum">
              <a:rPr lang="es-ES" altLang="es-MX" smtClean="0"/>
              <a:pPr/>
              <a:t>‹Nº›</a:t>
            </a:fld>
            <a:endParaRPr lang="es-ES" altLang="es-MX"/>
          </a:p>
        </p:txBody>
      </p:sp>
    </p:spTree>
    <p:extLst>
      <p:ext uri="{BB962C8B-B14F-4D97-AF65-F5344CB8AC3E}">
        <p14:creationId xmlns:p14="http://schemas.microsoft.com/office/powerpoint/2010/main" val="24996530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ltLang="es-MX"/>
          </a:p>
        </p:txBody>
      </p:sp>
      <p:sp>
        <p:nvSpPr>
          <p:cNvPr id="6" name="Footer Placeholder 5"/>
          <p:cNvSpPr>
            <a:spLocks noGrp="1"/>
          </p:cNvSpPr>
          <p:nvPr>
            <p:ph type="ftr" sz="quarter" idx="11"/>
          </p:nvPr>
        </p:nvSpPr>
        <p:spPr/>
        <p:txBody>
          <a:bodyPr/>
          <a:lstStyle/>
          <a:p>
            <a:endParaRPr lang="es-ES" altLang="es-MX"/>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FF421C4-5819-48A8-AED7-249FE95845B2}" type="slidenum">
              <a:rPr lang="es-ES" altLang="es-MX" smtClean="0"/>
              <a:pPr/>
              <a:t>‹Nº›</a:t>
            </a:fld>
            <a:endParaRPr lang="es-ES" altLang="es-MX"/>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582065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ltLang="es-MX"/>
          </a:p>
        </p:txBody>
      </p:sp>
      <p:sp>
        <p:nvSpPr>
          <p:cNvPr id="6" name="Footer Placeholder 5"/>
          <p:cNvSpPr>
            <a:spLocks noGrp="1"/>
          </p:cNvSpPr>
          <p:nvPr>
            <p:ph type="ftr" sz="quarter" idx="11"/>
          </p:nvPr>
        </p:nvSpPr>
        <p:spPr/>
        <p:txBody>
          <a:bodyPr/>
          <a:lstStyle/>
          <a:p>
            <a:endParaRPr lang="es-ES" alt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FF421C4-5819-48A8-AED7-249FE95845B2}" type="slidenum">
              <a:rPr lang="es-ES" altLang="es-MX" smtClean="0"/>
              <a:pPr/>
              <a:t>‹Nº›</a:t>
            </a:fld>
            <a:endParaRPr lang="es-ES" altLang="es-MX"/>
          </a:p>
        </p:txBody>
      </p:sp>
    </p:spTree>
    <p:extLst>
      <p:ext uri="{BB962C8B-B14F-4D97-AF65-F5344CB8AC3E}">
        <p14:creationId xmlns:p14="http://schemas.microsoft.com/office/powerpoint/2010/main" val="10789950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ES" altLang="es-MX"/>
          </a:p>
        </p:txBody>
      </p:sp>
      <p:sp>
        <p:nvSpPr>
          <p:cNvPr id="5" name="Footer Placeholder 4"/>
          <p:cNvSpPr>
            <a:spLocks noGrp="1"/>
          </p:cNvSpPr>
          <p:nvPr>
            <p:ph type="ftr" sz="quarter" idx="11"/>
          </p:nvPr>
        </p:nvSpPr>
        <p:spPr/>
        <p:txBody>
          <a:bodyPr/>
          <a:lstStyle/>
          <a:p>
            <a:endParaRPr lang="es-ES" alt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42DF50-2C69-4096-9E80-A48E5DE9AA3B}" type="slidenum">
              <a:rPr lang="es-ES" altLang="es-MX" smtClean="0"/>
              <a:pPr/>
              <a:t>‹Nº›</a:t>
            </a:fld>
            <a:endParaRPr lang="es-ES" altLang="es-MX"/>
          </a:p>
        </p:txBody>
      </p:sp>
    </p:spTree>
    <p:extLst>
      <p:ext uri="{BB962C8B-B14F-4D97-AF65-F5344CB8AC3E}">
        <p14:creationId xmlns:p14="http://schemas.microsoft.com/office/powerpoint/2010/main" val="1635848102"/>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ES" altLang="es-MX"/>
          </a:p>
        </p:txBody>
      </p:sp>
      <p:sp>
        <p:nvSpPr>
          <p:cNvPr id="5" name="Footer Placeholder 4"/>
          <p:cNvSpPr>
            <a:spLocks noGrp="1"/>
          </p:cNvSpPr>
          <p:nvPr>
            <p:ph type="ftr" sz="quarter" idx="11"/>
          </p:nvPr>
        </p:nvSpPr>
        <p:spPr/>
        <p:txBody>
          <a:bodyPr/>
          <a:lstStyle/>
          <a:p>
            <a:endParaRPr lang="es-ES" alt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A0C06D-FE51-4344-8324-241F4FF93D68}" type="slidenum">
              <a:rPr lang="es-ES" altLang="es-MX" smtClean="0"/>
              <a:pPr/>
              <a:t>‹Nº›</a:t>
            </a:fld>
            <a:endParaRPr lang="es-ES" altLang="es-MX"/>
          </a:p>
        </p:txBody>
      </p:sp>
    </p:spTree>
    <p:extLst>
      <p:ext uri="{BB962C8B-B14F-4D97-AF65-F5344CB8AC3E}">
        <p14:creationId xmlns:p14="http://schemas.microsoft.com/office/powerpoint/2010/main" val="387560359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fourObj">
  <p:cSld name="Título y 4 objetos">
    <p:spTree>
      <p:nvGrpSpPr>
        <p:cNvPr id="1" name=""/>
        <p:cNvGrpSpPr/>
        <p:nvPr/>
      </p:nvGrpSpPr>
      <p:grpSpPr>
        <a:xfrm>
          <a:off x="0" y="0"/>
          <a:ext cx="0" cy="0"/>
          <a:chOff x="0" y="0"/>
          <a:chExt cx="0" cy="0"/>
        </a:xfrm>
      </p:grpSpPr>
      <p:sp>
        <p:nvSpPr>
          <p:cNvPr id="2" name="Título 1"/>
          <p:cNvSpPr>
            <a:spLocks noGrp="1"/>
          </p:cNvSpPr>
          <p:nvPr>
            <p:ph type="title" sz="quarter"/>
          </p:nvPr>
        </p:nvSpPr>
        <p:spPr>
          <a:xfrm>
            <a:off x="457200" y="274638"/>
            <a:ext cx="8229600" cy="1143000"/>
          </a:xfrm>
        </p:spPr>
        <p:txBody>
          <a:bodyPr/>
          <a:lstStyle/>
          <a:p>
            <a:r>
              <a:rPr lang="es-ES" smtClean="0"/>
              <a:t>Haga clic para modificar el estilo de título del patrón</a:t>
            </a:r>
            <a:endParaRPr lang="es-MX"/>
          </a:p>
        </p:txBody>
      </p:sp>
      <p:sp>
        <p:nvSpPr>
          <p:cNvPr id="3" name="Marcador de contenido 2"/>
          <p:cNvSpPr>
            <a:spLocks noGrp="1"/>
          </p:cNvSpPr>
          <p:nvPr>
            <p:ph sz="quarter" idx="1"/>
          </p:nvPr>
        </p:nvSpPr>
        <p:spPr>
          <a:xfrm>
            <a:off x="457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contenido 4"/>
          <p:cNvSpPr>
            <a:spLocks noGrp="1"/>
          </p:cNvSpPr>
          <p:nvPr>
            <p:ph sz="quarter" idx="3"/>
          </p:nvPr>
        </p:nvSpPr>
        <p:spPr>
          <a:xfrm>
            <a:off x="457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contenido 5"/>
          <p:cNvSpPr>
            <a:spLocks noGrp="1"/>
          </p:cNvSpPr>
          <p:nvPr>
            <p:ph sz="quarter" idx="4"/>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a:xfrm>
            <a:off x="457200" y="6245225"/>
            <a:ext cx="2133600" cy="476250"/>
          </a:xfrm>
        </p:spPr>
        <p:txBody>
          <a:bodyPr/>
          <a:lstStyle>
            <a:lvl1pPr>
              <a:defRPr/>
            </a:lvl1pPr>
          </a:lstStyle>
          <a:p>
            <a:endParaRPr lang="es-ES" altLang="es-MX"/>
          </a:p>
        </p:txBody>
      </p:sp>
      <p:sp>
        <p:nvSpPr>
          <p:cNvPr id="8" name="Marcador de pie de página 7"/>
          <p:cNvSpPr>
            <a:spLocks noGrp="1"/>
          </p:cNvSpPr>
          <p:nvPr>
            <p:ph type="ftr" sz="quarter" idx="11"/>
          </p:nvPr>
        </p:nvSpPr>
        <p:spPr>
          <a:xfrm>
            <a:off x="3124200" y="6245225"/>
            <a:ext cx="2895600" cy="476250"/>
          </a:xfrm>
        </p:spPr>
        <p:txBody>
          <a:bodyPr/>
          <a:lstStyle>
            <a:lvl1pPr>
              <a:defRPr/>
            </a:lvl1pPr>
          </a:lstStyle>
          <a:p>
            <a:endParaRPr lang="es-ES" altLang="es-MX"/>
          </a:p>
        </p:txBody>
      </p:sp>
      <p:sp>
        <p:nvSpPr>
          <p:cNvPr id="9" name="Marcador de número de diapositiva 8"/>
          <p:cNvSpPr>
            <a:spLocks noGrp="1"/>
          </p:cNvSpPr>
          <p:nvPr>
            <p:ph type="sldNum" sz="quarter" idx="12"/>
          </p:nvPr>
        </p:nvSpPr>
        <p:spPr>
          <a:xfrm>
            <a:off x="6553200" y="6245225"/>
            <a:ext cx="2133600" cy="476250"/>
          </a:xfrm>
        </p:spPr>
        <p:txBody>
          <a:bodyPr/>
          <a:lstStyle>
            <a:lvl1pPr>
              <a:defRPr/>
            </a:lvl1pPr>
          </a:lstStyle>
          <a:p>
            <a:fld id="{148ED433-E994-4BE1-8C83-0D941951AAB4}" type="slidenum">
              <a:rPr lang="es-ES" altLang="es-MX"/>
              <a:pPr/>
              <a:t>‹Nº›</a:t>
            </a:fld>
            <a:endParaRPr lang="es-ES" altLang="es-MX"/>
          </a:p>
        </p:txBody>
      </p:sp>
    </p:spTree>
    <p:extLst>
      <p:ext uri="{BB962C8B-B14F-4D97-AF65-F5344CB8AC3E}">
        <p14:creationId xmlns:p14="http://schemas.microsoft.com/office/powerpoint/2010/main" val="3787922862"/>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nly">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Marcador de fecha 2"/>
          <p:cNvSpPr>
            <a:spLocks noGrp="1"/>
          </p:cNvSpPr>
          <p:nvPr>
            <p:ph type="dt" sz="half" idx="10"/>
          </p:nvPr>
        </p:nvSpPr>
        <p:spPr>
          <a:xfrm>
            <a:off x="457200" y="6245225"/>
            <a:ext cx="2133600" cy="476250"/>
          </a:xfrm>
        </p:spPr>
        <p:txBody>
          <a:bodyPr/>
          <a:lstStyle>
            <a:lvl1pPr>
              <a:defRPr/>
            </a:lvl1pPr>
          </a:lstStyle>
          <a:p>
            <a:endParaRPr lang="es-ES" altLang="es-MX"/>
          </a:p>
        </p:txBody>
      </p:sp>
      <p:sp>
        <p:nvSpPr>
          <p:cNvPr id="4" name="Marcador de pie de página 3"/>
          <p:cNvSpPr>
            <a:spLocks noGrp="1"/>
          </p:cNvSpPr>
          <p:nvPr>
            <p:ph type="ftr" sz="quarter" idx="11"/>
          </p:nvPr>
        </p:nvSpPr>
        <p:spPr>
          <a:xfrm>
            <a:off x="3124200" y="6245225"/>
            <a:ext cx="2895600" cy="476250"/>
          </a:xfrm>
        </p:spPr>
        <p:txBody>
          <a:bodyPr/>
          <a:lstStyle>
            <a:lvl1pPr>
              <a:defRPr/>
            </a:lvl1pPr>
          </a:lstStyle>
          <a:p>
            <a:endParaRPr lang="es-ES" altLang="es-MX"/>
          </a:p>
        </p:txBody>
      </p:sp>
      <p:sp>
        <p:nvSpPr>
          <p:cNvPr id="5" name="Marcador de número de diapositiva 4"/>
          <p:cNvSpPr>
            <a:spLocks noGrp="1"/>
          </p:cNvSpPr>
          <p:nvPr>
            <p:ph type="sldNum" sz="quarter" idx="12"/>
          </p:nvPr>
        </p:nvSpPr>
        <p:spPr>
          <a:xfrm>
            <a:off x="6553200" y="6245225"/>
            <a:ext cx="2133600" cy="476250"/>
          </a:xfrm>
        </p:spPr>
        <p:txBody>
          <a:bodyPr/>
          <a:lstStyle>
            <a:lvl1pPr>
              <a:defRPr/>
            </a:lvl1pPr>
          </a:lstStyle>
          <a:p>
            <a:fld id="{48732F1D-1313-4D52-8A4C-3BFC0208C8D5}" type="slidenum">
              <a:rPr lang="es-ES" altLang="es-MX"/>
              <a:pPr/>
              <a:t>‹Nº›</a:t>
            </a:fld>
            <a:endParaRPr lang="es-ES" altLang="es-MX"/>
          </a:p>
        </p:txBody>
      </p:sp>
    </p:spTree>
    <p:extLst>
      <p:ext uri="{BB962C8B-B14F-4D97-AF65-F5344CB8AC3E}">
        <p14:creationId xmlns:p14="http://schemas.microsoft.com/office/powerpoint/2010/main" val="77929109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AndObj">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Marcador de texto 2"/>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a:xfrm>
            <a:off x="457200" y="6245225"/>
            <a:ext cx="2133600" cy="476250"/>
          </a:xfrm>
        </p:spPr>
        <p:txBody>
          <a:bodyPr/>
          <a:lstStyle>
            <a:lvl1pPr>
              <a:defRPr/>
            </a:lvl1pPr>
          </a:lstStyle>
          <a:p>
            <a:endParaRPr lang="es-ES" altLang="es-MX"/>
          </a:p>
        </p:txBody>
      </p:sp>
      <p:sp>
        <p:nvSpPr>
          <p:cNvPr id="6" name="Marcador de pie de página 5"/>
          <p:cNvSpPr>
            <a:spLocks noGrp="1"/>
          </p:cNvSpPr>
          <p:nvPr>
            <p:ph type="ftr" sz="quarter" idx="11"/>
          </p:nvPr>
        </p:nvSpPr>
        <p:spPr>
          <a:xfrm>
            <a:off x="3124200" y="6245225"/>
            <a:ext cx="2895600" cy="476250"/>
          </a:xfrm>
        </p:spPr>
        <p:txBody>
          <a:bodyPr/>
          <a:lstStyle>
            <a:lvl1pPr>
              <a:defRPr/>
            </a:lvl1pPr>
          </a:lstStyle>
          <a:p>
            <a:endParaRPr lang="es-ES" altLang="es-MX"/>
          </a:p>
        </p:txBody>
      </p:sp>
      <p:sp>
        <p:nvSpPr>
          <p:cNvPr id="7" name="Marcador de número de diapositiva 6"/>
          <p:cNvSpPr>
            <a:spLocks noGrp="1"/>
          </p:cNvSpPr>
          <p:nvPr>
            <p:ph type="sldNum" sz="quarter" idx="12"/>
          </p:nvPr>
        </p:nvSpPr>
        <p:spPr>
          <a:xfrm>
            <a:off x="6553200" y="6245225"/>
            <a:ext cx="2133600" cy="476250"/>
          </a:xfrm>
        </p:spPr>
        <p:txBody>
          <a:bodyPr/>
          <a:lstStyle>
            <a:lvl1pPr>
              <a:defRPr/>
            </a:lvl1pPr>
          </a:lstStyle>
          <a:p>
            <a:fld id="{8A2DF2D7-D3B0-4A3C-9792-86FCEF681B72}" type="slidenum">
              <a:rPr lang="es-ES" altLang="es-MX"/>
              <a:pPr/>
              <a:t>‹Nº›</a:t>
            </a:fld>
            <a:endParaRPr lang="es-ES" altLang="es-MX"/>
          </a:p>
        </p:txBody>
      </p:sp>
    </p:spTree>
    <p:extLst>
      <p:ext uri="{BB962C8B-B14F-4D97-AF65-F5344CB8AC3E}">
        <p14:creationId xmlns:p14="http://schemas.microsoft.com/office/powerpoint/2010/main" val="7190768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ES" altLang="es-MX"/>
          </a:p>
        </p:txBody>
      </p:sp>
      <p:sp>
        <p:nvSpPr>
          <p:cNvPr id="5" name="Footer Placeholder 4"/>
          <p:cNvSpPr>
            <a:spLocks noGrp="1"/>
          </p:cNvSpPr>
          <p:nvPr>
            <p:ph type="ftr" sz="quarter" idx="11"/>
          </p:nvPr>
        </p:nvSpPr>
        <p:spPr/>
        <p:txBody>
          <a:bodyPr/>
          <a:lstStyle/>
          <a:p>
            <a:endParaRPr lang="es-ES" alt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DCFE3C-121F-44C2-9A73-FE6A6B27F03F}" type="slidenum">
              <a:rPr lang="es-ES" altLang="es-MX" smtClean="0"/>
              <a:pPr/>
              <a:t>‹Nº›</a:t>
            </a:fld>
            <a:endParaRPr lang="es-ES" altLang="es-MX"/>
          </a:p>
        </p:txBody>
      </p:sp>
    </p:spTree>
    <p:extLst>
      <p:ext uri="{BB962C8B-B14F-4D97-AF65-F5344CB8AC3E}">
        <p14:creationId xmlns:p14="http://schemas.microsoft.com/office/powerpoint/2010/main" val="2796777718"/>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AndTwoObj">
  <p:cSld name="Título, texto y 2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Marcador de texto 2"/>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contenido 4"/>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fecha 5"/>
          <p:cNvSpPr>
            <a:spLocks noGrp="1"/>
          </p:cNvSpPr>
          <p:nvPr>
            <p:ph type="dt" sz="half" idx="10"/>
          </p:nvPr>
        </p:nvSpPr>
        <p:spPr>
          <a:xfrm>
            <a:off x="457200" y="6245225"/>
            <a:ext cx="2133600" cy="476250"/>
          </a:xfrm>
        </p:spPr>
        <p:txBody>
          <a:bodyPr/>
          <a:lstStyle>
            <a:lvl1pPr>
              <a:defRPr/>
            </a:lvl1pPr>
          </a:lstStyle>
          <a:p>
            <a:endParaRPr lang="es-ES" altLang="es-MX"/>
          </a:p>
        </p:txBody>
      </p:sp>
      <p:sp>
        <p:nvSpPr>
          <p:cNvPr id="7" name="Marcador de pie de página 6"/>
          <p:cNvSpPr>
            <a:spLocks noGrp="1"/>
          </p:cNvSpPr>
          <p:nvPr>
            <p:ph type="ftr" sz="quarter" idx="11"/>
          </p:nvPr>
        </p:nvSpPr>
        <p:spPr>
          <a:xfrm>
            <a:off x="3124200" y="6245225"/>
            <a:ext cx="2895600" cy="476250"/>
          </a:xfrm>
        </p:spPr>
        <p:txBody>
          <a:bodyPr/>
          <a:lstStyle>
            <a:lvl1pPr>
              <a:defRPr/>
            </a:lvl1pPr>
          </a:lstStyle>
          <a:p>
            <a:endParaRPr lang="es-ES" altLang="es-MX"/>
          </a:p>
        </p:txBody>
      </p:sp>
      <p:sp>
        <p:nvSpPr>
          <p:cNvPr id="8" name="Marcador de número de diapositiva 7"/>
          <p:cNvSpPr>
            <a:spLocks noGrp="1"/>
          </p:cNvSpPr>
          <p:nvPr>
            <p:ph type="sldNum" sz="quarter" idx="12"/>
          </p:nvPr>
        </p:nvSpPr>
        <p:spPr>
          <a:xfrm>
            <a:off x="6553200" y="6245225"/>
            <a:ext cx="2133600" cy="476250"/>
          </a:xfrm>
        </p:spPr>
        <p:txBody>
          <a:bodyPr/>
          <a:lstStyle>
            <a:lvl1pPr>
              <a:defRPr/>
            </a:lvl1pPr>
          </a:lstStyle>
          <a:p>
            <a:fld id="{8922C2FB-A99D-4558-9FC3-0BA1BCADDE4D}" type="slidenum">
              <a:rPr lang="es-ES" altLang="es-MX"/>
              <a:pPr/>
              <a:t>‹Nº›</a:t>
            </a:fld>
            <a:endParaRPr lang="es-ES" altLang="es-MX"/>
          </a:p>
        </p:txBody>
      </p:sp>
    </p:spTree>
    <p:extLst>
      <p:ext uri="{BB962C8B-B14F-4D97-AF65-F5344CB8AC3E}">
        <p14:creationId xmlns:p14="http://schemas.microsoft.com/office/powerpoint/2010/main" val="21368386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ES" altLang="es-MX"/>
          </a:p>
        </p:txBody>
      </p:sp>
      <p:sp>
        <p:nvSpPr>
          <p:cNvPr id="5" name="Footer Placeholder 4"/>
          <p:cNvSpPr>
            <a:spLocks noGrp="1"/>
          </p:cNvSpPr>
          <p:nvPr>
            <p:ph type="ftr" sz="quarter" idx="11"/>
          </p:nvPr>
        </p:nvSpPr>
        <p:spPr/>
        <p:txBody>
          <a:bodyPr/>
          <a:lstStyle/>
          <a:p>
            <a:endParaRPr lang="es-ES" altLang="es-MX"/>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D99DB11-701A-48FB-9973-6AF7845818C7}" type="slidenum">
              <a:rPr lang="es-ES" altLang="es-MX" smtClean="0"/>
              <a:pPr/>
              <a:t>‹Nº›</a:t>
            </a:fld>
            <a:endParaRPr lang="es-ES" altLang="es-MX"/>
          </a:p>
        </p:txBody>
      </p:sp>
    </p:spTree>
    <p:extLst>
      <p:ext uri="{BB962C8B-B14F-4D97-AF65-F5344CB8AC3E}">
        <p14:creationId xmlns:p14="http://schemas.microsoft.com/office/powerpoint/2010/main" val="248930278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endParaRPr lang="es-ES" altLang="es-MX"/>
          </a:p>
        </p:txBody>
      </p:sp>
      <p:sp>
        <p:nvSpPr>
          <p:cNvPr id="6" name="Footer Placeholder 5"/>
          <p:cNvSpPr>
            <a:spLocks noGrp="1"/>
          </p:cNvSpPr>
          <p:nvPr>
            <p:ph type="ftr" sz="quarter" idx="11"/>
          </p:nvPr>
        </p:nvSpPr>
        <p:spPr/>
        <p:txBody>
          <a:bodyPr/>
          <a:lstStyle/>
          <a:p>
            <a:endParaRPr lang="es-ES" altLang="es-MX"/>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619079A-40C4-4522-85F2-D5409BF86C85}" type="slidenum">
              <a:rPr lang="es-ES" altLang="es-MX" smtClean="0"/>
              <a:pPr/>
              <a:t>‹Nº›</a:t>
            </a:fld>
            <a:endParaRPr lang="es-ES" altLang="es-MX"/>
          </a:p>
        </p:txBody>
      </p:sp>
    </p:spTree>
    <p:extLst>
      <p:ext uri="{BB962C8B-B14F-4D97-AF65-F5344CB8AC3E}">
        <p14:creationId xmlns:p14="http://schemas.microsoft.com/office/powerpoint/2010/main" val="110390677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endParaRPr lang="es-ES" altLang="es-MX"/>
          </a:p>
        </p:txBody>
      </p:sp>
      <p:sp>
        <p:nvSpPr>
          <p:cNvPr id="8" name="Footer Placeholder 7"/>
          <p:cNvSpPr>
            <a:spLocks noGrp="1"/>
          </p:cNvSpPr>
          <p:nvPr>
            <p:ph type="ftr" sz="quarter" idx="11"/>
          </p:nvPr>
        </p:nvSpPr>
        <p:spPr/>
        <p:txBody>
          <a:bodyPr/>
          <a:lstStyle/>
          <a:p>
            <a:endParaRPr lang="es-ES" altLang="es-MX"/>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9A791CE-F830-4EAC-AF88-9BB1AFAC0C40}" type="slidenum">
              <a:rPr lang="es-ES" altLang="es-MX" smtClean="0"/>
              <a:pPr/>
              <a:t>‹Nº›</a:t>
            </a:fld>
            <a:endParaRPr lang="es-ES" altLang="es-MX"/>
          </a:p>
        </p:txBody>
      </p:sp>
    </p:spTree>
    <p:extLst>
      <p:ext uri="{BB962C8B-B14F-4D97-AF65-F5344CB8AC3E}">
        <p14:creationId xmlns:p14="http://schemas.microsoft.com/office/powerpoint/2010/main" val="403818071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S" altLang="es-MX"/>
          </a:p>
        </p:txBody>
      </p:sp>
      <p:sp>
        <p:nvSpPr>
          <p:cNvPr id="4" name="Footer Placeholder 3"/>
          <p:cNvSpPr>
            <a:spLocks noGrp="1"/>
          </p:cNvSpPr>
          <p:nvPr>
            <p:ph type="ftr" sz="quarter" idx="11"/>
          </p:nvPr>
        </p:nvSpPr>
        <p:spPr/>
        <p:txBody>
          <a:bodyPr/>
          <a:lstStyle/>
          <a:p>
            <a:endParaRPr lang="es-ES" altLang="es-MX"/>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604F08-FE5B-41A1-A7CB-D3750C957939}" type="slidenum">
              <a:rPr lang="es-ES" altLang="es-MX" smtClean="0"/>
              <a:pPr/>
              <a:t>‹Nº›</a:t>
            </a:fld>
            <a:endParaRPr lang="es-ES" altLang="es-MX"/>
          </a:p>
        </p:txBody>
      </p:sp>
    </p:spTree>
    <p:extLst>
      <p:ext uri="{BB962C8B-B14F-4D97-AF65-F5344CB8AC3E}">
        <p14:creationId xmlns:p14="http://schemas.microsoft.com/office/powerpoint/2010/main" val="363209425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ltLang="es-MX"/>
          </a:p>
        </p:txBody>
      </p:sp>
      <p:sp>
        <p:nvSpPr>
          <p:cNvPr id="3" name="Footer Placeholder 2"/>
          <p:cNvSpPr>
            <a:spLocks noGrp="1"/>
          </p:cNvSpPr>
          <p:nvPr>
            <p:ph type="ftr" sz="quarter" idx="11"/>
          </p:nvPr>
        </p:nvSpPr>
        <p:spPr/>
        <p:txBody>
          <a:bodyPr/>
          <a:lstStyle/>
          <a:p>
            <a:endParaRPr lang="es-ES" altLang="es-MX"/>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3ED0C6-CBE6-4955-9BD9-BE3C22D862E4}" type="slidenum">
              <a:rPr lang="es-ES" altLang="es-MX" smtClean="0"/>
              <a:pPr/>
              <a:t>‹Nº›</a:t>
            </a:fld>
            <a:endParaRPr lang="es-ES" altLang="es-MX"/>
          </a:p>
        </p:txBody>
      </p:sp>
    </p:spTree>
    <p:extLst>
      <p:ext uri="{BB962C8B-B14F-4D97-AF65-F5344CB8AC3E}">
        <p14:creationId xmlns:p14="http://schemas.microsoft.com/office/powerpoint/2010/main" val="414828864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ltLang="es-MX"/>
          </a:p>
        </p:txBody>
      </p:sp>
      <p:sp>
        <p:nvSpPr>
          <p:cNvPr id="6" name="Footer Placeholder 5"/>
          <p:cNvSpPr>
            <a:spLocks noGrp="1"/>
          </p:cNvSpPr>
          <p:nvPr>
            <p:ph type="ftr" sz="quarter" idx="11"/>
          </p:nvPr>
        </p:nvSpPr>
        <p:spPr/>
        <p:txBody>
          <a:bodyPr/>
          <a:lstStyle/>
          <a:p>
            <a:endParaRPr lang="es-ES" alt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F9BD4C-B69A-42AE-AA5B-78B5C1FC7987}" type="slidenum">
              <a:rPr lang="es-ES" altLang="es-MX" smtClean="0"/>
              <a:pPr/>
              <a:t>‹Nº›</a:t>
            </a:fld>
            <a:endParaRPr lang="es-ES" altLang="es-MX"/>
          </a:p>
        </p:txBody>
      </p:sp>
    </p:spTree>
    <p:extLst>
      <p:ext uri="{BB962C8B-B14F-4D97-AF65-F5344CB8AC3E}">
        <p14:creationId xmlns:p14="http://schemas.microsoft.com/office/powerpoint/2010/main" val="1137477545"/>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ltLang="es-MX"/>
          </a:p>
        </p:txBody>
      </p:sp>
      <p:sp>
        <p:nvSpPr>
          <p:cNvPr id="6" name="Footer Placeholder 5"/>
          <p:cNvSpPr>
            <a:spLocks noGrp="1"/>
          </p:cNvSpPr>
          <p:nvPr>
            <p:ph type="ftr" sz="quarter" idx="11"/>
          </p:nvPr>
        </p:nvSpPr>
        <p:spPr/>
        <p:txBody>
          <a:bodyPr/>
          <a:lstStyle/>
          <a:p>
            <a:endParaRPr lang="es-ES" alt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C56B4A2-277C-43A6-9AB3-B1BBFE5B3DD7}" type="slidenum">
              <a:rPr lang="es-ES" altLang="es-MX" smtClean="0"/>
              <a:pPr/>
              <a:t>‹Nº›</a:t>
            </a:fld>
            <a:endParaRPr lang="es-ES" altLang="es-MX"/>
          </a:p>
        </p:txBody>
      </p:sp>
    </p:spTree>
    <p:extLst>
      <p:ext uri="{BB962C8B-B14F-4D97-AF65-F5344CB8AC3E}">
        <p14:creationId xmlns:p14="http://schemas.microsoft.com/office/powerpoint/2010/main" val="35045584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s-ES" altLang="es-MX"/>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ltLang="es-MX"/>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FF421C4-5819-48A8-AED7-249FE95845B2}" type="slidenum">
              <a:rPr lang="es-ES" altLang="es-MX" smtClean="0"/>
              <a:pPr/>
              <a:t>‹Nº›</a:t>
            </a:fld>
            <a:endParaRPr lang="es-ES" altLang="es-MX"/>
          </a:p>
        </p:txBody>
      </p:sp>
    </p:spTree>
    <p:extLst>
      <p:ext uri="{BB962C8B-B14F-4D97-AF65-F5344CB8AC3E}">
        <p14:creationId xmlns:p14="http://schemas.microsoft.com/office/powerpoint/2010/main" val="866802826"/>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 id="2147483795" r:id="rId18"/>
    <p:sldLayoutId id="2147483796" r:id="rId19"/>
    <p:sldLayoutId id="2147483797" r:id="rId20"/>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9.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9.wmf"/><Relationship Id="rId2" Type="http://schemas.openxmlformats.org/officeDocument/2006/relationships/slideLayout" Target="../slideLayouts/slideLayout20.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nf74yGvaqdU"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ideo" Target="https://www.youtube.com/embed/rusibghKGr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video" Target="https://www.youtube.com/embed/ydYRTs0B664"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video" Target="https://www.youtube.com/embed/xb8ZqUQuoF4"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pic>
        <p:nvPicPr>
          <p:cNvPr id="4" name="Imagen 3"/>
          <p:cNvPicPr>
            <a:picLocks noChangeAspect="1"/>
          </p:cNvPicPr>
          <p:nvPr/>
        </p:nvPicPr>
        <p:blipFill>
          <a:blip r:embed="rId3"/>
          <a:stretch>
            <a:fillRect/>
          </a:stretch>
        </p:blipFill>
        <p:spPr>
          <a:xfrm>
            <a:off x="1369540" y="1556792"/>
            <a:ext cx="6281749" cy="3672407"/>
          </a:xfrm>
          <a:prstGeom prst="rect">
            <a:avLst/>
          </a:prstGeom>
        </p:spPr>
      </p:pic>
      <p:sp>
        <p:nvSpPr>
          <p:cNvPr id="40962" name="Rectangle 2"/>
          <p:cNvSpPr>
            <a:spLocks noGrp="1" noChangeArrowheads="1"/>
          </p:cNvSpPr>
          <p:nvPr>
            <p:ph type="ctrTitle"/>
          </p:nvPr>
        </p:nvSpPr>
        <p:spPr>
          <a:xfrm>
            <a:off x="395288" y="45294"/>
            <a:ext cx="8351837" cy="1223466"/>
          </a:xfrm>
          <a:noFill/>
        </p:spPr>
        <p:txBody>
          <a:bodyPr anchor="ctr"/>
          <a:lstStyle/>
          <a:p>
            <a:pPr algn="ctr"/>
            <a:r>
              <a:rPr lang="es-MX" altLang="es-MX" sz="3200" b="1" dirty="0">
                <a:solidFill>
                  <a:srgbClr val="FF0000"/>
                </a:solidFill>
                <a:effectLst>
                  <a:outerShdw blurRad="38100" dist="38100" dir="2700000" algn="tl">
                    <a:srgbClr val="000000">
                      <a:alpha val="43137"/>
                    </a:srgbClr>
                  </a:outerShdw>
                </a:effectLst>
              </a:rPr>
              <a:t>DISEÑO DE ELEMENTOS PREFABRICADOS</a:t>
            </a:r>
            <a:endParaRPr lang="es-ES" altLang="es-MX" sz="3200" b="1" dirty="0">
              <a:solidFill>
                <a:srgbClr val="FF0000"/>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51" name="Rectangle 7"/>
          <p:cNvSpPr>
            <a:spLocks noChangeArrowheads="1"/>
          </p:cNvSpPr>
          <p:nvPr/>
        </p:nvSpPr>
        <p:spPr bwMode="auto">
          <a:xfrm>
            <a:off x="2268538" y="333375"/>
            <a:ext cx="44132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POSTENSADO </a:t>
            </a:r>
            <a:endParaRPr lang="es-ES" altLang="es-MX" sz="2800" dirty="0">
              <a:solidFill>
                <a:srgbClr val="003366"/>
              </a:solidFill>
            </a:endParaRPr>
          </a:p>
        </p:txBody>
      </p:sp>
      <p:pic>
        <p:nvPicPr>
          <p:cNvPr id="57374" name="Picture 30"/>
          <p:cNvPicPr>
            <a:picLocks noChangeAspect="1" noChangeArrowheads="1"/>
          </p:cNvPicPr>
          <p:nvPr/>
        </p:nvPicPr>
        <p:blipFill>
          <a:blip r:embed="rId3">
            <a:lum contrast="40000"/>
            <a:extLst>
              <a:ext uri="{28A0092B-C50C-407E-A947-70E740481C1C}">
                <a14:useLocalDpi xmlns:a14="http://schemas.microsoft.com/office/drawing/2010/main" val="0"/>
              </a:ext>
            </a:extLst>
          </a:blip>
          <a:srcRect l="21576" t="6703" r="25117" b="20477"/>
          <a:stretch>
            <a:fillRect/>
          </a:stretch>
        </p:blipFill>
        <p:spPr bwMode="auto">
          <a:xfrm>
            <a:off x="0" y="1196975"/>
            <a:ext cx="9144000" cy="5614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51" name="Rectangle 7"/>
          <p:cNvSpPr>
            <a:spLocks noChangeArrowheads="1"/>
          </p:cNvSpPr>
          <p:nvPr/>
        </p:nvSpPr>
        <p:spPr bwMode="auto">
          <a:xfrm>
            <a:off x="2268538" y="333375"/>
            <a:ext cx="44132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POSTENSADO </a:t>
            </a:r>
            <a:endParaRPr lang="es-ES" altLang="es-MX" sz="2800" dirty="0">
              <a:solidFill>
                <a:srgbClr val="003366"/>
              </a:solidFill>
            </a:endParaRPr>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sp>
        <p:nvSpPr>
          <p:cNvPr id="3" name="Marcador de contenido 2"/>
          <p:cNvSpPr>
            <a:spLocks noGrp="1"/>
          </p:cNvSpPr>
          <p:nvPr>
            <p:ph/>
          </p:nvPr>
        </p:nvSpPr>
        <p:spPr>
          <a:xfrm>
            <a:off x="539552" y="1412874"/>
            <a:ext cx="8352928" cy="5112469"/>
          </a:xfrm>
        </p:spPr>
        <p:txBody>
          <a:bodyPr>
            <a:normAutofit/>
          </a:bodyPr>
          <a:lstStyle/>
          <a:p>
            <a:r>
              <a:rPr lang="es-MX" altLang="es-MX" dirty="0"/>
              <a:t>Características:</a:t>
            </a:r>
          </a:p>
          <a:p>
            <a:pPr>
              <a:buFontTx/>
              <a:buAutoNum type="arabicParenR"/>
            </a:pPr>
            <a:r>
              <a:rPr lang="es-MX" altLang="es-MX" dirty="0"/>
              <a:t>Se tensan los torones una vez que se ha realizado el colado.</a:t>
            </a:r>
          </a:p>
          <a:p>
            <a:pPr>
              <a:buFontTx/>
              <a:buAutoNum type="arabicParenR" startAt="2"/>
            </a:pPr>
            <a:r>
              <a:rPr lang="es-MX" altLang="es-MX" dirty="0"/>
              <a:t>Se realiza en obra principalmente.</a:t>
            </a:r>
          </a:p>
          <a:p>
            <a:pPr>
              <a:buFontTx/>
              <a:buAutoNum type="arabicParenR" startAt="2"/>
            </a:pPr>
            <a:r>
              <a:rPr lang="es-MX" altLang="es-MX" dirty="0"/>
              <a:t>Se requiere dejar ductos ahogados y ubicados según las trayectorias de cálculo.</a:t>
            </a:r>
          </a:p>
          <a:p>
            <a:pPr>
              <a:buFontTx/>
              <a:buAutoNum type="arabicParenR" startAt="4"/>
            </a:pPr>
            <a:r>
              <a:rPr lang="es-MX" altLang="es-MX" dirty="0"/>
              <a:t>Una vez colocados y tensados los torones se requiere inyectar los ductos con mortero </a:t>
            </a:r>
            <a:r>
              <a:rPr lang="es-MX" altLang="es-MX" dirty="0" smtClean="0"/>
              <a:t>para </a:t>
            </a:r>
            <a:r>
              <a:rPr lang="es-MX" altLang="es-MX" dirty="0"/>
              <a:t>proteger a los torones.</a:t>
            </a:r>
          </a:p>
          <a:p>
            <a:pPr>
              <a:buFontTx/>
              <a:buAutoNum type="arabicParenR" startAt="5"/>
            </a:pPr>
            <a:r>
              <a:rPr lang="es-MX" altLang="es-MX" dirty="0"/>
              <a:t>La acción del </a:t>
            </a:r>
            <a:r>
              <a:rPr lang="es-MX" altLang="es-MX" dirty="0" err="1"/>
              <a:t>postensado</a:t>
            </a:r>
            <a:r>
              <a:rPr lang="es-MX" altLang="es-MX" dirty="0"/>
              <a:t> se ejerce externamente por medio de anclajes especiales.</a:t>
            </a:r>
          </a:p>
          <a:p>
            <a:pPr marL="0" indent="0">
              <a:buNone/>
            </a:pPr>
            <a:r>
              <a:rPr lang="es-MX" altLang="es-MX" dirty="0" smtClean="0"/>
              <a:t>Aplica </a:t>
            </a:r>
            <a:r>
              <a:rPr lang="es-MX" altLang="es-MX" dirty="0"/>
              <a:t>a:</a:t>
            </a:r>
          </a:p>
          <a:p>
            <a:r>
              <a:rPr lang="es-MX" altLang="es-MX" dirty="0"/>
              <a:t>	Dovelas y Trabes para puentes, Losas con presfuerzo bidireccional,</a:t>
            </a:r>
          </a:p>
          <a:p>
            <a:r>
              <a:rPr lang="es-MX" altLang="es-MX" dirty="0"/>
              <a:t>Diafragmas de puentes, Vigas </a:t>
            </a:r>
            <a:r>
              <a:rPr lang="es-MX" altLang="es-MX" dirty="0" err="1"/>
              <a:t>hiperestaticas</a:t>
            </a:r>
            <a:r>
              <a:rPr lang="es-MX" altLang="es-MX" dirty="0"/>
              <a:t>.</a:t>
            </a:r>
          </a:p>
          <a:p>
            <a:pPr algn="just"/>
            <a:endParaRPr lang="es-ES" altLang="es-MX" dirty="0"/>
          </a:p>
          <a:p>
            <a:endParaRPr lang="es-MX" dirty="0"/>
          </a:p>
        </p:txBody>
      </p:sp>
    </p:spTree>
    <p:extLst>
      <p:ext uri="{BB962C8B-B14F-4D97-AF65-F5344CB8AC3E}">
        <p14:creationId xmlns:p14="http://schemas.microsoft.com/office/powerpoint/2010/main" val="9197071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body" sz="half" idx="1"/>
          </p:nvPr>
        </p:nvSpPr>
        <p:spPr>
          <a:xfrm>
            <a:off x="463806" y="1277937"/>
            <a:ext cx="8362950" cy="4321175"/>
          </a:xfrm>
        </p:spPr>
        <p:txBody>
          <a:bodyPr>
            <a:noAutofit/>
          </a:bodyPr>
          <a:lstStyle/>
          <a:p>
            <a:pPr>
              <a:lnSpc>
                <a:spcPct val="80000"/>
              </a:lnSpc>
            </a:pPr>
            <a:r>
              <a:rPr lang="es-MX" altLang="es-MX" b="1" dirty="0">
                <a:solidFill>
                  <a:srgbClr val="003366"/>
                </a:solidFill>
                <a:latin typeface="Antique Olive" pitchFamily="34" charset="0"/>
                <a:cs typeface="Times New Roman" panose="02020603050405020304" pitchFamily="18" charset="0"/>
              </a:rPr>
              <a:t>EQUILIBRIO DE FUERZAS</a:t>
            </a:r>
            <a:endParaRPr lang="es-ES" altLang="es-MX" b="1" dirty="0">
              <a:solidFill>
                <a:srgbClr val="003366"/>
              </a:solidFill>
              <a:latin typeface="Antique Olive" pitchFamily="34" charset="0"/>
              <a:cs typeface="Times New Roman" panose="02020603050405020304" pitchFamily="18" charset="0"/>
            </a:endParaRPr>
          </a:p>
          <a:p>
            <a:pPr>
              <a:lnSpc>
                <a:spcPct val="80000"/>
              </a:lnSpc>
              <a:buFontTx/>
              <a:buNone/>
            </a:pPr>
            <a:r>
              <a:rPr lang="es-ES" altLang="es-MX" sz="1200" dirty="0">
                <a:latin typeface="Antique Olive" pitchFamily="34" charset="0"/>
              </a:rPr>
              <a:t/>
            </a:r>
            <a:br>
              <a:rPr lang="es-ES" altLang="es-MX" sz="1200" dirty="0">
                <a:latin typeface="Antique Olive" pitchFamily="34" charset="0"/>
              </a:rPr>
            </a:br>
            <a:r>
              <a:rPr lang="es-MX" altLang="es-MX" sz="1200" dirty="0">
                <a:latin typeface="Antique Olive" pitchFamily="34" charset="0"/>
              </a:rPr>
              <a:t>					</a:t>
            </a:r>
            <a:r>
              <a:rPr lang="es-MX" altLang="es-MX" sz="1400" dirty="0" smtClean="0">
                <a:latin typeface="Antique Olive" pitchFamily="34" charset="0"/>
              </a:rPr>
              <a:t>                      Externas</a:t>
            </a:r>
            <a:endParaRPr lang="es-ES" altLang="es-MX" sz="1400" dirty="0">
              <a:latin typeface="Antique Olive" pitchFamily="34" charset="0"/>
            </a:endParaRPr>
          </a:p>
          <a:p>
            <a:pPr>
              <a:lnSpc>
                <a:spcPct val="80000"/>
              </a:lnSpc>
              <a:buFontTx/>
              <a:buNone/>
            </a:pPr>
            <a:r>
              <a:rPr lang="es-MX" altLang="es-MX" sz="1400" dirty="0">
                <a:latin typeface="Antique Olive" pitchFamily="34" charset="0"/>
              </a:rPr>
              <a:t>			FUERZAS EN UN CUERPO  </a:t>
            </a:r>
          </a:p>
          <a:p>
            <a:pPr>
              <a:lnSpc>
                <a:spcPct val="80000"/>
              </a:lnSpc>
              <a:buFontTx/>
              <a:buNone/>
            </a:pPr>
            <a:r>
              <a:rPr lang="es-MX" altLang="es-MX" sz="1400" dirty="0">
                <a:latin typeface="Antique Olive" pitchFamily="34" charset="0"/>
              </a:rPr>
              <a:t>						</a:t>
            </a:r>
            <a:r>
              <a:rPr lang="es-MX" altLang="es-MX" sz="1400" dirty="0" smtClean="0">
                <a:latin typeface="Antique Olive" pitchFamily="34" charset="0"/>
              </a:rPr>
              <a:t>                      Internas</a:t>
            </a:r>
            <a:endParaRPr lang="es-MX" altLang="es-MX" sz="1400" dirty="0">
              <a:latin typeface="Antique Olive" pitchFamily="34" charset="0"/>
            </a:endParaRPr>
          </a:p>
          <a:p>
            <a:pPr>
              <a:lnSpc>
                <a:spcPct val="80000"/>
              </a:lnSpc>
              <a:buFontTx/>
              <a:buNone/>
            </a:pPr>
            <a:endParaRPr lang="es-MX" altLang="es-MX" sz="1200" dirty="0">
              <a:latin typeface="Antique Olive" pitchFamily="34" charset="0"/>
            </a:endParaRPr>
          </a:p>
          <a:p>
            <a:pPr algn="ctr">
              <a:lnSpc>
                <a:spcPct val="80000"/>
              </a:lnSpc>
              <a:buFontTx/>
              <a:buNone/>
            </a:pPr>
            <a:r>
              <a:rPr lang="es-MX" altLang="es-MX" sz="1400" dirty="0" smtClean="0">
                <a:latin typeface="Antique Olive" pitchFamily="34" charset="0"/>
              </a:rPr>
              <a:t>Entre </a:t>
            </a:r>
            <a:r>
              <a:rPr lang="es-MX" altLang="es-MX" sz="1400" dirty="0">
                <a:latin typeface="Antique Olive" pitchFamily="34" charset="0"/>
              </a:rPr>
              <a:t>dos cuerpos se genera una fuerza en el punto en que se tocan.</a:t>
            </a: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endParaRPr lang="es-MX" altLang="es-MX" sz="1200" dirty="0">
              <a:latin typeface="Antique Olive" pitchFamily="34" charset="0"/>
            </a:endParaRPr>
          </a:p>
          <a:p>
            <a:pPr>
              <a:lnSpc>
                <a:spcPct val="80000"/>
              </a:lnSpc>
              <a:buFontTx/>
              <a:buNone/>
            </a:pPr>
            <a:r>
              <a:rPr lang="es-MX" altLang="es-MX" sz="1200" dirty="0">
                <a:latin typeface="Antique Olive" pitchFamily="34" charset="0"/>
              </a:rPr>
              <a:t>	</a:t>
            </a:r>
            <a:r>
              <a:rPr lang="es-MX" altLang="es-MX" sz="1600" dirty="0">
                <a:latin typeface="Antique Olive" pitchFamily="34" charset="0"/>
              </a:rPr>
              <a:t>                                    Equilibrio = exteriores + interiores = 0</a:t>
            </a:r>
            <a:endParaRPr lang="es-ES" altLang="es-MX" sz="1600" dirty="0">
              <a:latin typeface="Antique Olive" pitchFamily="34" charset="0"/>
            </a:endParaRPr>
          </a:p>
        </p:txBody>
      </p:sp>
      <p:graphicFrame>
        <p:nvGraphicFramePr>
          <p:cNvPr id="66569" name="Object 9"/>
          <p:cNvGraphicFramePr>
            <a:graphicFrameLocks noGrp="1" noChangeAspect="1"/>
          </p:cNvGraphicFramePr>
          <p:nvPr>
            <p:ph sz="half" idx="2"/>
            <p:extLst>
              <p:ext uri="{D42A27DB-BD31-4B8C-83A1-F6EECF244321}">
                <p14:modId xmlns:p14="http://schemas.microsoft.com/office/powerpoint/2010/main" val="1742592554"/>
              </p:ext>
            </p:extLst>
          </p:nvPr>
        </p:nvGraphicFramePr>
        <p:xfrm>
          <a:off x="471255" y="3140968"/>
          <a:ext cx="8364516" cy="3152031"/>
        </p:xfrm>
        <a:graphic>
          <a:graphicData uri="http://schemas.openxmlformats.org/presentationml/2006/ole">
            <mc:AlternateContent xmlns:mc="http://schemas.openxmlformats.org/markup-compatibility/2006">
              <mc:Choice xmlns:v="urn:schemas-microsoft-com:vml" Requires="v">
                <p:oleObj spid="_x0000_s66597" name="AutoCAD Drawing" r:id="rId4" imgW="11382480" imgH="3924360" progId="AutoCAD.Drawing.16">
                  <p:embed/>
                </p:oleObj>
              </mc:Choice>
              <mc:Fallback>
                <p:oleObj name="AutoCAD Drawing" r:id="rId4" imgW="11382480" imgH="3924360" progId="AutoCAD.Drawing.16">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l="12894" r="13985"/>
                      <a:stretch>
                        <a:fillRect/>
                      </a:stretch>
                    </p:blipFill>
                    <p:spPr bwMode="auto">
                      <a:xfrm>
                        <a:off x="471255" y="3140968"/>
                        <a:ext cx="8364516" cy="3152031"/>
                      </a:xfrm>
                      <a:prstGeom prst="rect">
                        <a:avLst/>
                      </a:prstGeom>
                      <a:noFill/>
                      <a:ln>
                        <a:noFill/>
                      </a:ln>
                      <a:effectLst/>
                    </p:spPr>
                  </p:pic>
                </p:oleObj>
              </mc:Fallback>
            </mc:AlternateContent>
          </a:graphicData>
        </a:graphic>
      </p:graphicFrame>
      <p:sp>
        <p:nvSpPr>
          <p:cNvPr id="66563" name="AutoShape 3"/>
          <p:cNvSpPr>
            <a:spLocks/>
          </p:cNvSpPr>
          <p:nvPr/>
        </p:nvSpPr>
        <p:spPr bwMode="auto">
          <a:xfrm>
            <a:off x="3744119" y="1628800"/>
            <a:ext cx="179809" cy="890289"/>
          </a:xfrm>
          <a:prstGeom prst="leftBrace">
            <a:avLst>
              <a:gd name="adj1" fmla="val 3736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MX" dirty="0" smtClean="0"/>
              <a:t> </a:t>
            </a:r>
            <a:endParaRPr lang="es-MX" dirty="0"/>
          </a:p>
        </p:txBody>
      </p:sp>
      <p:sp>
        <p:nvSpPr>
          <p:cNvPr id="66564" name="Rectangle 4"/>
          <p:cNvSpPr>
            <a:spLocks noChangeArrowheads="1"/>
          </p:cNvSpPr>
          <p:nvPr/>
        </p:nvSpPr>
        <p:spPr bwMode="auto">
          <a:xfrm>
            <a:off x="1547813" y="260350"/>
            <a:ext cx="468153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DISEÑO</a:t>
            </a:r>
            <a:endParaRPr lang="es-ES" altLang="es-MX" sz="2800" dirty="0">
              <a:solidFill>
                <a:srgbClr val="003366"/>
              </a:solidFill>
            </a:endParaRPr>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body" sz="half" idx="1"/>
          </p:nvPr>
        </p:nvSpPr>
        <p:spPr>
          <a:xfrm>
            <a:off x="251521" y="1412875"/>
            <a:ext cx="6286012" cy="4525963"/>
          </a:xfrm>
        </p:spPr>
        <p:txBody>
          <a:bodyPr>
            <a:noAutofit/>
          </a:bodyPr>
          <a:lstStyle/>
          <a:p>
            <a:pPr algn="r">
              <a:lnSpc>
                <a:spcPct val="80000"/>
              </a:lnSpc>
            </a:pPr>
            <a:endParaRPr lang="es-MX" altLang="es-MX" sz="900" b="1" dirty="0">
              <a:latin typeface="Antique Olive" pitchFamily="34" charset="0"/>
            </a:endParaRPr>
          </a:p>
          <a:p>
            <a:pPr algn="r">
              <a:lnSpc>
                <a:spcPct val="80000"/>
              </a:lnSpc>
            </a:pPr>
            <a:endParaRPr lang="es-MX" altLang="es-MX" sz="900" b="1" dirty="0">
              <a:latin typeface="Antique Olive" pitchFamily="34" charset="0"/>
            </a:endParaRPr>
          </a:p>
          <a:p>
            <a:pPr>
              <a:lnSpc>
                <a:spcPct val="80000"/>
              </a:lnSpc>
              <a:buFontTx/>
              <a:buNone/>
            </a:pPr>
            <a:r>
              <a:rPr lang="es-MX" altLang="es-MX" sz="2000" b="1" dirty="0">
                <a:latin typeface="Antique Olive" pitchFamily="34" charset="0"/>
              </a:rPr>
              <a:t>Simplemente apoyado:				</a:t>
            </a:r>
          </a:p>
          <a:p>
            <a:pPr>
              <a:lnSpc>
                <a:spcPct val="80000"/>
              </a:lnSpc>
              <a:buFontTx/>
              <a:buNone/>
            </a:pPr>
            <a:endParaRPr lang="es-MX" altLang="es-MX" sz="2000" b="1" dirty="0">
              <a:latin typeface="Antique Olive" pitchFamily="34" charset="0"/>
            </a:endParaRPr>
          </a:p>
          <a:p>
            <a:pPr>
              <a:lnSpc>
                <a:spcPct val="80000"/>
              </a:lnSpc>
              <a:buFontTx/>
              <a:buNone/>
            </a:pPr>
            <a:endParaRPr lang="es-MX" altLang="es-MX" sz="2000" b="1" dirty="0">
              <a:latin typeface="Antique Olive" pitchFamily="34" charset="0"/>
            </a:endParaRPr>
          </a:p>
          <a:p>
            <a:pPr>
              <a:lnSpc>
                <a:spcPct val="80000"/>
              </a:lnSpc>
              <a:buFontTx/>
              <a:buNone/>
            </a:pPr>
            <a:endParaRPr lang="es-MX" altLang="es-MX" sz="2000" b="1" dirty="0">
              <a:latin typeface="Antique Olive" pitchFamily="34" charset="0"/>
            </a:endParaRPr>
          </a:p>
          <a:p>
            <a:pPr>
              <a:lnSpc>
                <a:spcPct val="80000"/>
              </a:lnSpc>
              <a:buFontTx/>
              <a:buNone/>
            </a:pPr>
            <a:endParaRPr lang="es-MX" altLang="es-MX" sz="2000" b="1" dirty="0">
              <a:latin typeface="Antique Olive" pitchFamily="34" charset="0"/>
            </a:endParaRPr>
          </a:p>
          <a:p>
            <a:pPr>
              <a:lnSpc>
                <a:spcPct val="80000"/>
              </a:lnSpc>
              <a:buFontTx/>
              <a:buNone/>
            </a:pPr>
            <a:r>
              <a:rPr lang="es-MX" altLang="es-MX" sz="2000" b="1" dirty="0">
                <a:latin typeface="Antique Olive" pitchFamily="34" charset="0"/>
              </a:rPr>
              <a:t>Empotrado:</a:t>
            </a:r>
          </a:p>
          <a:p>
            <a:pPr>
              <a:lnSpc>
                <a:spcPct val="80000"/>
              </a:lnSpc>
              <a:buFontTx/>
              <a:buNone/>
            </a:pPr>
            <a:endParaRPr lang="es-MX" altLang="es-MX" sz="2000" b="1" dirty="0">
              <a:latin typeface="Antique Olive" pitchFamily="34" charset="0"/>
            </a:endParaRPr>
          </a:p>
          <a:p>
            <a:pPr>
              <a:lnSpc>
                <a:spcPct val="80000"/>
              </a:lnSpc>
              <a:buFontTx/>
              <a:buNone/>
            </a:pPr>
            <a:endParaRPr lang="es-MX" altLang="es-MX" sz="2000" b="1" dirty="0">
              <a:latin typeface="Antique Olive" pitchFamily="34" charset="0"/>
            </a:endParaRPr>
          </a:p>
          <a:p>
            <a:pPr>
              <a:lnSpc>
                <a:spcPct val="80000"/>
              </a:lnSpc>
              <a:buFontTx/>
              <a:buNone/>
            </a:pPr>
            <a:endParaRPr lang="es-MX" altLang="es-MX" sz="2000" b="1" dirty="0">
              <a:latin typeface="Antique Olive" pitchFamily="34" charset="0"/>
            </a:endParaRPr>
          </a:p>
          <a:p>
            <a:pPr>
              <a:lnSpc>
                <a:spcPct val="80000"/>
              </a:lnSpc>
              <a:buFontTx/>
              <a:buNone/>
            </a:pPr>
            <a:r>
              <a:rPr lang="es-MX" altLang="es-MX" sz="2000" b="1" dirty="0">
                <a:latin typeface="Antique Olive" pitchFamily="34" charset="0"/>
              </a:rPr>
              <a:t>Cantiliver:</a:t>
            </a:r>
            <a:endParaRPr lang="es-MX" altLang="es-MX" sz="1100" dirty="0"/>
          </a:p>
          <a:p>
            <a:pPr algn="r">
              <a:lnSpc>
                <a:spcPct val="80000"/>
              </a:lnSpc>
              <a:buFontTx/>
              <a:buNone/>
            </a:pPr>
            <a:endParaRPr lang="es-ES" altLang="es-MX" sz="700" dirty="0"/>
          </a:p>
        </p:txBody>
      </p:sp>
      <p:sp>
        <p:nvSpPr>
          <p:cNvPr id="67589" name="Rectangle 5"/>
          <p:cNvSpPr>
            <a:spLocks noChangeArrowheads="1"/>
          </p:cNvSpPr>
          <p:nvPr/>
        </p:nvSpPr>
        <p:spPr bwMode="auto">
          <a:xfrm>
            <a:off x="1258888" y="260350"/>
            <a:ext cx="4535487"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 </a:t>
            </a:r>
            <a:r>
              <a:rPr lang="es-MX" altLang="es-MX" sz="2800" dirty="0">
                <a:solidFill>
                  <a:srgbClr val="003366"/>
                </a:solidFill>
              </a:rPr>
              <a:t>APOYOS</a:t>
            </a:r>
            <a:endParaRPr lang="es-ES" altLang="es-MX" sz="2800" dirty="0">
              <a:solidFill>
                <a:srgbClr val="003366"/>
              </a:solidFill>
            </a:endParaRPr>
          </a:p>
        </p:txBody>
      </p:sp>
      <p:grpSp>
        <p:nvGrpSpPr>
          <p:cNvPr id="67714" name="Group 130"/>
          <p:cNvGrpSpPr>
            <a:grpSpLocks/>
          </p:cNvGrpSpPr>
          <p:nvPr/>
        </p:nvGrpSpPr>
        <p:grpSpPr bwMode="auto">
          <a:xfrm>
            <a:off x="2339752" y="1614513"/>
            <a:ext cx="6264696" cy="4748213"/>
            <a:chOff x="2744" y="1244"/>
            <a:chExt cx="2449" cy="2991"/>
          </a:xfrm>
        </p:grpSpPr>
        <p:graphicFrame>
          <p:nvGraphicFramePr>
            <p:cNvPr id="67595" name="Object 11"/>
            <p:cNvGraphicFramePr>
              <a:graphicFrameLocks noChangeAspect="1"/>
            </p:cNvGraphicFramePr>
            <p:nvPr>
              <p:extLst>
                <p:ext uri="{D42A27DB-BD31-4B8C-83A1-F6EECF244321}">
                  <p14:modId xmlns:p14="http://schemas.microsoft.com/office/powerpoint/2010/main" val="3074354293"/>
                </p:ext>
              </p:extLst>
            </p:nvPr>
          </p:nvGraphicFramePr>
          <p:xfrm>
            <a:off x="2744" y="3249"/>
            <a:ext cx="2393" cy="986"/>
          </p:xfrm>
          <a:graphic>
            <a:graphicData uri="http://schemas.openxmlformats.org/presentationml/2006/ole">
              <mc:AlternateContent xmlns:mc="http://schemas.openxmlformats.org/markup-compatibility/2006">
                <mc:Choice xmlns:v="urn:schemas-microsoft-com:vml" Requires="v">
                  <p:oleObj spid="_x0000_s67727" name="AutoCAD Drawing" r:id="rId4" imgW="11382480" imgH="3924360" progId="AutoCAD.Drawing.16">
                    <p:embed/>
                  </p:oleObj>
                </mc:Choice>
                <mc:Fallback>
                  <p:oleObj name="AutoCAD Drawing" r:id="rId4" imgW="11382480" imgH="3924360" progId="AutoCAD.Drawing.16">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r="22218"/>
                        <a:stretch>
                          <a:fillRect/>
                        </a:stretch>
                      </p:blipFill>
                      <p:spPr bwMode="auto">
                        <a:xfrm>
                          <a:off x="2744" y="3249"/>
                          <a:ext cx="2393" cy="986"/>
                        </a:xfrm>
                        <a:prstGeom prst="rect">
                          <a:avLst/>
                        </a:prstGeom>
                        <a:noFill/>
                        <a:ln>
                          <a:noFill/>
                        </a:ln>
                        <a:effectLst/>
                      </p:spPr>
                    </p:pic>
                  </p:oleObj>
                </mc:Fallback>
              </mc:AlternateContent>
            </a:graphicData>
          </a:graphic>
        </p:graphicFrame>
        <p:grpSp>
          <p:nvGrpSpPr>
            <p:cNvPr id="67713" name="Group 129"/>
            <p:cNvGrpSpPr>
              <a:grpSpLocks/>
            </p:cNvGrpSpPr>
            <p:nvPr/>
          </p:nvGrpSpPr>
          <p:grpSpPr bwMode="auto">
            <a:xfrm>
              <a:off x="3016" y="1244"/>
              <a:ext cx="2177" cy="2186"/>
              <a:chOff x="3016" y="1244"/>
              <a:chExt cx="2177" cy="2186"/>
            </a:xfrm>
          </p:grpSpPr>
          <p:graphicFrame>
            <p:nvGraphicFramePr>
              <p:cNvPr id="67587" name="Object 3"/>
              <p:cNvGraphicFramePr>
                <a:graphicFrameLocks noChangeAspect="1"/>
              </p:cNvGraphicFramePr>
              <p:nvPr>
                <p:extLst>
                  <p:ext uri="{D42A27DB-BD31-4B8C-83A1-F6EECF244321}">
                    <p14:modId xmlns:p14="http://schemas.microsoft.com/office/powerpoint/2010/main" val="95497474"/>
                  </p:ext>
                </p:extLst>
              </p:nvPr>
            </p:nvGraphicFramePr>
            <p:xfrm>
              <a:off x="3093" y="1244"/>
              <a:ext cx="1992" cy="971"/>
            </p:xfrm>
            <a:graphic>
              <a:graphicData uri="http://schemas.openxmlformats.org/presentationml/2006/ole">
                <mc:AlternateContent xmlns:mc="http://schemas.openxmlformats.org/markup-compatibility/2006">
                  <mc:Choice xmlns:v="urn:schemas-microsoft-com:vml" Requires="v">
                    <p:oleObj spid="_x0000_s67728" name="AutoCAD Drawing" r:id="rId6" imgW="11496600" imgH="4305240" progId="AutoCAD.Drawing.16">
                      <p:embed/>
                    </p:oleObj>
                  </mc:Choice>
                  <mc:Fallback>
                    <p:oleObj name="AutoCAD Drawing" r:id="rId6" imgW="11496600" imgH="4305240" progId="AutoCAD.Drawing.16">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l="10612" t="-1889" r="16313"/>
                          <a:stretch>
                            <a:fillRect/>
                          </a:stretch>
                        </p:blipFill>
                        <p:spPr bwMode="auto">
                          <a:xfrm>
                            <a:off x="3093" y="1244"/>
                            <a:ext cx="1992" cy="971"/>
                          </a:xfrm>
                          <a:prstGeom prst="rect">
                            <a:avLst/>
                          </a:prstGeom>
                          <a:noFill/>
                          <a:ln>
                            <a:noFill/>
                          </a:ln>
                          <a:effectLst/>
                        </p:spPr>
                      </p:pic>
                    </p:oleObj>
                  </mc:Fallback>
                </mc:AlternateContent>
              </a:graphicData>
            </a:graphic>
          </p:graphicFrame>
          <p:sp>
            <p:nvSpPr>
              <p:cNvPr id="67600" name="AutoShape 16"/>
              <p:cNvSpPr>
                <a:spLocks noChangeAspect="1" noChangeArrowheads="1" noTextEdit="1"/>
              </p:cNvSpPr>
              <p:nvPr/>
            </p:nvSpPr>
            <p:spPr bwMode="auto">
              <a:xfrm>
                <a:off x="3016" y="2296"/>
                <a:ext cx="2177"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p>
            </p:txBody>
          </p:sp>
          <p:sp>
            <p:nvSpPr>
              <p:cNvPr id="67602" name="Rectangle 18"/>
              <p:cNvSpPr>
                <a:spLocks noChangeArrowheads="1"/>
              </p:cNvSpPr>
              <p:nvPr/>
            </p:nvSpPr>
            <p:spPr bwMode="auto">
              <a:xfrm>
                <a:off x="3371" y="2555"/>
                <a:ext cx="1478" cy="285"/>
              </a:xfrm>
              <a:prstGeom prst="rect">
                <a:avLst/>
              </a:prstGeom>
              <a:noFill/>
              <a:ln w="0">
                <a:solidFill>
                  <a:srgbClr val="00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03" name="Line 19"/>
              <p:cNvSpPr>
                <a:spLocks noChangeShapeType="1"/>
              </p:cNvSpPr>
              <p:nvPr/>
            </p:nvSpPr>
            <p:spPr bwMode="auto">
              <a:xfrm>
                <a:off x="3371" y="2954"/>
                <a:ext cx="1" cy="241"/>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04" name="Freeform 20"/>
              <p:cNvSpPr>
                <a:spLocks/>
              </p:cNvSpPr>
              <p:nvPr/>
            </p:nvSpPr>
            <p:spPr bwMode="auto">
              <a:xfrm>
                <a:off x="3341" y="2902"/>
                <a:ext cx="60" cy="52"/>
              </a:xfrm>
              <a:custGeom>
                <a:avLst/>
                <a:gdLst>
                  <a:gd name="T0" fmla="*/ 269 w 538"/>
                  <a:gd name="T1" fmla="*/ 0 h 466"/>
                  <a:gd name="T2" fmla="*/ 0 w 538"/>
                  <a:gd name="T3" fmla="*/ 466 h 466"/>
                  <a:gd name="T4" fmla="*/ 538 w 538"/>
                  <a:gd name="T5" fmla="*/ 466 h 466"/>
                  <a:gd name="T6" fmla="*/ 269 w 538"/>
                  <a:gd name="T7" fmla="*/ 0 h 466"/>
                </a:gdLst>
                <a:ahLst/>
                <a:cxnLst>
                  <a:cxn ang="0">
                    <a:pos x="T0" y="T1"/>
                  </a:cxn>
                  <a:cxn ang="0">
                    <a:pos x="T2" y="T3"/>
                  </a:cxn>
                  <a:cxn ang="0">
                    <a:pos x="T4" y="T5"/>
                  </a:cxn>
                  <a:cxn ang="0">
                    <a:pos x="T6" y="T7"/>
                  </a:cxn>
                </a:cxnLst>
                <a:rect l="0" t="0" r="r" b="b"/>
                <a:pathLst>
                  <a:path w="538" h="466">
                    <a:moveTo>
                      <a:pt x="269" y="0"/>
                    </a:moveTo>
                    <a:lnTo>
                      <a:pt x="0" y="466"/>
                    </a:lnTo>
                    <a:lnTo>
                      <a:pt x="538" y="466"/>
                    </a:lnTo>
                    <a:lnTo>
                      <a:pt x="269" y="0"/>
                    </a:lnTo>
                    <a:close/>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05" name="Line 21"/>
              <p:cNvSpPr>
                <a:spLocks noChangeShapeType="1"/>
              </p:cNvSpPr>
              <p:nvPr/>
            </p:nvSpPr>
            <p:spPr bwMode="auto">
              <a:xfrm>
                <a:off x="4817" y="2954"/>
                <a:ext cx="1" cy="241"/>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06" name="Freeform 22"/>
              <p:cNvSpPr>
                <a:spLocks/>
              </p:cNvSpPr>
              <p:nvPr/>
            </p:nvSpPr>
            <p:spPr bwMode="auto">
              <a:xfrm>
                <a:off x="4787" y="2902"/>
                <a:ext cx="60" cy="52"/>
              </a:xfrm>
              <a:custGeom>
                <a:avLst/>
                <a:gdLst>
                  <a:gd name="T0" fmla="*/ 269 w 538"/>
                  <a:gd name="T1" fmla="*/ 0 h 466"/>
                  <a:gd name="T2" fmla="*/ 0 w 538"/>
                  <a:gd name="T3" fmla="*/ 466 h 466"/>
                  <a:gd name="T4" fmla="*/ 538 w 538"/>
                  <a:gd name="T5" fmla="*/ 466 h 466"/>
                  <a:gd name="T6" fmla="*/ 269 w 538"/>
                  <a:gd name="T7" fmla="*/ 0 h 466"/>
                </a:gdLst>
                <a:ahLst/>
                <a:cxnLst>
                  <a:cxn ang="0">
                    <a:pos x="T0" y="T1"/>
                  </a:cxn>
                  <a:cxn ang="0">
                    <a:pos x="T2" y="T3"/>
                  </a:cxn>
                  <a:cxn ang="0">
                    <a:pos x="T4" y="T5"/>
                  </a:cxn>
                  <a:cxn ang="0">
                    <a:pos x="T6" y="T7"/>
                  </a:cxn>
                </a:cxnLst>
                <a:rect l="0" t="0" r="r" b="b"/>
                <a:pathLst>
                  <a:path w="538" h="466">
                    <a:moveTo>
                      <a:pt x="269" y="0"/>
                    </a:moveTo>
                    <a:lnTo>
                      <a:pt x="0" y="466"/>
                    </a:lnTo>
                    <a:lnTo>
                      <a:pt x="538" y="466"/>
                    </a:lnTo>
                    <a:lnTo>
                      <a:pt x="269" y="0"/>
                    </a:lnTo>
                    <a:close/>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07" name="Freeform 23"/>
              <p:cNvSpPr>
                <a:spLocks/>
              </p:cNvSpPr>
              <p:nvPr/>
            </p:nvSpPr>
            <p:spPr bwMode="auto">
              <a:xfrm>
                <a:off x="3371"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2 w 783"/>
                  <a:gd name="T11" fmla="*/ 0 h 392"/>
                  <a:gd name="T12" fmla="*/ 272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2" y="0"/>
                    </a:lnTo>
                    <a:lnTo>
                      <a:pt x="272"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08" name="Freeform 24"/>
              <p:cNvSpPr>
                <a:spLocks/>
              </p:cNvSpPr>
              <p:nvPr/>
            </p:nvSpPr>
            <p:spPr bwMode="auto">
              <a:xfrm>
                <a:off x="3458"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2 w 783"/>
                  <a:gd name="T11" fmla="*/ 0 h 392"/>
                  <a:gd name="T12" fmla="*/ 270 w 783"/>
                  <a:gd name="T13" fmla="*/ 20 h 392"/>
                  <a:gd name="T14" fmla="*/ 161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2" y="0"/>
                    </a:lnTo>
                    <a:lnTo>
                      <a:pt x="270" y="20"/>
                    </a:lnTo>
                    <a:lnTo>
                      <a:pt x="161"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09" name="Freeform 25"/>
              <p:cNvSpPr>
                <a:spLocks/>
              </p:cNvSpPr>
              <p:nvPr/>
            </p:nvSpPr>
            <p:spPr bwMode="auto">
              <a:xfrm>
                <a:off x="3545" y="2512"/>
                <a:ext cx="87" cy="43"/>
              </a:xfrm>
              <a:custGeom>
                <a:avLst/>
                <a:gdLst>
                  <a:gd name="T0" fmla="*/ 783 w 783"/>
                  <a:gd name="T1" fmla="*/ 392 h 392"/>
                  <a:gd name="T2" fmla="*/ 763 w 783"/>
                  <a:gd name="T3" fmla="*/ 272 h 392"/>
                  <a:gd name="T4" fmla="*/ 708 w 783"/>
                  <a:gd name="T5" fmla="*/ 162 h 392"/>
                  <a:gd name="T6" fmla="*/ 621 w 783"/>
                  <a:gd name="T7" fmla="*/ 75 h 392"/>
                  <a:gd name="T8" fmla="*/ 511 w 783"/>
                  <a:gd name="T9" fmla="*/ 20 h 392"/>
                  <a:gd name="T10" fmla="*/ 391 w 783"/>
                  <a:gd name="T11" fmla="*/ 0 h 392"/>
                  <a:gd name="T12" fmla="*/ 270 w 783"/>
                  <a:gd name="T13" fmla="*/ 20 h 392"/>
                  <a:gd name="T14" fmla="*/ 161 w 783"/>
                  <a:gd name="T15" fmla="*/ 75 h 392"/>
                  <a:gd name="T16" fmla="*/ 75 w 783"/>
                  <a:gd name="T17" fmla="*/ 162 h 392"/>
                  <a:gd name="T18" fmla="*/ 19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3" y="272"/>
                    </a:lnTo>
                    <a:lnTo>
                      <a:pt x="708" y="162"/>
                    </a:lnTo>
                    <a:lnTo>
                      <a:pt x="621" y="75"/>
                    </a:lnTo>
                    <a:lnTo>
                      <a:pt x="511" y="20"/>
                    </a:lnTo>
                    <a:lnTo>
                      <a:pt x="391" y="0"/>
                    </a:lnTo>
                    <a:lnTo>
                      <a:pt x="270" y="20"/>
                    </a:lnTo>
                    <a:lnTo>
                      <a:pt x="161" y="75"/>
                    </a:lnTo>
                    <a:lnTo>
                      <a:pt x="75"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0" name="Freeform 26"/>
              <p:cNvSpPr>
                <a:spLocks/>
              </p:cNvSpPr>
              <p:nvPr/>
            </p:nvSpPr>
            <p:spPr bwMode="auto">
              <a:xfrm>
                <a:off x="3632" y="2512"/>
                <a:ext cx="87" cy="43"/>
              </a:xfrm>
              <a:custGeom>
                <a:avLst/>
                <a:gdLst>
                  <a:gd name="T0" fmla="*/ 781 w 781"/>
                  <a:gd name="T1" fmla="*/ 392 h 392"/>
                  <a:gd name="T2" fmla="*/ 763 w 781"/>
                  <a:gd name="T3" fmla="*/ 272 h 392"/>
                  <a:gd name="T4" fmla="*/ 707 w 781"/>
                  <a:gd name="T5" fmla="*/ 162 h 392"/>
                  <a:gd name="T6" fmla="*/ 620 w 781"/>
                  <a:gd name="T7" fmla="*/ 75 h 392"/>
                  <a:gd name="T8" fmla="*/ 511 w 781"/>
                  <a:gd name="T9" fmla="*/ 20 h 392"/>
                  <a:gd name="T10" fmla="*/ 391 w 781"/>
                  <a:gd name="T11" fmla="*/ 0 h 392"/>
                  <a:gd name="T12" fmla="*/ 270 w 781"/>
                  <a:gd name="T13" fmla="*/ 20 h 392"/>
                  <a:gd name="T14" fmla="*/ 161 w 781"/>
                  <a:gd name="T15" fmla="*/ 75 h 392"/>
                  <a:gd name="T16" fmla="*/ 74 w 781"/>
                  <a:gd name="T17" fmla="*/ 162 h 392"/>
                  <a:gd name="T18" fmla="*/ 18 w 781"/>
                  <a:gd name="T19" fmla="*/ 272 h 392"/>
                  <a:gd name="T20" fmla="*/ 0 w 781"/>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1" h="392">
                    <a:moveTo>
                      <a:pt x="781" y="392"/>
                    </a:moveTo>
                    <a:lnTo>
                      <a:pt x="763" y="272"/>
                    </a:lnTo>
                    <a:lnTo>
                      <a:pt x="707" y="162"/>
                    </a:lnTo>
                    <a:lnTo>
                      <a:pt x="620" y="75"/>
                    </a:lnTo>
                    <a:lnTo>
                      <a:pt x="511" y="20"/>
                    </a:lnTo>
                    <a:lnTo>
                      <a:pt x="391" y="0"/>
                    </a:lnTo>
                    <a:lnTo>
                      <a:pt x="270" y="20"/>
                    </a:lnTo>
                    <a:lnTo>
                      <a:pt x="161" y="75"/>
                    </a:lnTo>
                    <a:lnTo>
                      <a:pt x="74"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1" name="Freeform 27"/>
              <p:cNvSpPr>
                <a:spLocks/>
              </p:cNvSpPr>
              <p:nvPr/>
            </p:nvSpPr>
            <p:spPr bwMode="auto">
              <a:xfrm>
                <a:off x="3719"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2 w 783"/>
                  <a:gd name="T11" fmla="*/ 0 h 392"/>
                  <a:gd name="T12" fmla="*/ 271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2" y="0"/>
                    </a:lnTo>
                    <a:lnTo>
                      <a:pt x="271"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2" name="Freeform 28"/>
              <p:cNvSpPr>
                <a:spLocks/>
              </p:cNvSpPr>
              <p:nvPr/>
            </p:nvSpPr>
            <p:spPr bwMode="auto">
              <a:xfrm>
                <a:off x="3371"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2 w 783"/>
                  <a:gd name="T11" fmla="*/ 0 h 392"/>
                  <a:gd name="T12" fmla="*/ 272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2" y="0"/>
                    </a:lnTo>
                    <a:lnTo>
                      <a:pt x="272"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3" name="Freeform 29"/>
              <p:cNvSpPr>
                <a:spLocks/>
              </p:cNvSpPr>
              <p:nvPr/>
            </p:nvSpPr>
            <p:spPr bwMode="auto">
              <a:xfrm>
                <a:off x="3458"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2 w 783"/>
                  <a:gd name="T11" fmla="*/ 0 h 392"/>
                  <a:gd name="T12" fmla="*/ 270 w 783"/>
                  <a:gd name="T13" fmla="*/ 20 h 392"/>
                  <a:gd name="T14" fmla="*/ 161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2" y="0"/>
                    </a:lnTo>
                    <a:lnTo>
                      <a:pt x="270" y="20"/>
                    </a:lnTo>
                    <a:lnTo>
                      <a:pt x="161"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4" name="Freeform 30"/>
              <p:cNvSpPr>
                <a:spLocks/>
              </p:cNvSpPr>
              <p:nvPr/>
            </p:nvSpPr>
            <p:spPr bwMode="auto">
              <a:xfrm>
                <a:off x="3545" y="2512"/>
                <a:ext cx="87" cy="43"/>
              </a:xfrm>
              <a:custGeom>
                <a:avLst/>
                <a:gdLst>
                  <a:gd name="T0" fmla="*/ 783 w 783"/>
                  <a:gd name="T1" fmla="*/ 392 h 392"/>
                  <a:gd name="T2" fmla="*/ 763 w 783"/>
                  <a:gd name="T3" fmla="*/ 272 h 392"/>
                  <a:gd name="T4" fmla="*/ 708 w 783"/>
                  <a:gd name="T5" fmla="*/ 162 h 392"/>
                  <a:gd name="T6" fmla="*/ 621 w 783"/>
                  <a:gd name="T7" fmla="*/ 75 h 392"/>
                  <a:gd name="T8" fmla="*/ 511 w 783"/>
                  <a:gd name="T9" fmla="*/ 20 h 392"/>
                  <a:gd name="T10" fmla="*/ 391 w 783"/>
                  <a:gd name="T11" fmla="*/ 0 h 392"/>
                  <a:gd name="T12" fmla="*/ 270 w 783"/>
                  <a:gd name="T13" fmla="*/ 20 h 392"/>
                  <a:gd name="T14" fmla="*/ 161 w 783"/>
                  <a:gd name="T15" fmla="*/ 75 h 392"/>
                  <a:gd name="T16" fmla="*/ 75 w 783"/>
                  <a:gd name="T17" fmla="*/ 162 h 392"/>
                  <a:gd name="T18" fmla="*/ 19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3" y="272"/>
                    </a:lnTo>
                    <a:lnTo>
                      <a:pt x="708" y="162"/>
                    </a:lnTo>
                    <a:lnTo>
                      <a:pt x="621" y="75"/>
                    </a:lnTo>
                    <a:lnTo>
                      <a:pt x="511" y="20"/>
                    </a:lnTo>
                    <a:lnTo>
                      <a:pt x="391" y="0"/>
                    </a:lnTo>
                    <a:lnTo>
                      <a:pt x="270" y="20"/>
                    </a:lnTo>
                    <a:lnTo>
                      <a:pt x="161" y="75"/>
                    </a:lnTo>
                    <a:lnTo>
                      <a:pt x="75"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5" name="Freeform 31"/>
              <p:cNvSpPr>
                <a:spLocks/>
              </p:cNvSpPr>
              <p:nvPr/>
            </p:nvSpPr>
            <p:spPr bwMode="auto">
              <a:xfrm>
                <a:off x="3632" y="2512"/>
                <a:ext cx="87" cy="43"/>
              </a:xfrm>
              <a:custGeom>
                <a:avLst/>
                <a:gdLst>
                  <a:gd name="T0" fmla="*/ 781 w 781"/>
                  <a:gd name="T1" fmla="*/ 392 h 392"/>
                  <a:gd name="T2" fmla="*/ 763 w 781"/>
                  <a:gd name="T3" fmla="*/ 272 h 392"/>
                  <a:gd name="T4" fmla="*/ 707 w 781"/>
                  <a:gd name="T5" fmla="*/ 162 h 392"/>
                  <a:gd name="T6" fmla="*/ 620 w 781"/>
                  <a:gd name="T7" fmla="*/ 75 h 392"/>
                  <a:gd name="T8" fmla="*/ 511 w 781"/>
                  <a:gd name="T9" fmla="*/ 20 h 392"/>
                  <a:gd name="T10" fmla="*/ 391 w 781"/>
                  <a:gd name="T11" fmla="*/ 0 h 392"/>
                  <a:gd name="T12" fmla="*/ 270 w 781"/>
                  <a:gd name="T13" fmla="*/ 20 h 392"/>
                  <a:gd name="T14" fmla="*/ 161 w 781"/>
                  <a:gd name="T15" fmla="*/ 75 h 392"/>
                  <a:gd name="T16" fmla="*/ 74 w 781"/>
                  <a:gd name="T17" fmla="*/ 162 h 392"/>
                  <a:gd name="T18" fmla="*/ 18 w 781"/>
                  <a:gd name="T19" fmla="*/ 272 h 392"/>
                  <a:gd name="T20" fmla="*/ 0 w 781"/>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1" h="392">
                    <a:moveTo>
                      <a:pt x="781" y="392"/>
                    </a:moveTo>
                    <a:lnTo>
                      <a:pt x="763" y="272"/>
                    </a:lnTo>
                    <a:lnTo>
                      <a:pt x="707" y="162"/>
                    </a:lnTo>
                    <a:lnTo>
                      <a:pt x="620" y="75"/>
                    </a:lnTo>
                    <a:lnTo>
                      <a:pt x="511" y="20"/>
                    </a:lnTo>
                    <a:lnTo>
                      <a:pt x="391" y="0"/>
                    </a:lnTo>
                    <a:lnTo>
                      <a:pt x="270" y="20"/>
                    </a:lnTo>
                    <a:lnTo>
                      <a:pt x="161" y="75"/>
                    </a:lnTo>
                    <a:lnTo>
                      <a:pt x="74"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6" name="Freeform 32"/>
              <p:cNvSpPr>
                <a:spLocks/>
              </p:cNvSpPr>
              <p:nvPr/>
            </p:nvSpPr>
            <p:spPr bwMode="auto">
              <a:xfrm>
                <a:off x="3806"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1 w 783"/>
                  <a:gd name="T11" fmla="*/ 0 h 392"/>
                  <a:gd name="T12" fmla="*/ 270 w 783"/>
                  <a:gd name="T13" fmla="*/ 20 h 392"/>
                  <a:gd name="T14" fmla="*/ 161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1" y="0"/>
                    </a:lnTo>
                    <a:lnTo>
                      <a:pt x="270" y="20"/>
                    </a:lnTo>
                    <a:lnTo>
                      <a:pt x="161"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7" name="Freeform 33"/>
              <p:cNvSpPr>
                <a:spLocks/>
              </p:cNvSpPr>
              <p:nvPr/>
            </p:nvSpPr>
            <p:spPr bwMode="auto">
              <a:xfrm>
                <a:off x="3893" y="2512"/>
                <a:ext cx="87" cy="43"/>
              </a:xfrm>
              <a:custGeom>
                <a:avLst/>
                <a:gdLst>
                  <a:gd name="T0" fmla="*/ 783 w 783"/>
                  <a:gd name="T1" fmla="*/ 392 h 392"/>
                  <a:gd name="T2" fmla="*/ 763 w 783"/>
                  <a:gd name="T3" fmla="*/ 272 h 392"/>
                  <a:gd name="T4" fmla="*/ 708 w 783"/>
                  <a:gd name="T5" fmla="*/ 162 h 392"/>
                  <a:gd name="T6" fmla="*/ 620 w 783"/>
                  <a:gd name="T7" fmla="*/ 75 h 392"/>
                  <a:gd name="T8" fmla="*/ 511 w 783"/>
                  <a:gd name="T9" fmla="*/ 20 h 392"/>
                  <a:gd name="T10" fmla="*/ 391 w 783"/>
                  <a:gd name="T11" fmla="*/ 0 h 392"/>
                  <a:gd name="T12" fmla="*/ 270 w 783"/>
                  <a:gd name="T13" fmla="*/ 20 h 392"/>
                  <a:gd name="T14" fmla="*/ 161 w 783"/>
                  <a:gd name="T15" fmla="*/ 75 h 392"/>
                  <a:gd name="T16" fmla="*/ 75 w 783"/>
                  <a:gd name="T17" fmla="*/ 162 h 392"/>
                  <a:gd name="T18" fmla="*/ 19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3" y="272"/>
                    </a:lnTo>
                    <a:lnTo>
                      <a:pt x="708" y="162"/>
                    </a:lnTo>
                    <a:lnTo>
                      <a:pt x="620" y="75"/>
                    </a:lnTo>
                    <a:lnTo>
                      <a:pt x="511" y="20"/>
                    </a:lnTo>
                    <a:lnTo>
                      <a:pt x="391" y="0"/>
                    </a:lnTo>
                    <a:lnTo>
                      <a:pt x="270" y="20"/>
                    </a:lnTo>
                    <a:lnTo>
                      <a:pt x="161" y="75"/>
                    </a:lnTo>
                    <a:lnTo>
                      <a:pt x="75"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8" name="Freeform 34"/>
              <p:cNvSpPr>
                <a:spLocks/>
              </p:cNvSpPr>
              <p:nvPr/>
            </p:nvSpPr>
            <p:spPr bwMode="auto">
              <a:xfrm>
                <a:off x="3980" y="2512"/>
                <a:ext cx="86" cy="43"/>
              </a:xfrm>
              <a:custGeom>
                <a:avLst/>
                <a:gdLst>
                  <a:gd name="T0" fmla="*/ 781 w 781"/>
                  <a:gd name="T1" fmla="*/ 392 h 392"/>
                  <a:gd name="T2" fmla="*/ 762 w 781"/>
                  <a:gd name="T3" fmla="*/ 272 h 392"/>
                  <a:gd name="T4" fmla="*/ 707 w 781"/>
                  <a:gd name="T5" fmla="*/ 162 h 392"/>
                  <a:gd name="T6" fmla="*/ 620 w 781"/>
                  <a:gd name="T7" fmla="*/ 75 h 392"/>
                  <a:gd name="T8" fmla="*/ 511 w 781"/>
                  <a:gd name="T9" fmla="*/ 20 h 392"/>
                  <a:gd name="T10" fmla="*/ 391 w 781"/>
                  <a:gd name="T11" fmla="*/ 0 h 392"/>
                  <a:gd name="T12" fmla="*/ 270 w 781"/>
                  <a:gd name="T13" fmla="*/ 20 h 392"/>
                  <a:gd name="T14" fmla="*/ 160 w 781"/>
                  <a:gd name="T15" fmla="*/ 75 h 392"/>
                  <a:gd name="T16" fmla="*/ 73 w 781"/>
                  <a:gd name="T17" fmla="*/ 162 h 392"/>
                  <a:gd name="T18" fmla="*/ 18 w 781"/>
                  <a:gd name="T19" fmla="*/ 272 h 392"/>
                  <a:gd name="T20" fmla="*/ 0 w 781"/>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1" h="392">
                    <a:moveTo>
                      <a:pt x="781" y="392"/>
                    </a:moveTo>
                    <a:lnTo>
                      <a:pt x="762" y="272"/>
                    </a:lnTo>
                    <a:lnTo>
                      <a:pt x="707" y="162"/>
                    </a:lnTo>
                    <a:lnTo>
                      <a:pt x="620" y="75"/>
                    </a:lnTo>
                    <a:lnTo>
                      <a:pt x="511" y="20"/>
                    </a:lnTo>
                    <a:lnTo>
                      <a:pt x="391" y="0"/>
                    </a:lnTo>
                    <a:lnTo>
                      <a:pt x="270" y="20"/>
                    </a:lnTo>
                    <a:lnTo>
                      <a:pt x="160" y="75"/>
                    </a:lnTo>
                    <a:lnTo>
                      <a:pt x="73"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19" name="Freeform 35"/>
              <p:cNvSpPr>
                <a:spLocks/>
              </p:cNvSpPr>
              <p:nvPr/>
            </p:nvSpPr>
            <p:spPr bwMode="auto">
              <a:xfrm>
                <a:off x="4066"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2 w 783"/>
                  <a:gd name="T11" fmla="*/ 0 h 392"/>
                  <a:gd name="T12" fmla="*/ 271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2" y="0"/>
                    </a:lnTo>
                    <a:lnTo>
                      <a:pt x="271"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0" name="Freeform 36"/>
              <p:cNvSpPr>
                <a:spLocks/>
              </p:cNvSpPr>
              <p:nvPr/>
            </p:nvSpPr>
            <p:spPr bwMode="auto">
              <a:xfrm>
                <a:off x="3893" y="2512"/>
                <a:ext cx="87" cy="43"/>
              </a:xfrm>
              <a:custGeom>
                <a:avLst/>
                <a:gdLst>
                  <a:gd name="T0" fmla="*/ 783 w 783"/>
                  <a:gd name="T1" fmla="*/ 392 h 392"/>
                  <a:gd name="T2" fmla="*/ 763 w 783"/>
                  <a:gd name="T3" fmla="*/ 272 h 392"/>
                  <a:gd name="T4" fmla="*/ 708 w 783"/>
                  <a:gd name="T5" fmla="*/ 162 h 392"/>
                  <a:gd name="T6" fmla="*/ 620 w 783"/>
                  <a:gd name="T7" fmla="*/ 75 h 392"/>
                  <a:gd name="T8" fmla="*/ 511 w 783"/>
                  <a:gd name="T9" fmla="*/ 20 h 392"/>
                  <a:gd name="T10" fmla="*/ 391 w 783"/>
                  <a:gd name="T11" fmla="*/ 0 h 392"/>
                  <a:gd name="T12" fmla="*/ 270 w 783"/>
                  <a:gd name="T13" fmla="*/ 20 h 392"/>
                  <a:gd name="T14" fmla="*/ 161 w 783"/>
                  <a:gd name="T15" fmla="*/ 75 h 392"/>
                  <a:gd name="T16" fmla="*/ 75 w 783"/>
                  <a:gd name="T17" fmla="*/ 162 h 392"/>
                  <a:gd name="T18" fmla="*/ 19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3" y="272"/>
                    </a:lnTo>
                    <a:lnTo>
                      <a:pt x="708" y="162"/>
                    </a:lnTo>
                    <a:lnTo>
                      <a:pt x="620" y="75"/>
                    </a:lnTo>
                    <a:lnTo>
                      <a:pt x="511" y="20"/>
                    </a:lnTo>
                    <a:lnTo>
                      <a:pt x="391" y="0"/>
                    </a:lnTo>
                    <a:lnTo>
                      <a:pt x="270" y="20"/>
                    </a:lnTo>
                    <a:lnTo>
                      <a:pt x="161" y="75"/>
                    </a:lnTo>
                    <a:lnTo>
                      <a:pt x="75"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1" name="Freeform 37"/>
              <p:cNvSpPr>
                <a:spLocks/>
              </p:cNvSpPr>
              <p:nvPr/>
            </p:nvSpPr>
            <p:spPr bwMode="auto">
              <a:xfrm>
                <a:off x="3980" y="2512"/>
                <a:ext cx="86" cy="43"/>
              </a:xfrm>
              <a:custGeom>
                <a:avLst/>
                <a:gdLst>
                  <a:gd name="T0" fmla="*/ 781 w 781"/>
                  <a:gd name="T1" fmla="*/ 392 h 392"/>
                  <a:gd name="T2" fmla="*/ 762 w 781"/>
                  <a:gd name="T3" fmla="*/ 272 h 392"/>
                  <a:gd name="T4" fmla="*/ 707 w 781"/>
                  <a:gd name="T5" fmla="*/ 162 h 392"/>
                  <a:gd name="T6" fmla="*/ 620 w 781"/>
                  <a:gd name="T7" fmla="*/ 75 h 392"/>
                  <a:gd name="T8" fmla="*/ 511 w 781"/>
                  <a:gd name="T9" fmla="*/ 20 h 392"/>
                  <a:gd name="T10" fmla="*/ 391 w 781"/>
                  <a:gd name="T11" fmla="*/ 0 h 392"/>
                  <a:gd name="T12" fmla="*/ 270 w 781"/>
                  <a:gd name="T13" fmla="*/ 20 h 392"/>
                  <a:gd name="T14" fmla="*/ 160 w 781"/>
                  <a:gd name="T15" fmla="*/ 75 h 392"/>
                  <a:gd name="T16" fmla="*/ 73 w 781"/>
                  <a:gd name="T17" fmla="*/ 162 h 392"/>
                  <a:gd name="T18" fmla="*/ 18 w 781"/>
                  <a:gd name="T19" fmla="*/ 272 h 392"/>
                  <a:gd name="T20" fmla="*/ 0 w 781"/>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1" h="392">
                    <a:moveTo>
                      <a:pt x="781" y="392"/>
                    </a:moveTo>
                    <a:lnTo>
                      <a:pt x="762" y="272"/>
                    </a:lnTo>
                    <a:lnTo>
                      <a:pt x="707" y="162"/>
                    </a:lnTo>
                    <a:lnTo>
                      <a:pt x="620" y="75"/>
                    </a:lnTo>
                    <a:lnTo>
                      <a:pt x="511" y="20"/>
                    </a:lnTo>
                    <a:lnTo>
                      <a:pt x="391" y="0"/>
                    </a:lnTo>
                    <a:lnTo>
                      <a:pt x="270" y="20"/>
                    </a:lnTo>
                    <a:lnTo>
                      <a:pt x="160" y="75"/>
                    </a:lnTo>
                    <a:lnTo>
                      <a:pt x="73"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2" name="Freeform 38"/>
              <p:cNvSpPr>
                <a:spLocks/>
              </p:cNvSpPr>
              <p:nvPr/>
            </p:nvSpPr>
            <p:spPr bwMode="auto">
              <a:xfrm>
                <a:off x="4153"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1 w 783"/>
                  <a:gd name="T11" fmla="*/ 0 h 392"/>
                  <a:gd name="T12" fmla="*/ 270 w 783"/>
                  <a:gd name="T13" fmla="*/ 20 h 392"/>
                  <a:gd name="T14" fmla="*/ 161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1" y="0"/>
                    </a:lnTo>
                    <a:lnTo>
                      <a:pt x="270" y="20"/>
                    </a:lnTo>
                    <a:lnTo>
                      <a:pt x="161"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3" name="Freeform 39"/>
              <p:cNvSpPr>
                <a:spLocks/>
              </p:cNvSpPr>
              <p:nvPr/>
            </p:nvSpPr>
            <p:spPr bwMode="auto">
              <a:xfrm>
                <a:off x="4240" y="2512"/>
                <a:ext cx="87" cy="43"/>
              </a:xfrm>
              <a:custGeom>
                <a:avLst/>
                <a:gdLst>
                  <a:gd name="T0" fmla="*/ 782 w 782"/>
                  <a:gd name="T1" fmla="*/ 392 h 392"/>
                  <a:gd name="T2" fmla="*/ 763 w 782"/>
                  <a:gd name="T3" fmla="*/ 272 h 392"/>
                  <a:gd name="T4" fmla="*/ 707 w 782"/>
                  <a:gd name="T5" fmla="*/ 162 h 392"/>
                  <a:gd name="T6" fmla="*/ 620 w 782"/>
                  <a:gd name="T7" fmla="*/ 75 h 392"/>
                  <a:gd name="T8" fmla="*/ 511 w 782"/>
                  <a:gd name="T9" fmla="*/ 20 h 392"/>
                  <a:gd name="T10" fmla="*/ 391 w 782"/>
                  <a:gd name="T11" fmla="*/ 0 h 392"/>
                  <a:gd name="T12" fmla="*/ 270 w 782"/>
                  <a:gd name="T13" fmla="*/ 20 h 392"/>
                  <a:gd name="T14" fmla="*/ 161 w 782"/>
                  <a:gd name="T15" fmla="*/ 75 h 392"/>
                  <a:gd name="T16" fmla="*/ 75 w 782"/>
                  <a:gd name="T17" fmla="*/ 162 h 392"/>
                  <a:gd name="T18" fmla="*/ 18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3" y="272"/>
                    </a:lnTo>
                    <a:lnTo>
                      <a:pt x="707" y="162"/>
                    </a:lnTo>
                    <a:lnTo>
                      <a:pt x="620" y="75"/>
                    </a:lnTo>
                    <a:lnTo>
                      <a:pt x="511" y="20"/>
                    </a:lnTo>
                    <a:lnTo>
                      <a:pt x="391" y="0"/>
                    </a:lnTo>
                    <a:lnTo>
                      <a:pt x="270" y="20"/>
                    </a:lnTo>
                    <a:lnTo>
                      <a:pt x="161" y="75"/>
                    </a:lnTo>
                    <a:lnTo>
                      <a:pt x="75"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4" name="Freeform 40"/>
              <p:cNvSpPr>
                <a:spLocks/>
              </p:cNvSpPr>
              <p:nvPr/>
            </p:nvSpPr>
            <p:spPr bwMode="auto">
              <a:xfrm>
                <a:off x="4327" y="2512"/>
                <a:ext cx="87" cy="43"/>
              </a:xfrm>
              <a:custGeom>
                <a:avLst/>
                <a:gdLst>
                  <a:gd name="T0" fmla="*/ 782 w 782"/>
                  <a:gd name="T1" fmla="*/ 392 h 392"/>
                  <a:gd name="T2" fmla="*/ 763 w 782"/>
                  <a:gd name="T3" fmla="*/ 272 h 392"/>
                  <a:gd name="T4" fmla="*/ 708 w 782"/>
                  <a:gd name="T5" fmla="*/ 162 h 392"/>
                  <a:gd name="T6" fmla="*/ 621 w 782"/>
                  <a:gd name="T7" fmla="*/ 75 h 392"/>
                  <a:gd name="T8" fmla="*/ 512 w 782"/>
                  <a:gd name="T9" fmla="*/ 20 h 392"/>
                  <a:gd name="T10" fmla="*/ 392 w 782"/>
                  <a:gd name="T11" fmla="*/ 0 h 392"/>
                  <a:gd name="T12" fmla="*/ 270 w 782"/>
                  <a:gd name="T13" fmla="*/ 20 h 392"/>
                  <a:gd name="T14" fmla="*/ 161 w 782"/>
                  <a:gd name="T15" fmla="*/ 75 h 392"/>
                  <a:gd name="T16" fmla="*/ 74 w 782"/>
                  <a:gd name="T17" fmla="*/ 162 h 392"/>
                  <a:gd name="T18" fmla="*/ 19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3" y="272"/>
                    </a:lnTo>
                    <a:lnTo>
                      <a:pt x="708" y="162"/>
                    </a:lnTo>
                    <a:lnTo>
                      <a:pt x="621" y="75"/>
                    </a:lnTo>
                    <a:lnTo>
                      <a:pt x="512" y="20"/>
                    </a:lnTo>
                    <a:lnTo>
                      <a:pt x="392" y="0"/>
                    </a:lnTo>
                    <a:lnTo>
                      <a:pt x="270" y="20"/>
                    </a:lnTo>
                    <a:lnTo>
                      <a:pt x="161" y="75"/>
                    </a:lnTo>
                    <a:lnTo>
                      <a:pt x="74"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5" name="Freeform 41"/>
              <p:cNvSpPr>
                <a:spLocks/>
              </p:cNvSpPr>
              <p:nvPr/>
            </p:nvSpPr>
            <p:spPr bwMode="auto">
              <a:xfrm>
                <a:off x="4414"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1 w 783"/>
                  <a:gd name="T11" fmla="*/ 0 h 392"/>
                  <a:gd name="T12" fmla="*/ 271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1" y="0"/>
                    </a:lnTo>
                    <a:lnTo>
                      <a:pt x="271"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6" name="Freeform 42"/>
              <p:cNvSpPr>
                <a:spLocks/>
              </p:cNvSpPr>
              <p:nvPr/>
            </p:nvSpPr>
            <p:spPr bwMode="auto">
              <a:xfrm>
                <a:off x="4501" y="2512"/>
                <a:ext cx="87" cy="43"/>
              </a:xfrm>
              <a:custGeom>
                <a:avLst/>
                <a:gdLst>
                  <a:gd name="T0" fmla="*/ 783 w 783"/>
                  <a:gd name="T1" fmla="*/ 392 h 392"/>
                  <a:gd name="T2" fmla="*/ 764 w 783"/>
                  <a:gd name="T3" fmla="*/ 272 h 392"/>
                  <a:gd name="T4" fmla="*/ 708 w 783"/>
                  <a:gd name="T5" fmla="*/ 162 h 392"/>
                  <a:gd name="T6" fmla="*/ 622 w 783"/>
                  <a:gd name="T7" fmla="*/ 75 h 392"/>
                  <a:gd name="T8" fmla="*/ 512 w 783"/>
                  <a:gd name="T9" fmla="*/ 20 h 392"/>
                  <a:gd name="T10" fmla="*/ 391 w 783"/>
                  <a:gd name="T11" fmla="*/ 0 h 392"/>
                  <a:gd name="T12" fmla="*/ 270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2" y="20"/>
                    </a:lnTo>
                    <a:lnTo>
                      <a:pt x="391" y="0"/>
                    </a:lnTo>
                    <a:lnTo>
                      <a:pt x="270"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7" name="Freeform 43"/>
              <p:cNvSpPr>
                <a:spLocks/>
              </p:cNvSpPr>
              <p:nvPr/>
            </p:nvSpPr>
            <p:spPr bwMode="auto">
              <a:xfrm>
                <a:off x="4588" y="2512"/>
                <a:ext cx="87" cy="43"/>
              </a:xfrm>
              <a:custGeom>
                <a:avLst/>
                <a:gdLst>
                  <a:gd name="T0" fmla="*/ 782 w 782"/>
                  <a:gd name="T1" fmla="*/ 392 h 392"/>
                  <a:gd name="T2" fmla="*/ 762 w 782"/>
                  <a:gd name="T3" fmla="*/ 272 h 392"/>
                  <a:gd name="T4" fmla="*/ 707 w 782"/>
                  <a:gd name="T5" fmla="*/ 162 h 392"/>
                  <a:gd name="T6" fmla="*/ 620 w 782"/>
                  <a:gd name="T7" fmla="*/ 75 h 392"/>
                  <a:gd name="T8" fmla="*/ 512 w 782"/>
                  <a:gd name="T9" fmla="*/ 20 h 392"/>
                  <a:gd name="T10" fmla="*/ 391 w 782"/>
                  <a:gd name="T11" fmla="*/ 0 h 392"/>
                  <a:gd name="T12" fmla="*/ 270 w 782"/>
                  <a:gd name="T13" fmla="*/ 20 h 392"/>
                  <a:gd name="T14" fmla="*/ 160 w 782"/>
                  <a:gd name="T15" fmla="*/ 75 h 392"/>
                  <a:gd name="T16" fmla="*/ 74 w 782"/>
                  <a:gd name="T17" fmla="*/ 162 h 392"/>
                  <a:gd name="T18" fmla="*/ 18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2" y="272"/>
                    </a:lnTo>
                    <a:lnTo>
                      <a:pt x="707" y="162"/>
                    </a:lnTo>
                    <a:lnTo>
                      <a:pt x="620" y="75"/>
                    </a:lnTo>
                    <a:lnTo>
                      <a:pt x="512" y="20"/>
                    </a:lnTo>
                    <a:lnTo>
                      <a:pt x="391" y="0"/>
                    </a:lnTo>
                    <a:lnTo>
                      <a:pt x="270" y="20"/>
                    </a:lnTo>
                    <a:lnTo>
                      <a:pt x="160" y="75"/>
                    </a:lnTo>
                    <a:lnTo>
                      <a:pt x="74"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8" name="Freeform 44"/>
              <p:cNvSpPr>
                <a:spLocks/>
              </p:cNvSpPr>
              <p:nvPr/>
            </p:nvSpPr>
            <p:spPr bwMode="auto">
              <a:xfrm>
                <a:off x="4675" y="2512"/>
                <a:ext cx="87" cy="43"/>
              </a:xfrm>
              <a:custGeom>
                <a:avLst/>
                <a:gdLst>
                  <a:gd name="T0" fmla="*/ 782 w 782"/>
                  <a:gd name="T1" fmla="*/ 392 h 392"/>
                  <a:gd name="T2" fmla="*/ 763 w 782"/>
                  <a:gd name="T3" fmla="*/ 272 h 392"/>
                  <a:gd name="T4" fmla="*/ 708 w 782"/>
                  <a:gd name="T5" fmla="*/ 162 h 392"/>
                  <a:gd name="T6" fmla="*/ 621 w 782"/>
                  <a:gd name="T7" fmla="*/ 75 h 392"/>
                  <a:gd name="T8" fmla="*/ 512 w 782"/>
                  <a:gd name="T9" fmla="*/ 20 h 392"/>
                  <a:gd name="T10" fmla="*/ 392 w 782"/>
                  <a:gd name="T11" fmla="*/ 0 h 392"/>
                  <a:gd name="T12" fmla="*/ 270 w 782"/>
                  <a:gd name="T13" fmla="*/ 20 h 392"/>
                  <a:gd name="T14" fmla="*/ 161 w 782"/>
                  <a:gd name="T15" fmla="*/ 75 h 392"/>
                  <a:gd name="T16" fmla="*/ 75 w 782"/>
                  <a:gd name="T17" fmla="*/ 162 h 392"/>
                  <a:gd name="T18" fmla="*/ 19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3" y="272"/>
                    </a:lnTo>
                    <a:lnTo>
                      <a:pt x="708" y="162"/>
                    </a:lnTo>
                    <a:lnTo>
                      <a:pt x="621" y="75"/>
                    </a:lnTo>
                    <a:lnTo>
                      <a:pt x="512" y="20"/>
                    </a:lnTo>
                    <a:lnTo>
                      <a:pt x="392" y="0"/>
                    </a:lnTo>
                    <a:lnTo>
                      <a:pt x="270" y="20"/>
                    </a:lnTo>
                    <a:lnTo>
                      <a:pt x="161" y="75"/>
                    </a:lnTo>
                    <a:lnTo>
                      <a:pt x="75"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29" name="Freeform 45"/>
              <p:cNvSpPr>
                <a:spLocks/>
              </p:cNvSpPr>
              <p:nvPr/>
            </p:nvSpPr>
            <p:spPr bwMode="auto">
              <a:xfrm>
                <a:off x="4240" y="2512"/>
                <a:ext cx="87" cy="43"/>
              </a:xfrm>
              <a:custGeom>
                <a:avLst/>
                <a:gdLst>
                  <a:gd name="T0" fmla="*/ 782 w 782"/>
                  <a:gd name="T1" fmla="*/ 392 h 392"/>
                  <a:gd name="T2" fmla="*/ 763 w 782"/>
                  <a:gd name="T3" fmla="*/ 272 h 392"/>
                  <a:gd name="T4" fmla="*/ 707 w 782"/>
                  <a:gd name="T5" fmla="*/ 162 h 392"/>
                  <a:gd name="T6" fmla="*/ 620 w 782"/>
                  <a:gd name="T7" fmla="*/ 75 h 392"/>
                  <a:gd name="T8" fmla="*/ 511 w 782"/>
                  <a:gd name="T9" fmla="*/ 20 h 392"/>
                  <a:gd name="T10" fmla="*/ 391 w 782"/>
                  <a:gd name="T11" fmla="*/ 0 h 392"/>
                  <a:gd name="T12" fmla="*/ 270 w 782"/>
                  <a:gd name="T13" fmla="*/ 20 h 392"/>
                  <a:gd name="T14" fmla="*/ 161 w 782"/>
                  <a:gd name="T15" fmla="*/ 75 h 392"/>
                  <a:gd name="T16" fmla="*/ 75 w 782"/>
                  <a:gd name="T17" fmla="*/ 162 h 392"/>
                  <a:gd name="T18" fmla="*/ 18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3" y="272"/>
                    </a:lnTo>
                    <a:lnTo>
                      <a:pt x="707" y="162"/>
                    </a:lnTo>
                    <a:lnTo>
                      <a:pt x="620" y="75"/>
                    </a:lnTo>
                    <a:lnTo>
                      <a:pt x="511" y="20"/>
                    </a:lnTo>
                    <a:lnTo>
                      <a:pt x="391" y="0"/>
                    </a:lnTo>
                    <a:lnTo>
                      <a:pt x="270" y="20"/>
                    </a:lnTo>
                    <a:lnTo>
                      <a:pt x="161" y="75"/>
                    </a:lnTo>
                    <a:lnTo>
                      <a:pt x="75"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30" name="Freeform 46"/>
              <p:cNvSpPr>
                <a:spLocks/>
              </p:cNvSpPr>
              <p:nvPr/>
            </p:nvSpPr>
            <p:spPr bwMode="auto">
              <a:xfrm>
                <a:off x="4327" y="2512"/>
                <a:ext cx="87" cy="43"/>
              </a:xfrm>
              <a:custGeom>
                <a:avLst/>
                <a:gdLst>
                  <a:gd name="T0" fmla="*/ 782 w 782"/>
                  <a:gd name="T1" fmla="*/ 392 h 392"/>
                  <a:gd name="T2" fmla="*/ 763 w 782"/>
                  <a:gd name="T3" fmla="*/ 272 h 392"/>
                  <a:gd name="T4" fmla="*/ 708 w 782"/>
                  <a:gd name="T5" fmla="*/ 162 h 392"/>
                  <a:gd name="T6" fmla="*/ 621 w 782"/>
                  <a:gd name="T7" fmla="*/ 75 h 392"/>
                  <a:gd name="T8" fmla="*/ 512 w 782"/>
                  <a:gd name="T9" fmla="*/ 20 h 392"/>
                  <a:gd name="T10" fmla="*/ 392 w 782"/>
                  <a:gd name="T11" fmla="*/ 0 h 392"/>
                  <a:gd name="T12" fmla="*/ 270 w 782"/>
                  <a:gd name="T13" fmla="*/ 20 h 392"/>
                  <a:gd name="T14" fmla="*/ 161 w 782"/>
                  <a:gd name="T15" fmla="*/ 75 h 392"/>
                  <a:gd name="T16" fmla="*/ 74 w 782"/>
                  <a:gd name="T17" fmla="*/ 162 h 392"/>
                  <a:gd name="T18" fmla="*/ 19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3" y="272"/>
                    </a:lnTo>
                    <a:lnTo>
                      <a:pt x="708" y="162"/>
                    </a:lnTo>
                    <a:lnTo>
                      <a:pt x="621" y="75"/>
                    </a:lnTo>
                    <a:lnTo>
                      <a:pt x="512" y="20"/>
                    </a:lnTo>
                    <a:lnTo>
                      <a:pt x="392" y="0"/>
                    </a:lnTo>
                    <a:lnTo>
                      <a:pt x="270" y="20"/>
                    </a:lnTo>
                    <a:lnTo>
                      <a:pt x="161" y="75"/>
                    </a:lnTo>
                    <a:lnTo>
                      <a:pt x="74"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31" name="Freeform 47"/>
              <p:cNvSpPr>
                <a:spLocks/>
              </p:cNvSpPr>
              <p:nvPr/>
            </p:nvSpPr>
            <p:spPr bwMode="auto">
              <a:xfrm>
                <a:off x="4414"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1 w 783"/>
                  <a:gd name="T11" fmla="*/ 0 h 392"/>
                  <a:gd name="T12" fmla="*/ 271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1" y="0"/>
                    </a:lnTo>
                    <a:lnTo>
                      <a:pt x="271"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32" name="Freeform 48"/>
              <p:cNvSpPr>
                <a:spLocks/>
              </p:cNvSpPr>
              <p:nvPr/>
            </p:nvSpPr>
            <p:spPr bwMode="auto">
              <a:xfrm>
                <a:off x="4501" y="2512"/>
                <a:ext cx="87" cy="43"/>
              </a:xfrm>
              <a:custGeom>
                <a:avLst/>
                <a:gdLst>
                  <a:gd name="T0" fmla="*/ 783 w 783"/>
                  <a:gd name="T1" fmla="*/ 392 h 392"/>
                  <a:gd name="T2" fmla="*/ 764 w 783"/>
                  <a:gd name="T3" fmla="*/ 272 h 392"/>
                  <a:gd name="T4" fmla="*/ 708 w 783"/>
                  <a:gd name="T5" fmla="*/ 162 h 392"/>
                  <a:gd name="T6" fmla="*/ 622 w 783"/>
                  <a:gd name="T7" fmla="*/ 75 h 392"/>
                  <a:gd name="T8" fmla="*/ 512 w 783"/>
                  <a:gd name="T9" fmla="*/ 20 h 392"/>
                  <a:gd name="T10" fmla="*/ 391 w 783"/>
                  <a:gd name="T11" fmla="*/ 0 h 392"/>
                  <a:gd name="T12" fmla="*/ 270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2" y="20"/>
                    </a:lnTo>
                    <a:lnTo>
                      <a:pt x="391" y="0"/>
                    </a:lnTo>
                    <a:lnTo>
                      <a:pt x="270"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33" name="Freeform 49"/>
              <p:cNvSpPr>
                <a:spLocks/>
              </p:cNvSpPr>
              <p:nvPr/>
            </p:nvSpPr>
            <p:spPr bwMode="auto">
              <a:xfrm>
                <a:off x="4588" y="2512"/>
                <a:ext cx="87" cy="43"/>
              </a:xfrm>
              <a:custGeom>
                <a:avLst/>
                <a:gdLst>
                  <a:gd name="T0" fmla="*/ 782 w 782"/>
                  <a:gd name="T1" fmla="*/ 392 h 392"/>
                  <a:gd name="T2" fmla="*/ 762 w 782"/>
                  <a:gd name="T3" fmla="*/ 272 h 392"/>
                  <a:gd name="T4" fmla="*/ 707 w 782"/>
                  <a:gd name="T5" fmla="*/ 162 h 392"/>
                  <a:gd name="T6" fmla="*/ 620 w 782"/>
                  <a:gd name="T7" fmla="*/ 75 h 392"/>
                  <a:gd name="T8" fmla="*/ 512 w 782"/>
                  <a:gd name="T9" fmla="*/ 20 h 392"/>
                  <a:gd name="T10" fmla="*/ 391 w 782"/>
                  <a:gd name="T11" fmla="*/ 0 h 392"/>
                  <a:gd name="T12" fmla="*/ 270 w 782"/>
                  <a:gd name="T13" fmla="*/ 20 h 392"/>
                  <a:gd name="T14" fmla="*/ 160 w 782"/>
                  <a:gd name="T15" fmla="*/ 75 h 392"/>
                  <a:gd name="T16" fmla="*/ 74 w 782"/>
                  <a:gd name="T17" fmla="*/ 162 h 392"/>
                  <a:gd name="T18" fmla="*/ 18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2" y="272"/>
                    </a:lnTo>
                    <a:lnTo>
                      <a:pt x="707" y="162"/>
                    </a:lnTo>
                    <a:lnTo>
                      <a:pt x="620" y="75"/>
                    </a:lnTo>
                    <a:lnTo>
                      <a:pt x="512" y="20"/>
                    </a:lnTo>
                    <a:lnTo>
                      <a:pt x="391" y="0"/>
                    </a:lnTo>
                    <a:lnTo>
                      <a:pt x="270" y="20"/>
                    </a:lnTo>
                    <a:lnTo>
                      <a:pt x="160" y="75"/>
                    </a:lnTo>
                    <a:lnTo>
                      <a:pt x="74" y="162"/>
                    </a:lnTo>
                    <a:lnTo>
                      <a:pt x="18"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34" name="Freeform 50"/>
              <p:cNvSpPr>
                <a:spLocks/>
              </p:cNvSpPr>
              <p:nvPr/>
            </p:nvSpPr>
            <p:spPr bwMode="auto">
              <a:xfrm>
                <a:off x="4675" y="2512"/>
                <a:ext cx="87" cy="43"/>
              </a:xfrm>
              <a:custGeom>
                <a:avLst/>
                <a:gdLst>
                  <a:gd name="T0" fmla="*/ 782 w 782"/>
                  <a:gd name="T1" fmla="*/ 392 h 392"/>
                  <a:gd name="T2" fmla="*/ 763 w 782"/>
                  <a:gd name="T3" fmla="*/ 272 h 392"/>
                  <a:gd name="T4" fmla="*/ 708 w 782"/>
                  <a:gd name="T5" fmla="*/ 162 h 392"/>
                  <a:gd name="T6" fmla="*/ 621 w 782"/>
                  <a:gd name="T7" fmla="*/ 75 h 392"/>
                  <a:gd name="T8" fmla="*/ 512 w 782"/>
                  <a:gd name="T9" fmla="*/ 20 h 392"/>
                  <a:gd name="T10" fmla="*/ 392 w 782"/>
                  <a:gd name="T11" fmla="*/ 0 h 392"/>
                  <a:gd name="T12" fmla="*/ 270 w 782"/>
                  <a:gd name="T13" fmla="*/ 20 h 392"/>
                  <a:gd name="T14" fmla="*/ 161 w 782"/>
                  <a:gd name="T15" fmla="*/ 75 h 392"/>
                  <a:gd name="T16" fmla="*/ 75 w 782"/>
                  <a:gd name="T17" fmla="*/ 162 h 392"/>
                  <a:gd name="T18" fmla="*/ 19 w 782"/>
                  <a:gd name="T19" fmla="*/ 272 h 392"/>
                  <a:gd name="T20" fmla="*/ 0 w 782"/>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2" h="392">
                    <a:moveTo>
                      <a:pt x="782" y="392"/>
                    </a:moveTo>
                    <a:lnTo>
                      <a:pt x="763" y="272"/>
                    </a:lnTo>
                    <a:lnTo>
                      <a:pt x="708" y="162"/>
                    </a:lnTo>
                    <a:lnTo>
                      <a:pt x="621" y="75"/>
                    </a:lnTo>
                    <a:lnTo>
                      <a:pt x="512" y="20"/>
                    </a:lnTo>
                    <a:lnTo>
                      <a:pt x="392" y="0"/>
                    </a:lnTo>
                    <a:lnTo>
                      <a:pt x="270" y="20"/>
                    </a:lnTo>
                    <a:lnTo>
                      <a:pt x="161" y="75"/>
                    </a:lnTo>
                    <a:lnTo>
                      <a:pt x="75" y="162"/>
                    </a:lnTo>
                    <a:lnTo>
                      <a:pt x="19"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35" name="Freeform 51"/>
              <p:cNvSpPr>
                <a:spLocks/>
              </p:cNvSpPr>
              <p:nvPr/>
            </p:nvSpPr>
            <p:spPr bwMode="auto">
              <a:xfrm>
                <a:off x="4762" y="2512"/>
                <a:ext cx="87" cy="43"/>
              </a:xfrm>
              <a:custGeom>
                <a:avLst/>
                <a:gdLst>
                  <a:gd name="T0" fmla="*/ 783 w 783"/>
                  <a:gd name="T1" fmla="*/ 392 h 392"/>
                  <a:gd name="T2" fmla="*/ 764 w 783"/>
                  <a:gd name="T3" fmla="*/ 272 h 392"/>
                  <a:gd name="T4" fmla="*/ 708 w 783"/>
                  <a:gd name="T5" fmla="*/ 162 h 392"/>
                  <a:gd name="T6" fmla="*/ 622 w 783"/>
                  <a:gd name="T7" fmla="*/ 75 h 392"/>
                  <a:gd name="T8" fmla="*/ 513 w 783"/>
                  <a:gd name="T9" fmla="*/ 20 h 392"/>
                  <a:gd name="T10" fmla="*/ 391 w 783"/>
                  <a:gd name="T11" fmla="*/ 0 h 392"/>
                  <a:gd name="T12" fmla="*/ 271 w 783"/>
                  <a:gd name="T13" fmla="*/ 20 h 392"/>
                  <a:gd name="T14" fmla="*/ 162 w 783"/>
                  <a:gd name="T15" fmla="*/ 75 h 392"/>
                  <a:gd name="T16" fmla="*/ 75 w 783"/>
                  <a:gd name="T17" fmla="*/ 162 h 392"/>
                  <a:gd name="T18" fmla="*/ 20 w 783"/>
                  <a:gd name="T19" fmla="*/ 272 h 392"/>
                  <a:gd name="T20" fmla="*/ 0 w 783"/>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3" h="392">
                    <a:moveTo>
                      <a:pt x="783" y="392"/>
                    </a:moveTo>
                    <a:lnTo>
                      <a:pt x="764" y="272"/>
                    </a:lnTo>
                    <a:lnTo>
                      <a:pt x="708" y="162"/>
                    </a:lnTo>
                    <a:lnTo>
                      <a:pt x="622" y="75"/>
                    </a:lnTo>
                    <a:lnTo>
                      <a:pt x="513" y="20"/>
                    </a:lnTo>
                    <a:lnTo>
                      <a:pt x="391" y="0"/>
                    </a:lnTo>
                    <a:lnTo>
                      <a:pt x="271" y="20"/>
                    </a:lnTo>
                    <a:lnTo>
                      <a:pt x="162" y="75"/>
                    </a:lnTo>
                    <a:lnTo>
                      <a:pt x="75" y="162"/>
                    </a:lnTo>
                    <a:lnTo>
                      <a:pt x="20" y="272"/>
                    </a:lnTo>
                    <a:lnTo>
                      <a:pt x="0" y="392"/>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36" name="Freeform 52"/>
              <p:cNvSpPr>
                <a:spLocks/>
              </p:cNvSpPr>
              <p:nvPr/>
            </p:nvSpPr>
            <p:spPr bwMode="auto">
              <a:xfrm>
                <a:off x="3341" y="2902"/>
                <a:ext cx="60" cy="52"/>
              </a:xfrm>
              <a:custGeom>
                <a:avLst/>
                <a:gdLst>
                  <a:gd name="T0" fmla="*/ 0 w 538"/>
                  <a:gd name="T1" fmla="*/ 466 h 466"/>
                  <a:gd name="T2" fmla="*/ 538 w 538"/>
                  <a:gd name="T3" fmla="*/ 466 h 466"/>
                  <a:gd name="T4" fmla="*/ 269 w 538"/>
                  <a:gd name="T5" fmla="*/ 0 h 466"/>
                  <a:gd name="T6" fmla="*/ 0 w 538"/>
                  <a:gd name="T7" fmla="*/ 466 h 466"/>
                </a:gdLst>
                <a:ahLst/>
                <a:cxnLst>
                  <a:cxn ang="0">
                    <a:pos x="T0" y="T1"/>
                  </a:cxn>
                  <a:cxn ang="0">
                    <a:pos x="T2" y="T3"/>
                  </a:cxn>
                  <a:cxn ang="0">
                    <a:pos x="T4" y="T5"/>
                  </a:cxn>
                  <a:cxn ang="0">
                    <a:pos x="T6" y="T7"/>
                  </a:cxn>
                </a:cxnLst>
                <a:rect l="0" t="0" r="r" b="b"/>
                <a:pathLst>
                  <a:path w="538" h="466">
                    <a:moveTo>
                      <a:pt x="0" y="466"/>
                    </a:moveTo>
                    <a:lnTo>
                      <a:pt x="538" y="466"/>
                    </a:lnTo>
                    <a:lnTo>
                      <a:pt x="269" y="0"/>
                    </a:lnTo>
                    <a:lnTo>
                      <a:pt x="0" y="466"/>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637" name="Freeform 53"/>
              <p:cNvSpPr>
                <a:spLocks/>
              </p:cNvSpPr>
              <p:nvPr/>
            </p:nvSpPr>
            <p:spPr bwMode="auto">
              <a:xfrm>
                <a:off x="3341" y="2902"/>
                <a:ext cx="60" cy="52"/>
              </a:xfrm>
              <a:custGeom>
                <a:avLst/>
                <a:gdLst>
                  <a:gd name="T0" fmla="*/ 538 w 538"/>
                  <a:gd name="T1" fmla="*/ 466 h 466"/>
                  <a:gd name="T2" fmla="*/ 269 w 538"/>
                  <a:gd name="T3" fmla="*/ 0 h 466"/>
                  <a:gd name="T4" fmla="*/ 0 w 538"/>
                  <a:gd name="T5" fmla="*/ 466 h 466"/>
                  <a:gd name="T6" fmla="*/ 538 w 538"/>
                  <a:gd name="T7" fmla="*/ 466 h 466"/>
                </a:gdLst>
                <a:ahLst/>
                <a:cxnLst>
                  <a:cxn ang="0">
                    <a:pos x="T0" y="T1"/>
                  </a:cxn>
                  <a:cxn ang="0">
                    <a:pos x="T2" y="T3"/>
                  </a:cxn>
                  <a:cxn ang="0">
                    <a:pos x="T4" y="T5"/>
                  </a:cxn>
                  <a:cxn ang="0">
                    <a:pos x="T6" y="T7"/>
                  </a:cxn>
                </a:cxnLst>
                <a:rect l="0" t="0" r="r" b="b"/>
                <a:pathLst>
                  <a:path w="538" h="466">
                    <a:moveTo>
                      <a:pt x="538" y="466"/>
                    </a:moveTo>
                    <a:lnTo>
                      <a:pt x="269" y="0"/>
                    </a:lnTo>
                    <a:lnTo>
                      <a:pt x="0" y="466"/>
                    </a:lnTo>
                    <a:lnTo>
                      <a:pt x="538" y="466"/>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638" name="Freeform 54"/>
              <p:cNvSpPr>
                <a:spLocks/>
              </p:cNvSpPr>
              <p:nvPr/>
            </p:nvSpPr>
            <p:spPr bwMode="auto">
              <a:xfrm>
                <a:off x="4787" y="2902"/>
                <a:ext cx="60" cy="52"/>
              </a:xfrm>
              <a:custGeom>
                <a:avLst/>
                <a:gdLst>
                  <a:gd name="T0" fmla="*/ 0 w 538"/>
                  <a:gd name="T1" fmla="*/ 466 h 466"/>
                  <a:gd name="T2" fmla="*/ 538 w 538"/>
                  <a:gd name="T3" fmla="*/ 466 h 466"/>
                  <a:gd name="T4" fmla="*/ 269 w 538"/>
                  <a:gd name="T5" fmla="*/ 0 h 466"/>
                  <a:gd name="T6" fmla="*/ 0 w 538"/>
                  <a:gd name="T7" fmla="*/ 466 h 466"/>
                </a:gdLst>
                <a:ahLst/>
                <a:cxnLst>
                  <a:cxn ang="0">
                    <a:pos x="T0" y="T1"/>
                  </a:cxn>
                  <a:cxn ang="0">
                    <a:pos x="T2" y="T3"/>
                  </a:cxn>
                  <a:cxn ang="0">
                    <a:pos x="T4" y="T5"/>
                  </a:cxn>
                  <a:cxn ang="0">
                    <a:pos x="T6" y="T7"/>
                  </a:cxn>
                </a:cxnLst>
                <a:rect l="0" t="0" r="r" b="b"/>
                <a:pathLst>
                  <a:path w="538" h="466">
                    <a:moveTo>
                      <a:pt x="0" y="466"/>
                    </a:moveTo>
                    <a:lnTo>
                      <a:pt x="538" y="466"/>
                    </a:lnTo>
                    <a:lnTo>
                      <a:pt x="269" y="0"/>
                    </a:lnTo>
                    <a:lnTo>
                      <a:pt x="0" y="466"/>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639" name="Freeform 55"/>
              <p:cNvSpPr>
                <a:spLocks/>
              </p:cNvSpPr>
              <p:nvPr/>
            </p:nvSpPr>
            <p:spPr bwMode="auto">
              <a:xfrm>
                <a:off x="4787" y="2902"/>
                <a:ext cx="60" cy="52"/>
              </a:xfrm>
              <a:custGeom>
                <a:avLst/>
                <a:gdLst>
                  <a:gd name="T0" fmla="*/ 538 w 538"/>
                  <a:gd name="T1" fmla="*/ 466 h 466"/>
                  <a:gd name="T2" fmla="*/ 269 w 538"/>
                  <a:gd name="T3" fmla="*/ 0 h 466"/>
                  <a:gd name="T4" fmla="*/ 0 w 538"/>
                  <a:gd name="T5" fmla="*/ 466 h 466"/>
                  <a:gd name="T6" fmla="*/ 538 w 538"/>
                  <a:gd name="T7" fmla="*/ 466 h 466"/>
                </a:gdLst>
                <a:ahLst/>
                <a:cxnLst>
                  <a:cxn ang="0">
                    <a:pos x="T0" y="T1"/>
                  </a:cxn>
                  <a:cxn ang="0">
                    <a:pos x="T2" y="T3"/>
                  </a:cxn>
                  <a:cxn ang="0">
                    <a:pos x="T4" y="T5"/>
                  </a:cxn>
                  <a:cxn ang="0">
                    <a:pos x="T6" y="T7"/>
                  </a:cxn>
                </a:cxnLst>
                <a:rect l="0" t="0" r="r" b="b"/>
                <a:pathLst>
                  <a:path w="538" h="466">
                    <a:moveTo>
                      <a:pt x="538" y="466"/>
                    </a:moveTo>
                    <a:lnTo>
                      <a:pt x="269" y="0"/>
                    </a:lnTo>
                    <a:lnTo>
                      <a:pt x="0" y="466"/>
                    </a:lnTo>
                    <a:lnTo>
                      <a:pt x="538" y="466"/>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640" name="Line 56"/>
              <p:cNvSpPr>
                <a:spLocks noChangeShapeType="1"/>
              </p:cNvSpPr>
              <p:nvPr/>
            </p:nvSpPr>
            <p:spPr bwMode="auto">
              <a:xfrm flipH="1">
                <a:off x="3246" y="2523"/>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1" name="Line 57"/>
              <p:cNvSpPr>
                <a:spLocks noChangeShapeType="1"/>
              </p:cNvSpPr>
              <p:nvPr/>
            </p:nvSpPr>
            <p:spPr bwMode="auto">
              <a:xfrm flipH="1">
                <a:off x="3246" y="2537"/>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2" name="Line 58"/>
              <p:cNvSpPr>
                <a:spLocks noChangeShapeType="1"/>
              </p:cNvSpPr>
              <p:nvPr/>
            </p:nvSpPr>
            <p:spPr bwMode="auto">
              <a:xfrm flipH="1">
                <a:off x="3246" y="2552"/>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3" name="Line 59"/>
              <p:cNvSpPr>
                <a:spLocks noChangeShapeType="1"/>
              </p:cNvSpPr>
              <p:nvPr/>
            </p:nvSpPr>
            <p:spPr bwMode="auto">
              <a:xfrm flipH="1">
                <a:off x="3246" y="2567"/>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4" name="Line 60"/>
              <p:cNvSpPr>
                <a:spLocks noChangeShapeType="1"/>
              </p:cNvSpPr>
              <p:nvPr/>
            </p:nvSpPr>
            <p:spPr bwMode="auto">
              <a:xfrm flipH="1">
                <a:off x="3247" y="2581"/>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5" name="Line 61"/>
              <p:cNvSpPr>
                <a:spLocks noChangeShapeType="1"/>
              </p:cNvSpPr>
              <p:nvPr/>
            </p:nvSpPr>
            <p:spPr bwMode="auto">
              <a:xfrm flipH="1">
                <a:off x="3247" y="2596"/>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6" name="Line 62"/>
              <p:cNvSpPr>
                <a:spLocks noChangeShapeType="1"/>
              </p:cNvSpPr>
              <p:nvPr/>
            </p:nvSpPr>
            <p:spPr bwMode="auto">
              <a:xfrm flipH="1">
                <a:off x="3247" y="2611"/>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7" name="Line 63"/>
              <p:cNvSpPr>
                <a:spLocks noChangeShapeType="1"/>
              </p:cNvSpPr>
              <p:nvPr/>
            </p:nvSpPr>
            <p:spPr bwMode="auto">
              <a:xfrm flipH="1">
                <a:off x="3247" y="2625"/>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8" name="Line 64"/>
              <p:cNvSpPr>
                <a:spLocks noChangeShapeType="1"/>
              </p:cNvSpPr>
              <p:nvPr/>
            </p:nvSpPr>
            <p:spPr bwMode="auto">
              <a:xfrm flipH="1">
                <a:off x="3247" y="2640"/>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49" name="Line 65"/>
              <p:cNvSpPr>
                <a:spLocks noChangeShapeType="1"/>
              </p:cNvSpPr>
              <p:nvPr/>
            </p:nvSpPr>
            <p:spPr bwMode="auto">
              <a:xfrm flipH="1">
                <a:off x="3247" y="2655"/>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0" name="Line 66"/>
              <p:cNvSpPr>
                <a:spLocks noChangeShapeType="1"/>
              </p:cNvSpPr>
              <p:nvPr/>
            </p:nvSpPr>
            <p:spPr bwMode="auto">
              <a:xfrm flipH="1">
                <a:off x="3247" y="2669"/>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1" name="Line 67"/>
              <p:cNvSpPr>
                <a:spLocks noChangeShapeType="1"/>
              </p:cNvSpPr>
              <p:nvPr/>
            </p:nvSpPr>
            <p:spPr bwMode="auto">
              <a:xfrm flipH="1">
                <a:off x="3247" y="2684"/>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2" name="Line 68"/>
              <p:cNvSpPr>
                <a:spLocks noChangeShapeType="1"/>
              </p:cNvSpPr>
              <p:nvPr/>
            </p:nvSpPr>
            <p:spPr bwMode="auto">
              <a:xfrm flipH="1">
                <a:off x="3247" y="2699"/>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3" name="Line 69"/>
              <p:cNvSpPr>
                <a:spLocks noChangeShapeType="1"/>
              </p:cNvSpPr>
              <p:nvPr/>
            </p:nvSpPr>
            <p:spPr bwMode="auto">
              <a:xfrm flipH="1">
                <a:off x="3248" y="2713"/>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4" name="Line 70"/>
              <p:cNvSpPr>
                <a:spLocks noChangeShapeType="1"/>
              </p:cNvSpPr>
              <p:nvPr/>
            </p:nvSpPr>
            <p:spPr bwMode="auto">
              <a:xfrm flipH="1">
                <a:off x="3248" y="2728"/>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5" name="Line 71"/>
              <p:cNvSpPr>
                <a:spLocks noChangeShapeType="1"/>
              </p:cNvSpPr>
              <p:nvPr/>
            </p:nvSpPr>
            <p:spPr bwMode="auto">
              <a:xfrm flipH="1">
                <a:off x="3248" y="2743"/>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6" name="Line 72"/>
              <p:cNvSpPr>
                <a:spLocks noChangeShapeType="1"/>
              </p:cNvSpPr>
              <p:nvPr/>
            </p:nvSpPr>
            <p:spPr bwMode="auto">
              <a:xfrm flipH="1">
                <a:off x="3248" y="2757"/>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7" name="Line 73"/>
              <p:cNvSpPr>
                <a:spLocks noChangeShapeType="1"/>
              </p:cNvSpPr>
              <p:nvPr/>
            </p:nvSpPr>
            <p:spPr bwMode="auto">
              <a:xfrm flipH="1">
                <a:off x="3248" y="2772"/>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8" name="Line 74"/>
              <p:cNvSpPr>
                <a:spLocks noChangeShapeType="1"/>
              </p:cNvSpPr>
              <p:nvPr/>
            </p:nvSpPr>
            <p:spPr bwMode="auto">
              <a:xfrm flipH="1">
                <a:off x="3248" y="2787"/>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59" name="Line 75"/>
              <p:cNvSpPr>
                <a:spLocks noChangeShapeType="1"/>
              </p:cNvSpPr>
              <p:nvPr/>
            </p:nvSpPr>
            <p:spPr bwMode="auto">
              <a:xfrm flipH="1">
                <a:off x="3248" y="2801"/>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0" name="Line 76"/>
              <p:cNvSpPr>
                <a:spLocks noChangeShapeType="1"/>
              </p:cNvSpPr>
              <p:nvPr/>
            </p:nvSpPr>
            <p:spPr bwMode="auto">
              <a:xfrm flipH="1">
                <a:off x="3248" y="2816"/>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1" name="Line 77"/>
              <p:cNvSpPr>
                <a:spLocks noChangeShapeType="1"/>
              </p:cNvSpPr>
              <p:nvPr/>
            </p:nvSpPr>
            <p:spPr bwMode="auto">
              <a:xfrm flipH="1">
                <a:off x="3248" y="2831"/>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2" name="Line 78"/>
              <p:cNvSpPr>
                <a:spLocks noChangeShapeType="1"/>
              </p:cNvSpPr>
              <p:nvPr/>
            </p:nvSpPr>
            <p:spPr bwMode="auto">
              <a:xfrm flipH="1">
                <a:off x="3249" y="2845"/>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3" name="Line 79"/>
              <p:cNvSpPr>
                <a:spLocks noChangeShapeType="1"/>
              </p:cNvSpPr>
              <p:nvPr/>
            </p:nvSpPr>
            <p:spPr bwMode="auto">
              <a:xfrm>
                <a:off x="4857" y="2523"/>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4" name="Line 80"/>
              <p:cNvSpPr>
                <a:spLocks noChangeShapeType="1"/>
              </p:cNvSpPr>
              <p:nvPr/>
            </p:nvSpPr>
            <p:spPr bwMode="auto">
              <a:xfrm>
                <a:off x="4857" y="2537"/>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5" name="Line 81"/>
              <p:cNvSpPr>
                <a:spLocks noChangeShapeType="1"/>
              </p:cNvSpPr>
              <p:nvPr/>
            </p:nvSpPr>
            <p:spPr bwMode="auto">
              <a:xfrm>
                <a:off x="4857" y="2552"/>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6" name="Line 82"/>
              <p:cNvSpPr>
                <a:spLocks noChangeShapeType="1"/>
              </p:cNvSpPr>
              <p:nvPr/>
            </p:nvSpPr>
            <p:spPr bwMode="auto">
              <a:xfrm>
                <a:off x="4857" y="2567"/>
                <a:ext cx="116"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7" name="Line 83"/>
              <p:cNvSpPr>
                <a:spLocks noChangeShapeType="1"/>
              </p:cNvSpPr>
              <p:nvPr/>
            </p:nvSpPr>
            <p:spPr bwMode="auto">
              <a:xfrm>
                <a:off x="4856" y="2581"/>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8" name="Line 84"/>
              <p:cNvSpPr>
                <a:spLocks noChangeShapeType="1"/>
              </p:cNvSpPr>
              <p:nvPr/>
            </p:nvSpPr>
            <p:spPr bwMode="auto">
              <a:xfrm>
                <a:off x="4856" y="2596"/>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69" name="Line 85"/>
              <p:cNvSpPr>
                <a:spLocks noChangeShapeType="1"/>
              </p:cNvSpPr>
              <p:nvPr/>
            </p:nvSpPr>
            <p:spPr bwMode="auto">
              <a:xfrm>
                <a:off x="4856" y="2611"/>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0" name="Line 86"/>
              <p:cNvSpPr>
                <a:spLocks noChangeShapeType="1"/>
              </p:cNvSpPr>
              <p:nvPr/>
            </p:nvSpPr>
            <p:spPr bwMode="auto">
              <a:xfrm>
                <a:off x="4856" y="2625"/>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1" name="Line 87"/>
              <p:cNvSpPr>
                <a:spLocks noChangeShapeType="1"/>
              </p:cNvSpPr>
              <p:nvPr/>
            </p:nvSpPr>
            <p:spPr bwMode="auto">
              <a:xfrm>
                <a:off x="4856" y="2640"/>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2" name="Line 88"/>
              <p:cNvSpPr>
                <a:spLocks noChangeShapeType="1"/>
              </p:cNvSpPr>
              <p:nvPr/>
            </p:nvSpPr>
            <p:spPr bwMode="auto">
              <a:xfrm>
                <a:off x="4856" y="2655"/>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3" name="Line 89"/>
              <p:cNvSpPr>
                <a:spLocks noChangeShapeType="1"/>
              </p:cNvSpPr>
              <p:nvPr/>
            </p:nvSpPr>
            <p:spPr bwMode="auto">
              <a:xfrm>
                <a:off x="4856" y="2669"/>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4" name="Line 90"/>
              <p:cNvSpPr>
                <a:spLocks noChangeShapeType="1"/>
              </p:cNvSpPr>
              <p:nvPr/>
            </p:nvSpPr>
            <p:spPr bwMode="auto">
              <a:xfrm>
                <a:off x="4856" y="2684"/>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5" name="Line 91"/>
              <p:cNvSpPr>
                <a:spLocks noChangeShapeType="1"/>
              </p:cNvSpPr>
              <p:nvPr/>
            </p:nvSpPr>
            <p:spPr bwMode="auto">
              <a:xfrm>
                <a:off x="4856" y="2699"/>
                <a:ext cx="116"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6" name="Line 92"/>
              <p:cNvSpPr>
                <a:spLocks noChangeShapeType="1"/>
              </p:cNvSpPr>
              <p:nvPr/>
            </p:nvSpPr>
            <p:spPr bwMode="auto">
              <a:xfrm>
                <a:off x="4855" y="2713"/>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7" name="Line 93"/>
              <p:cNvSpPr>
                <a:spLocks noChangeShapeType="1"/>
              </p:cNvSpPr>
              <p:nvPr/>
            </p:nvSpPr>
            <p:spPr bwMode="auto">
              <a:xfrm>
                <a:off x="4855" y="2728"/>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8" name="Line 94"/>
              <p:cNvSpPr>
                <a:spLocks noChangeShapeType="1"/>
              </p:cNvSpPr>
              <p:nvPr/>
            </p:nvSpPr>
            <p:spPr bwMode="auto">
              <a:xfrm>
                <a:off x="4855" y="2743"/>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79" name="Line 95"/>
              <p:cNvSpPr>
                <a:spLocks noChangeShapeType="1"/>
              </p:cNvSpPr>
              <p:nvPr/>
            </p:nvSpPr>
            <p:spPr bwMode="auto">
              <a:xfrm>
                <a:off x="4855" y="2757"/>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80" name="Line 96"/>
              <p:cNvSpPr>
                <a:spLocks noChangeShapeType="1"/>
              </p:cNvSpPr>
              <p:nvPr/>
            </p:nvSpPr>
            <p:spPr bwMode="auto">
              <a:xfrm>
                <a:off x="4855" y="2772"/>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81" name="Line 97"/>
              <p:cNvSpPr>
                <a:spLocks noChangeShapeType="1"/>
              </p:cNvSpPr>
              <p:nvPr/>
            </p:nvSpPr>
            <p:spPr bwMode="auto">
              <a:xfrm>
                <a:off x="4855" y="2787"/>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82" name="Line 98"/>
              <p:cNvSpPr>
                <a:spLocks noChangeShapeType="1"/>
              </p:cNvSpPr>
              <p:nvPr/>
            </p:nvSpPr>
            <p:spPr bwMode="auto">
              <a:xfrm>
                <a:off x="4855" y="2801"/>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83" name="Line 99"/>
              <p:cNvSpPr>
                <a:spLocks noChangeShapeType="1"/>
              </p:cNvSpPr>
              <p:nvPr/>
            </p:nvSpPr>
            <p:spPr bwMode="auto">
              <a:xfrm>
                <a:off x="4855" y="2816"/>
                <a:ext cx="116"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84" name="Line 100"/>
              <p:cNvSpPr>
                <a:spLocks noChangeShapeType="1"/>
              </p:cNvSpPr>
              <p:nvPr/>
            </p:nvSpPr>
            <p:spPr bwMode="auto">
              <a:xfrm>
                <a:off x="4854" y="2831"/>
                <a:ext cx="117" cy="32"/>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85" name="Line 101"/>
              <p:cNvSpPr>
                <a:spLocks noChangeShapeType="1"/>
              </p:cNvSpPr>
              <p:nvPr/>
            </p:nvSpPr>
            <p:spPr bwMode="auto">
              <a:xfrm>
                <a:off x="4854" y="2845"/>
                <a:ext cx="117" cy="33"/>
              </a:xfrm>
              <a:prstGeom prst="line">
                <a:avLst/>
              </a:prstGeom>
              <a:noFill/>
              <a:ln w="0">
                <a:solidFill>
                  <a:srgbClr val="000033"/>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7686" name="Freeform 102"/>
              <p:cNvSpPr>
                <a:spLocks/>
              </p:cNvSpPr>
              <p:nvPr/>
            </p:nvSpPr>
            <p:spPr bwMode="auto">
              <a:xfrm>
                <a:off x="3161" y="2311"/>
                <a:ext cx="276" cy="230"/>
              </a:xfrm>
              <a:custGeom>
                <a:avLst/>
                <a:gdLst>
                  <a:gd name="T0" fmla="*/ 2476 w 2476"/>
                  <a:gd name="T1" fmla="*/ 24 h 2075"/>
                  <a:gd name="T2" fmla="*/ 2199 w 2476"/>
                  <a:gd name="T3" fmla="*/ 0 h 2075"/>
                  <a:gd name="T4" fmla="*/ 1921 w 2476"/>
                  <a:gd name="T5" fmla="*/ 13 h 2075"/>
                  <a:gd name="T6" fmla="*/ 1646 w 2476"/>
                  <a:gd name="T7" fmla="*/ 60 h 2075"/>
                  <a:gd name="T8" fmla="*/ 1381 w 2476"/>
                  <a:gd name="T9" fmla="*/ 144 h 2075"/>
                  <a:gd name="T10" fmla="*/ 1127 w 2476"/>
                  <a:gd name="T11" fmla="*/ 261 h 2075"/>
                  <a:gd name="T12" fmla="*/ 891 w 2476"/>
                  <a:gd name="T13" fmla="*/ 409 h 2075"/>
                  <a:gd name="T14" fmla="*/ 676 w 2476"/>
                  <a:gd name="T15" fmla="*/ 587 h 2075"/>
                  <a:gd name="T16" fmla="*/ 486 w 2476"/>
                  <a:gd name="T17" fmla="*/ 791 h 2075"/>
                  <a:gd name="T18" fmla="*/ 323 w 2476"/>
                  <a:gd name="T19" fmla="*/ 1018 h 2075"/>
                  <a:gd name="T20" fmla="*/ 192 w 2476"/>
                  <a:gd name="T21" fmla="*/ 1264 h 2075"/>
                  <a:gd name="T22" fmla="*/ 93 w 2476"/>
                  <a:gd name="T23" fmla="*/ 1525 h 2075"/>
                  <a:gd name="T24" fmla="*/ 29 w 2476"/>
                  <a:gd name="T25" fmla="*/ 1797 h 2075"/>
                  <a:gd name="T26" fmla="*/ 0 w 2476"/>
                  <a:gd name="T27" fmla="*/ 2075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76" h="2075">
                    <a:moveTo>
                      <a:pt x="2476" y="24"/>
                    </a:moveTo>
                    <a:lnTo>
                      <a:pt x="2199" y="0"/>
                    </a:lnTo>
                    <a:lnTo>
                      <a:pt x="1921" y="13"/>
                    </a:lnTo>
                    <a:lnTo>
                      <a:pt x="1646" y="60"/>
                    </a:lnTo>
                    <a:lnTo>
                      <a:pt x="1381" y="144"/>
                    </a:lnTo>
                    <a:lnTo>
                      <a:pt x="1127" y="261"/>
                    </a:lnTo>
                    <a:lnTo>
                      <a:pt x="891" y="409"/>
                    </a:lnTo>
                    <a:lnTo>
                      <a:pt x="676" y="587"/>
                    </a:lnTo>
                    <a:lnTo>
                      <a:pt x="486" y="791"/>
                    </a:lnTo>
                    <a:lnTo>
                      <a:pt x="323" y="1018"/>
                    </a:lnTo>
                    <a:lnTo>
                      <a:pt x="192" y="1264"/>
                    </a:lnTo>
                    <a:lnTo>
                      <a:pt x="93" y="1525"/>
                    </a:lnTo>
                    <a:lnTo>
                      <a:pt x="29" y="1797"/>
                    </a:lnTo>
                    <a:lnTo>
                      <a:pt x="0" y="2075"/>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87" name="Freeform 103"/>
              <p:cNvSpPr>
                <a:spLocks/>
              </p:cNvSpPr>
              <p:nvPr/>
            </p:nvSpPr>
            <p:spPr bwMode="auto">
              <a:xfrm>
                <a:off x="3134" y="2528"/>
                <a:ext cx="55" cy="60"/>
              </a:xfrm>
              <a:custGeom>
                <a:avLst/>
                <a:gdLst>
                  <a:gd name="T0" fmla="*/ 487 w 487"/>
                  <a:gd name="T1" fmla="*/ 0 h 537"/>
                  <a:gd name="T2" fmla="*/ 0 w 487"/>
                  <a:gd name="T3" fmla="*/ 228 h 537"/>
                  <a:gd name="T4" fmla="*/ 441 w 487"/>
                  <a:gd name="T5" fmla="*/ 537 h 537"/>
                  <a:gd name="T6" fmla="*/ 487 w 487"/>
                  <a:gd name="T7" fmla="*/ 0 h 537"/>
                </a:gdLst>
                <a:ahLst/>
                <a:cxnLst>
                  <a:cxn ang="0">
                    <a:pos x="T0" y="T1"/>
                  </a:cxn>
                  <a:cxn ang="0">
                    <a:pos x="T2" y="T3"/>
                  </a:cxn>
                  <a:cxn ang="0">
                    <a:pos x="T4" y="T5"/>
                  </a:cxn>
                  <a:cxn ang="0">
                    <a:pos x="T6" y="T7"/>
                  </a:cxn>
                </a:cxnLst>
                <a:rect l="0" t="0" r="r" b="b"/>
                <a:pathLst>
                  <a:path w="487" h="537">
                    <a:moveTo>
                      <a:pt x="487" y="0"/>
                    </a:moveTo>
                    <a:lnTo>
                      <a:pt x="0" y="228"/>
                    </a:lnTo>
                    <a:lnTo>
                      <a:pt x="441" y="537"/>
                    </a:lnTo>
                    <a:lnTo>
                      <a:pt x="487" y="0"/>
                    </a:lnTo>
                    <a:close/>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88" name="Freeform 104"/>
              <p:cNvSpPr>
                <a:spLocks/>
              </p:cNvSpPr>
              <p:nvPr/>
            </p:nvSpPr>
            <p:spPr bwMode="auto">
              <a:xfrm>
                <a:off x="3134" y="2528"/>
                <a:ext cx="55" cy="60"/>
              </a:xfrm>
              <a:custGeom>
                <a:avLst/>
                <a:gdLst>
                  <a:gd name="T0" fmla="*/ 0 w 487"/>
                  <a:gd name="T1" fmla="*/ 228 h 537"/>
                  <a:gd name="T2" fmla="*/ 441 w 487"/>
                  <a:gd name="T3" fmla="*/ 537 h 537"/>
                  <a:gd name="T4" fmla="*/ 487 w 487"/>
                  <a:gd name="T5" fmla="*/ 0 h 537"/>
                  <a:gd name="T6" fmla="*/ 0 w 487"/>
                  <a:gd name="T7" fmla="*/ 228 h 537"/>
                </a:gdLst>
                <a:ahLst/>
                <a:cxnLst>
                  <a:cxn ang="0">
                    <a:pos x="T0" y="T1"/>
                  </a:cxn>
                  <a:cxn ang="0">
                    <a:pos x="T2" y="T3"/>
                  </a:cxn>
                  <a:cxn ang="0">
                    <a:pos x="T4" y="T5"/>
                  </a:cxn>
                  <a:cxn ang="0">
                    <a:pos x="T6" y="T7"/>
                  </a:cxn>
                </a:cxnLst>
                <a:rect l="0" t="0" r="r" b="b"/>
                <a:pathLst>
                  <a:path w="487" h="537">
                    <a:moveTo>
                      <a:pt x="0" y="228"/>
                    </a:moveTo>
                    <a:lnTo>
                      <a:pt x="441" y="537"/>
                    </a:lnTo>
                    <a:lnTo>
                      <a:pt x="487" y="0"/>
                    </a:lnTo>
                    <a:lnTo>
                      <a:pt x="0" y="228"/>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689" name="Freeform 105"/>
              <p:cNvSpPr>
                <a:spLocks/>
              </p:cNvSpPr>
              <p:nvPr/>
            </p:nvSpPr>
            <p:spPr bwMode="auto">
              <a:xfrm>
                <a:off x="3134" y="2528"/>
                <a:ext cx="55" cy="60"/>
              </a:xfrm>
              <a:custGeom>
                <a:avLst/>
                <a:gdLst>
                  <a:gd name="T0" fmla="*/ 441 w 487"/>
                  <a:gd name="T1" fmla="*/ 537 h 537"/>
                  <a:gd name="T2" fmla="*/ 487 w 487"/>
                  <a:gd name="T3" fmla="*/ 0 h 537"/>
                  <a:gd name="T4" fmla="*/ 0 w 487"/>
                  <a:gd name="T5" fmla="*/ 228 h 537"/>
                  <a:gd name="T6" fmla="*/ 441 w 487"/>
                  <a:gd name="T7" fmla="*/ 537 h 537"/>
                </a:gdLst>
                <a:ahLst/>
                <a:cxnLst>
                  <a:cxn ang="0">
                    <a:pos x="T0" y="T1"/>
                  </a:cxn>
                  <a:cxn ang="0">
                    <a:pos x="T2" y="T3"/>
                  </a:cxn>
                  <a:cxn ang="0">
                    <a:pos x="T4" y="T5"/>
                  </a:cxn>
                  <a:cxn ang="0">
                    <a:pos x="T6" y="T7"/>
                  </a:cxn>
                </a:cxnLst>
                <a:rect l="0" t="0" r="r" b="b"/>
                <a:pathLst>
                  <a:path w="487" h="537">
                    <a:moveTo>
                      <a:pt x="441" y="537"/>
                    </a:moveTo>
                    <a:lnTo>
                      <a:pt x="487" y="0"/>
                    </a:lnTo>
                    <a:lnTo>
                      <a:pt x="0" y="228"/>
                    </a:lnTo>
                    <a:lnTo>
                      <a:pt x="441" y="537"/>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690" name="Freeform 106"/>
              <p:cNvSpPr>
                <a:spLocks/>
              </p:cNvSpPr>
              <p:nvPr/>
            </p:nvSpPr>
            <p:spPr bwMode="auto">
              <a:xfrm>
                <a:off x="4783" y="2311"/>
                <a:ext cx="275" cy="230"/>
              </a:xfrm>
              <a:custGeom>
                <a:avLst/>
                <a:gdLst>
                  <a:gd name="T0" fmla="*/ 2477 w 2477"/>
                  <a:gd name="T1" fmla="*/ 2075 h 2075"/>
                  <a:gd name="T2" fmla="*/ 2448 w 2477"/>
                  <a:gd name="T3" fmla="*/ 1797 h 2075"/>
                  <a:gd name="T4" fmla="*/ 2383 w 2477"/>
                  <a:gd name="T5" fmla="*/ 1525 h 2075"/>
                  <a:gd name="T6" fmla="*/ 2285 w 2477"/>
                  <a:gd name="T7" fmla="*/ 1264 h 2075"/>
                  <a:gd name="T8" fmla="*/ 2153 w 2477"/>
                  <a:gd name="T9" fmla="*/ 1018 h 2075"/>
                  <a:gd name="T10" fmla="*/ 1991 w 2477"/>
                  <a:gd name="T11" fmla="*/ 791 h 2075"/>
                  <a:gd name="T12" fmla="*/ 1801 w 2477"/>
                  <a:gd name="T13" fmla="*/ 587 h 2075"/>
                  <a:gd name="T14" fmla="*/ 1586 w 2477"/>
                  <a:gd name="T15" fmla="*/ 409 h 2075"/>
                  <a:gd name="T16" fmla="*/ 1350 w 2477"/>
                  <a:gd name="T17" fmla="*/ 261 h 2075"/>
                  <a:gd name="T18" fmla="*/ 1097 w 2477"/>
                  <a:gd name="T19" fmla="*/ 144 h 2075"/>
                  <a:gd name="T20" fmla="*/ 831 w 2477"/>
                  <a:gd name="T21" fmla="*/ 60 h 2075"/>
                  <a:gd name="T22" fmla="*/ 556 w 2477"/>
                  <a:gd name="T23" fmla="*/ 13 h 2075"/>
                  <a:gd name="T24" fmla="*/ 277 w 2477"/>
                  <a:gd name="T25" fmla="*/ 0 h 2075"/>
                  <a:gd name="T26" fmla="*/ 0 w 2477"/>
                  <a:gd name="T27" fmla="*/ 24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77" h="2075">
                    <a:moveTo>
                      <a:pt x="2477" y="2075"/>
                    </a:moveTo>
                    <a:lnTo>
                      <a:pt x="2448" y="1797"/>
                    </a:lnTo>
                    <a:lnTo>
                      <a:pt x="2383" y="1525"/>
                    </a:lnTo>
                    <a:lnTo>
                      <a:pt x="2285" y="1264"/>
                    </a:lnTo>
                    <a:lnTo>
                      <a:pt x="2153" y="1018"/>
                    </a:lnTo>
                    <a:lnTo>
                      <a:pt x="1991" y="791"/>
                    </a:lnTo>
                    <a:lnTo>
                      <a:pt x="1801" y="587"/>
                    </a:lnTo>
                    <a:lnTo>
                      <a:pt x="1586" y="409"/>
                    </a:lnTo>
                    <a:lnTo>
                      <a:pt x="1350" y="261"/>
                    </a:lnTo>
                    <a:lnTo>
                      <a:pt x="1097" y="144"/>
                    </a:lnTo>
                    <a:lnTo>
                      <a:pt x="831" y="60"/>
                    </a:lnTo>
                    <a:lnTo>
                      <a:pt x="556" y="13"/>
                    </a:lnTo>
                    <a:lnTo>
                      <a:pt x="277" y="0"/>
                    </a:lnTo>
                    <a:lnTo>
                      <a:pt x="0" y="24"/>
                    </a:lnTo>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91" name="Freeform 107"/>
              <p:cNvSpPr>
                <a:spLocks/>
              </p:cNvSpPr>
              <p:nvPr/>
            </p:nvSpPr>
            <p:spPr bwMode="auto">
              <a:xfrm>
                <a:off x="5031" y="2528"/>
                <a:ext cx="54" cy="60"/>
              </a:xfrm>
              <a:custGeom>
                <a:avLst/>
                <a:gdLst>
                  <a:gd name="T0" fmla="*/ 0 w 488"/>
                  <a:gd name="T1" fmla="*/ 0 h 537"/>
                  <a:gd name="T2" fmla="*/ 488 w 488"/>
                  <a:gd name="T3" fmla="*/ 228 h 537"/>
                  <a:gd name="T4" fmla="*/ 47 w 488"/>
                  <a:gd name="T5" fmla="*/ 537 h 537"/>
                  <a:gd name="T6" fmla="*/ 0 w 488"/>
                  <a:gd name="T7" fmla="*/ 0 h 537"/>
                </a:gdLst>
                <a:ahLst/>
                <a:cxnLst>
                  <a:cxn ang="0">
                    <a:pos x="T0" y="T1"/>
                  </a:cxn>
                  <a:cxn ang="0">
                    <a:pos x="T2" y="T3"/>
                  </a:cxn>
                  <a:cxn ang="0">
                    <a:pos x="T4" y="T5"/>
                  </a:cxn>
                  <a:cxn ang="0">
                    <a:pos x="T6" y="T7"/>
                  </a:cxn>
                </a:cxnLst>
                <a:rect l="0" t="0" r="r" b="b"/>
                <a:pathLst>
                  <a:path w="488" h="537">
                    <a:moveTo>
                      <a:pt x="0" y="0"/>
                    </a:moveTo>
                    <a:lnTo>
                      <a:pt x="488" y="228"/>
                    </a:lnTo>
                    <a:lnTo>
                      <a:pt x="47" y="537"/>
                    </a:lnTo>
                    <a:lnTo>
                      <a:pt x="0" y="0"/>
                    </a:lnTo>
                    <a:close/>
                  </a:path>
                </a:pathLst>
              </a:custGeom>
              <a:noFill/>
              <a:ln w="0">
                <a:solidFill>
                  <a:srgbClr val="0000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7692" name="Freeform 108"/>
              <p:cNvSpPr>
                <a:spLocks/>
              </p:cNvSpPr>
              <p:nvPr/>
            </p:nvSpPr>
            <p:spPr bwMode="auto">
              <a:xfrm>
                <a:off x="5031" y="2528"/>
                <a:ext cx="54" cy="60"/>
              </a:xfrm>
              <a:custGeom>
                <a:avLst/>
                <a:gdLst>
                  <a:gd name="T0" fmla="*/ 488 w 488"/>
                  <a:gd name="T1" fmla="*/ 228 h 537"/>
                  <a:gd name="T2" fmla="*/ 47 w 488"/>
                  <a:gd name="T3" fmla="*/ 537 h 537"/>
                  <a:gd name="T4" fmla="*/ 0 w 488"/>
                  <a:gd name="T5" fmla="*/ 0 h 537"/>
                  <a:gd name="T6" fmla="*/ 488 w 488"/>
                  <a:gd name="T7" fmla="*/ 228 h 537"/>
                </a:gdLst>
                <a:ahLst/>
                <a:cxnLst>
                  <a:cxn ang="0">
                    <a:pos x="T0" y="T1"/>
                  </a:cxn>
                  <a:cxn ang="0">
                    <a:pos x="T2" y="T3"/>
                  </a:cxn>
                  <a:cxn ang="0">
                    <a:pos x="T4" y="T5"/>
                  </a:cxn>
                  <a:cxn ang="0">
                    <a:pos x="T6" y="T7"/>
                  </a:cxn>
                </a:cxnLst>
                <a:rect l="0" t="0" r="r" b="b"/>
                <a:pathLst>
                  <a:path w="488" h="537">
                    <a:moveTo>
                      <a:pt x="488" y="228"/>
                    </a:moveTo>
                    <a:lnTo>
                      <a:pt x="47" y="537"/>
                    </a:lnTo>
                    <a:lnTo>
                      <a:pt x="0" y="0"/>
                    </a:lnTo>
                    <a:lnTo>
                      <a:pt x="488" y="228"/>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693" name="Freeform 109"/>
              <p:cNvSpPr>
                <a:spLocks/>
              </p:cNvSpPr>
              <p:nvPr/>
            </p:nvSpPr>
            <p:spPr bwMode="auto">
              <a:xfrm>
                <a:off x="5031" y="2528"/>
                <a:ext cx="54" cy="60"/>
              </a:xfrm>
              <a:custGeom>
                <a:avLst/>
                <a:gdLst>
                  <a:gd name="T0" fmla="*/ 47 w 488"/>
                  <a:gd name="T1" fmla="*/ 537 h 537"/>
                  <a:gd name="T2" fmla="*/ 0 w 488"/>
                  <a:gd name="T3" fmla="*/ 0 h 537"/>
                  <a:gd name="T4" fmla="*/ 488 w 488"/>
                  <a:gd name="T5" fmla="*/ 228 h 537"/>
                  <a:gd name="T6" fmla="*/ 47 w 488"/>
                  <a:gd name="T7" fmla="*/ 537 h 537"/>
                </a:gdLst>
                <a:ahLst/>
                <a:cxnLst>
                  <a:cxn ang="0">
                    <a:pos x="T0" y="T1"/>
                  </a:cxn>
                  <a:cxn ang="0">
                    <a:pos x="T2" y="T3"/>
                  </a:cxn>
                  <a:cxn ang="0">
                    <a:pos x="T4" y="T5"/>
                  </a:cxn>
                  <a:cxn ang="0">
                    <a:pos x="T6" y="T7"/>
                  </a:cxn>
                </a:cxnLst>
                <a:rect l="0" t="0" r="r" b="b"/>
                <a:pathLst>
                  <a:path w="488" h="537">
                    <a:moveTo>
                      <a:pt x="47" y="537"/>
                    </a:moveTo>
                    <a:lnTo>
                      <a:pt x="0" y="0"/>
                    </a:lnTo>
                    <a:lnTo>
                      <a:pt x="488" y="228"/>
                    </a:lnTo>
                    <a:lnTo>
                      <a:pt x="47" y="537"/>
                    </a:lnTo>
                    <a:close/>
                  </a:path>
                </a:pathLst>
              </a:custGeom>
              <a:solidFill>
                <a:srgbClr val="00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grpSp>
      </p:gr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107950" y="188913"/>
            <a:ext cx="7704138" cy="719137"/>
          </a:xfrm>
        </p:spPr>
        <p:txBody>
          <a:bodyPr anchor="ctr"/>
          <a:lstStyle/>
          <a:p>
            <a:pPr algn="ctr"/>
            <a:r>
              <a:rPr lang="es-MX" altLang="es-MX" sz="2800" dirty="0" smtClean="0">
                <a:solidFill>
                  <a:srgbClr val="003366"/>
                </a:solidFill>
              </a:rPr>
              <a:t>MATERIALES</a:t>
            </a:r>
            <a:endParaRPr lang="es-ES" altLang="es-MX" sz="2800" dirty="0">
              <a:solidFill>
                <a:srgbClr val="003366"/>
              </a:solidFill>
            </a:endParaRPr>
          </a:p>
        </p:txBody>
      </p:sp>
      <p:grpSp>
        <p:nvGrpSpPr>
          <p:cNvPr id="97287" name="Group 7"/>
          <p:cNvGrpSpPr>
            <a:grpSpLocks/>
          </p:cNvGrpSpPr>
          <p:nvPr/>
        </p:nvGrpSpPr>
        <p:grpSpPr bwMode="auto">
          <a:xfrm>
            <a:off x="841376" y="2205038"/>
            <a:ext cx="7905750" cy="3672234"/>
            <a:chOff x="530" y="1706"/>
            <a:chExt cx="4980" cy="1452"/>
          </a:xfrm>
        </p:grpSpPr>
        <p:sp>
          <p:nvSpPr>
            <p:cNvPr id="97288" name="Rectangle 8"/>
            <p:cNvSpPr>
              <a:spLocks noChangeArrowheads="1"/>
            </p:cNvSpPr>
            <p:nvPr/>
          </p:nvSpPr>
          <p:spPr bwMode="auto">
            <a:xfrm>
              <a:off x="530" y="2361"/>
              <a:ext cx="1292"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defRPr>
              </a:lvl1pPr>
              <a:lvl2pPr algn="ctr">
                <a:spcBef>
                  <a:spcPct val="20000"/>
                </a:spcBef>
                <a:defRPr sz="2800">
                  <a:solidFill>
                    <a:schemeClr val="tx1"/>
                  </a:solidFill>
                  <a:latin typeface="Arial" panose="020B0604020202020204" pitchFamily="34" charset="0"/>
                </a:defRPr>
              </a:lvl2pPr>
              <a:lvl3pPr algn="ctr">
                <a:spcBef>
                  <a:spcPct val="20000"/>
                </a:spcBef>
                <a:defRPr sz="2400">
                  <a:solidFill>
                    <a:schemeClr val="tx1"/>
                  </a:solidFill>
                  <a:latin typeface="Arial" panose="020B0604020202020204" pitchFamily="34" charset="0"/>
                </a:defRPr>
              </a:lvl3pPr>
              <a:lvl4pPr algn="ctr">
                <a:spcBef>
                  <a:spcPct val="20000"/>
                </a:spcBef>
                <a:defRPr sz="2000">
                  <a:solidFill>
                    <a:schemeClr val="tx1"/>
                  </a:solidFill>
                  <a:latin typeface="Arial" panose="020B0604020202020204" pitchFamily="34" charset="0"/>
                </a:defRPr>
              </a:lvl4pPr>
              <a:lvl5pPr algn="ctr">
                <a:spcBef>
                  <a:spcPct val="20000"/>
                </a:spcBef>
                <a:defRPr sz="2000">
                  <a:solidFill>
                    <a:schemeClr val="tx1"/>
                  </a:solidFill>
                  <a:latin typeface="Arial" panose="020B0604020202020204" pitchFamily="34" charset="0"/>
                </a:defRPr>
              </a:lvl5pPr>
              <a:lvl6pPr algn="ctr" fontAlgn="base">
                <a:spcBef>
                  <a:spcPct val="20000"/>
                </a:spcBef>
                <a:spcAft>
                  <a:spcPct val="0"/>
                </a:spcAft>
                <a:defRPr sz="2000">
                  <a:solidFill>
                    <a:schemeClr val="tx1"/>
                  </a:solidFill>
                  <a:latin typeface="Arial" panose="020B0604020202020204" pitchFamily="34" charset="0"/>
                </a:defRPr>
              </a:lvl6pPr>
              <a:lvl7pPr algn="ctr" fontAlgn="base">
                <a:spcBef>
                  <a:spcPct val="20000"/>
                </a:spcBef>
                <a:spcAft>
                  <a:spcPct val="0"/>
                </a:spcAft>
                <a:defRPr sz="2000">
                  <a:solidFill>
                    <a:schemeClr val="tx1"/>
                  </a:solidFill>
                  <a:latin typeface="Arial" panose="020B0604020202020204" pitchFamily="34" charset="0"/>
                </a:defRPr>
              </a:lvl7pPr>
              <a:lvl8pPr algn="ctr" fontAlgn="base">
                <a:spcBef>
                  <a:spcPct val="20000"/>
                </a:spcBef>
                <a:spcAft>
                  <a:spcPct val="0"/>
                </a:spcAft>
                <a:defRPr sz="2000">
                  <a:solidFill>
                    <a:schemeClr val="tx1"/>
                  </a:solidFill>
                  <a:latin typeface="Arial" panose="020B0604020202020204" pitchFamily="34" charset="0"/>
                </a:defRPr>
              </a:lvl8pPr>
              <a:lvl9pPr algn="ctr" fontAlgn="base">
                <a:spcBef>
                  <a:spcPct val="20000"/>
                </a:spcBef>
                <a:spcAft>
                  <a:spcPct val="0"/>
                </a:spcAft>
                <a:defRPr sz="2000">
                  <a:solidFill>
                    <a:schemeClr val="tx1"/>
                  </a:solidFill>
                  <a:latin typeface="Arial" panose="020B0604020202020204" pitchFamily="34" charset="0"/>
                </a:defRPr>
              </a:lvl9pPr>
            </a:lstStyle>
            <a:p>
              <a:pPr>
                <a:lnSpc>
                  <a:spcPct val="80000"/>
                </a:lnSpc>
              </a:pPr>
              <a:r>
                <a:rPr lang="es-MX" altLang="es-MX" sz="2400" dirty="0"/>
                <a:t>2da PARTE</a:t>
              </a:r>
              <a:endParaRPr lang="es-ES" altLang="es-MX" sz="2400" dirty="0"/>
            </a:p>
          </p:txBody>
        </p:sp>
        <p:sp>
          <p:nvSpPr>
            <p:cNvPr id="97289" name="Rectangle 9"/>
            <p:cNvSpPr>
              <a:spLocks noChangeArrowheads="1"/>
            </p:cNvSpPr>
            <p:nvPr/>
          </p:nvSpPr>
          <p:spPr bwMode="auto">
            <a:xfrm>
              <a:off x="2290" y="1706"/>
              <a:ext cx="3220" cy="1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defRPr>
              </a:lvl1pPr>
              <a:lvl2pPr algn="ctr">
                <a:spcBef>
                  <a:spcPct val="20000"/>
                </a:spcBef>
                <a:defRPr sz="2800">
                  <a:solidFill>
                    <a:schemeClr val="tx1"/>
                  </a:solidFill>
                  <a:latin typeface="Arial" panose="020B0604020202020204" pitchFamily="34" charset="0"/>
                </a:defRPr>
              </a:lvl2pPr>
              <a:lvl3pPr algn="ctr">
                <a:spcBef>
                  <a:spcPct val="20000"/>
                </a:spcBef>
                <a:defRPr sz="2400">
                  <a:solidFill>
                    <a:schemeClr val="tx1"/>
                  </a:solidFill>
                  <a:latin typeface="Arial" panose="020B0604020202020204" pitchFamily="34" charset="0"/>
                </a:defRPr>
              </a:lvl3pPr>
              <a:lvl4pPr algn="ctr">
                <a:spcBef>
                  <a:spcPct val="20000"/>
                </a:spcBef>
                <a:defRPr sz="2000">
                  <a:solidFill>
                    <a:schemeClr val="tx1"/>
                  </a:solidFill>
                  <a:latin typeface="Arial" panose="020B0604020202020204" pitchFamily="34" charset="0"/>
                </a:defRPr>
              </a:lvl4pPr>
              <a:lvl5pPr algn="ctr">
                <a:spcBef>
                  <a:spcPct val="20000"/>
                </a:spcBef>
                <a:defRPr sz="2000">
                  <a:solidFill>
                    <a:schemeClr val="tx1"/>
                  </a:solidFill>
                  <a:latin typeface="Arial" panose="020B0604020202020204" pitchFamily="34" charset="0"/>
                </a:defRPr>
              </a:lvl5pPr>
              <a:lvl6pPr algn="ctr" fontAlgn="base">
                <a:spcBef>
                  <a:spcPct val="20000"/>
                </a:spcBef>
                <a:spcAft>
                  <a:spcPct val="0"/>
                </a:spcAft>
                <a:defRPr sz="2000">
                  <a:solidFill>
                    <a:schemeClr val="tx1"/>
                  </a:solidFill>
                  <a:latin typeface="Arial" panose="020B0604020202020204" pitchFamily="34" charset="0"/>
                </a:defRPr>
              </a:lvl6pPr>
              <a:lvl7pPr algn="ctr" fontAlgn="base">
                <a:spcBef>
                  <a:spcPct val="20000"/>
                </a:spcBef>
                <a:spcAft>
                  <a:spcPct val="0"/>
                </a:spcAft>
                <a:defRPr sz="2000">
                  <a:solidFill>
                    <a:schemeClr val="tx1"/>
                  </a:solidFill>
                  <a:latin typeface="Arial" panose="020B0604020202020204" pitchFamily="34" charset="0"/>
                </a:defRPr>
              </a:lvl7pPr>
              <a:lvl8pPr algn="ctr" fontAlgn="base">
                <a:spcBef>
                  <a:spcPct val="20000"/>
                </a:spcBef>
                <a:spcAft>
                  <a:spcPct val="0"/>
                </a:spcAft>
                <a:defRPr sz="2000">
                  <a:solidFill>
                    <a:schemeClr val="tx1"/>
                  </a:solidFill>
                  <a:latin typeface="Arial" panose="020B0604020202020204" pitchFamily="34" charset="0"/>
                </a:defRPr>
              </a:lvl8pPr>
              <a:lvl9pPr algn="ctr" fontAlgn="base">
                <a:spcBef>
                  <a:spcPct val="20000"/>
                </a:spcBef>
                <a:spcAft>
                  <a:spcPct val="0"/>
                </a:spcAft>
                <a:defRPr sz="2000">
                  <a:solidFill>
                    <a:schemeClr val="tx1"/>
                  </a:solidFill>
                  <a:latin typeface="Arial" panose="020B0604020202020204" pitchFamily="34" charset="0"/>
                </a:defRPr>
              </a:lvl9pPr>
            </a:lstStyle>
            <a:p>
              <a:pPr algn="l">
                <a:buFontTx/>
                <a:buBlip>
                  <a:blip r:embed="rId3"/>
                </a:buBlip>
              </a:pPr>
              <a:r>
                <a:rPr lang="es-MX" altLang="es-MX" sz="2000">
                  <a:solidFill>
                    <a:srgbClr val="003366"/>
                  </a:solidFill>
                </a:rPr>
                <a:t>   </a:t>
              </a:r>
              <a:r>
                <a:rPr lang="es-MX" altLang="es-MX" sz="2000"/>
                <a:t>CONCRETO, TIPOS</a:t>
              </a:r>
              <a:r>
                <a:rPr lang="es-MX" altLang="es-MX" sz="1800"/>
                <a:t>.      </a:t>
              </a:r>
            </a:p>
            <a:p>
              <a:pPr algn="l"/>
              <a:endParaRPr lang="es-MX" altLang="es-MX" sz="900"/>
            </a:p>
            <a:p>
              <a:pPr algn="l">
                <a:buFontTx/>
                <a:buBlip>
                  <a:blip r:embed="rId3"/>
                </a:buBlip>
              </a:pPr>
              <a:r>
                <a:rPr lang="es-MX" altLang="es-MX" sz="1800"/>
                <a:t>   </a:t>
              </a:r>
              <a:r>
                <a:rPr lang="es-MX" altLang="es-MX" sz="2000"/>
                <a:t>VALORES DE DISEÑO Y MÓDULO DE ELASTICIDAD</a:t>
              </a:r>
            </a:p>
            <a:p>
              <a:pPr algn="l"/>
              <a:endParaRPr lang="es-MX" altLang="es-MX" sz="900"/>
            </a:p>
            <a:p>
              <a:pPr algn="l">
                <a:buFontTx/>
                <a:buBlip>
                  <a:blip r:embed="rId3"/>
                </a:buBlip>
              </a:pPr>
              <a:r>
                <a:rPr lang="es-MX" altLang="es-MX" sz="1800"/>
                <a:t>   </a:t>
              </a:r>
              <a:r>
                <a:rPr lang="es-MX" altLang="es-MX" sz="2000"/>
                <a:t>TORÒN, E, Fpu</a:t>
              </a:r>
              <a:r>
                <a:rPr lang="es-MX" altLang="es-MX" sz="1800"/>
                <a:t>.</a:t>
              </a:r>
            </a:p>
            <a:p>
              <a:pPr algn="l"/>
              <a:endParaRPr lang="es-ES" altLang="es-MX" sz="900"/>
            </a:p>
            <a:p>
              <a:pPr algn="l">
                <a:buFontTx/>
                <a:buBlip>
                  <a:blip r:embed="rId3"/>
                </a:buBlip>
              </a:pPr>
              <a:r>
                <a:rPr lang="es-MX" altLang="es-MX" sz="1800"/>
                <a:t>   </a:t>
              </a:r>
              <a:r>
                <a:rPr lang="es-MX" altLang="es-MX" sz="2000"/>
                <a:t>ACERO DE REFUERZO</a:t>
              </a:r>
            </a:p>
            <a:p>
              <a:pPr algn="l"/>
              <a:endParaRPr lang="es-MX" altLang="es-MX" sz="900"/>
            </a:p>
            <a:p>
              <a:pPr algn="l">
                <a:buFontTx/>
                <a:buBlip>
                  <a:blip r:embed="rId3"/>
                </a:buBlip>
              </a:pPr>
              <a:r>
                <a:rPr lang="es-MX" altLang="es-MX" sz="1800"/>
                <a:t>   </a:t>
              </a:r>
              <a:r>
                <a:rPr lang="es-MX" altLang="es-MX" sz="2000"/>
                <a:t>ACERO ESTRUCTURAL</a:t>
              </a:r>
            </a:p>
            <a:p>
              <a:pPr algn="l"/>
              <a:endParaRPr lang="es-MX" altLang="es-MX" sz="900"/>
            </a:p>
            <a:p>
              <a:pPr algn="l">
                <a:buFontTx/>
                <a:buBlip>
                  <a:blip r:embed="rId3"/>
                </a:buBlip>
              </a:pPr>
              <a:r>
                <a:rPr lang="es-MX" altLang="es-MX" sz="1800"/>
                <a:t>   </a:t>
              </a:r>
              <a:r>
                <a:rPr lang="es-MX" altLang="es-MX" sz="2000"/>
                <a:t>MALLA ELECTROSOLDADA</a:t>
              </a:r>
            </a:p>
          </p:txBody>
        </p:sp>
        <p:sp>
          <p:nvSpPr>
            <p:cNvPr id="97290" name="AutoShape 10"/>
            <p:cNvSpPr>
              <a:spLocks/>
            </p:cNvSpPr>
            <p:nvPr/>
          </p:nvSpPr>
          <p:spPr bwMode="auto">
            <a:xfrm>
              <a:off x="1837" y="1706"/>
              <a:ext cx="453" cy="1395"/>
            </a:xfrm>
            <a:prstGeom prst="leftBrace">
              <a:avLst>
                <a:gd name="adj1" fmla="val 2310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sz="3200"/>
            </a:p>
          </p:txBody>
        </p:sp>
      </p:gr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547813" y="188913"/>
            <a:ext cx="4824412" cy="782637"/>
          </a:xfrm>
        </p:spPr>
        <p:txBody>
          <a:bodyPr/>
          <a:lstStyle/>
          <a:p>
            <a:r>
              <a:rPr lang="es-MX" altLang="es-MX" sz="2800" dirty="0" smtClean="0">
                <a:solidFill>
                  <a:srgbClr val="003366"/>
                </a:solidFill>
              </a:rPr>
              <a:t>CONCRETO</a:t>
            </a:r>
            <a:endParaRPr lang="es-MX" altLang="es-MX" sz="2800" dirty="0">
              <a:solidFill>
                <a:srgbClr val="003366"/>
              </a:solidFill>
            </a:endParaRPr>
          </a:p>
        </p:txBody>
      </p:sp>
      <p:sp>
        <p:nvSpPr>
          <p:cNvPr id="99331" name="Rectangle 3"/>
          <p:cNvSpPr>
            <a:spLocks noChangeArrowheads="1"/>
          </p:cNvSpPr>
          <p:nvPr/>
        </p:nvSpPr>
        <p:spPr bwMode="auto">
          <a:xfrm>
            <a:off x="0" y="125253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ltLang="es-MX" sz="1400"/>
          </a:p>
        </p:txBody>
      </p:sp>
      <p:sp>
        <p:nvSpPr>
          <p:cNvPr id="99333" name="Rectangle 5"/>
          <p:cNvSpPr>
            <a:spLocks noChangeArrowheads="1"/>
          </p:cNvSpPr>
          <p:nvPr/>
        </p:nvSpPr>
        <p:spPr bwMode="auto">
          <a:xfrm>
            <a:off x="1496616" y="1678945"/>
            <a:ext cx="1705475"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buFontTx/>
              <a:buBlip>
                <a:blip r:embed="rId3"/>
              </a:buBlip>
            </a:pPr>
            <a:r>
              <a:rPr lang="es-MX" altLang="es-MX" b="1" dirty="0" smtClean="0">
                <a:cs typeface="Times New Roman" panose="02020603050405020304" pitchFamily="18" charset="0"/>
              </a:rPr>
              <a:t>Simple </a:t>
            </a:r>
            <a:endParaRPr lang="es-MX" altLang="es-MX" b="1" dirty="0">
              <a:cs typeface="Times New Roman" panose="02020603050405020304" pitchFamily="18" charset="0"/>
            </a:endParaRPr>
          </a:p>
          <a:p>
            <a:pPr>
              <a:buFontTx/>
              <a:buBlip>
                <a:blip r:embed="rId3"/>
              </a:buBlip>
            </a:pPr>
            <a:endParaRPr lang="es-MX" altLang="es-MX" b="1" dirty="0" smtClean="0">
              <a:cs typeface="Times New Roman" panose="02020603050405020304" pitchFamily="18" charset="0"/>
            </a:endParaRPr>
          </a:p>
          <a:p>
            <a:pPr>
              <a:buFontTx/>
              <a:buBlip>
                <a:blip r:embed="rId3"/>
              </a:buBlip>
            </a:pPr>
            <a:endParaRPr lang="es-MX" altLang="es-MX" b="1" dirty="0">
              <a:cs typeface="Times New Roman" panose="02020603050405020304" pitchFamily="18" charset="0"/>
            </a:endParaRPr>
          </a:p>
          <a:p>
            <a:pPr>
              <a:buFontTx/>
              <a:buBlip>
                <a:blip r:embed="rId3"/>
              </a:buBlip>
            </a:pPr>
            <a:r>
              <a:rPr lang="es-MX" altLang="es-MX" b="1" dirty="0">
                <a:cs typeface="Times New Roman" panose="02020603050405020304" pitchFamily="18" charset="0"/>
              </a:rPr>
              <a:t> Reforzado</a:t>
            </a:r>
          </a:p>
          <a:p>
            <a:pPr eaLnBrk="0" hangingPunct="0">
              <a:buFontTx/>
              <a:buBlip>
                <a:blip r:embed="rId3"/>
              </a:buBlip>
            </a:pPr>
            <a:endParaRPr lang="es-MX" altLang="es-MX" b="1" dirty="0">
              <a:cs typeface="Times New Roman" panose="02020603050405020304" pitchFamily="18" charset="0"/>
            </a:endParaRPr>
          </a:p>
          <a:p>
            <a:pPr eaLnBrk="0" hangingPunct="0">
              <a:buFontTx/>
              <a:buBlip>
                <a:blip r:embed="rId3"/>
              </a:buBlip>
            </a:pPr>
            <a:endParaRPr lang="es-MX" altLang="es-MX" b="1" dirty="0">
              <a:cs typeface="Times New Roman" panose="02020603050405020304" pitchFamily="18" charset="0"/>
            </a:endParaRPr>
          </a:p>
          <a:p>
            <a:pPr eaLnBrk="0" hangingPunct="0"/>
            <a:endParaRPr lang="es-MX" altLang="es-MX" b="1" dirty="0" smtClean="0">
              <a:cs typeface="Times New Roman" panose="02020603050405020304" pitchFamily="18" charset="0"/>
            </a:endParaRPr>
          </a:p>
          <a:p>
            <a:pPr eaLnBrk="0" hangingPunct="0"/>
            <a:endParaRPr lang="es-MX" altLang="es-MX" b="1" dirty="0">
              <a:cs typeface="Times New Roman" panose="02020603050405020304" pitchFamily="18" charset="0"/>
            </a:endParaRPr>
          </a:p>
          <a:p>
            <a:pPr eaLnBrk="0" hangingPunct="0"/>
            <a:endParaRPr lang="es-MX" altLang="es-MX" b="1" dirty="0">
              <a:cs typeface="Times New Roman" panose="02020603050405020304" pitchFamily="18" charset="0"/>
            </a:endParaRPr>
          </a:p>
          <a:p>
            <a:pPr eaLnBrk="0" hangingPunct="0"/>
            <a:endParaRPr lang="es-MX" altLang="es-MX" b="1" dirty="0" smtClean="0">
              <a:cs typeface="Times New Roman" panose="02020603050405020304" pitchFamily="18" charset="0"/>
            </a:endParaRPr>
          </a:p>
          <a:p>
            <a:pPr eaLnBrk="0" hangingPunct="0"/>
            <a:endParaRPr lang="es-MX" altLang="es-MX" b="1" dirty="0">
              <a:cs typeface="Times New Roman" panose="02020603050405020304" pitchFamily="18" charset="0"/>
            </a:endParaRPr>
          </a:p>
          <a:p>
            <a:pPr eaLnBrk="0" hangingPunct="0"/>
            <a:endParaRPr lang="es-MX" altLang="es-MX" sz="1000" b="1" dirty="0">
              <a:cs typeface="Times New Roman" panose="02020603050405020304" pitchFamily="18" charset="0"/>
            </a:endParaRPr>
          </a:p>
          <a:p>
            <a:pPr eaLnBrk="0" hangingPunct="0">
              <a:buFontTx/>
              <a:buBlip>
                <a:blip r:embed="rId3"/>
              </a:buBlip>
            </a:pPr>
            <a:r>
              <a:rPr lang="es-MX" altLang="es-MX" b="1" dirty="0" smtClean="0">
                <a:cs typeface="Times New Roman" panose="02020603050405020304" pitchFamily="18" charset="0"/>
              </a:rPr>
              <a:t>Presforzado</a:t>
            </a:r>
            <a:endParaRPr lang="es-MX" altLang="es-MX" b="1" dirty="0">
              <a:cs typeface="Times New Roman" panose="02020603050405020304" pitchFamily="18" charset="0"/>
            </a:endParaRPr>
          </a:p>
        </p:txBody>
      </p:sp>
      <p:sp>
        <p:nvSpPr>
          <p:cNvPr id="99334" name="AutoShape 6"/>
          <p:cNvSpPr>
            <a:spLocks/>
          </p:cNvSpPr>
          <p:nvPr/>
        </p:nvSpPr>
        <p:spPr bwMode="auto">
          <a:xfrm>
            <a:off x="1353741" y="1557338"/>
            <a:ext cx="270272" cy="3815878"/>
          </a:xfrm>
          <a:prstGeom prst="leftBrace">
            <a:avLst>
              <a:gd name="adj1" fmla="val 12601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sz="2400"/>
          </a:p>
        </p:txBody>
      </p:sp>
      <p:sp>
        <p:nvSpPr>
          <p:cNvPr id="99335" name="Rectangle 7"/>
          <p:cNvSpPr>
            <a:spLocks noChangeArrowheads="1"/>
          </p:cNvSpPr>
          <p:nvPr/>
        </p:nvSpPr>
        <p:spPr bwMode="auto">
          <a:xfrm>
            <a:off x="78064" y="2925441"/>
            <a:ext cx="143986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s-ES" altLang="es-MX" sz="1600" dirty="0"/>
              <a:t/>
            </a:r>
            <a:br>
              <a:rPr lang="es-ES" altLang="es-MX" sz="1600" dirty="0"/>
            </a:br>
            <a:r>
              <a:rPr lang="es-MX" altLang="es-MX" sz="2400" b="1" dirty="0">
                <a:latin typeface="Agency FB" panose="020B0503020202020204" pitchFamily="34" charset="0"/>
                <a:cs typeface="Times New Roman" panose="02020603050405020304" pitchFamily="18" charset="0"/>
              </a:rPr>
              <a:t>CONCRETO</a:t>
            </a:r>
          </a:p>
          <a:p>
            <a:pPr eaLnBrk="0" hangingPunct="0"/>
            <a:r>
              <a:rPr lang="es-MX" altLang="es-MX" sz="2400" b="1" dirty="0">
                <a:latin typeface="Agency FB" panose="020B0503020202020204" pitchFamily="34" charset="0"/>
                <a:cs typeface="Times New Roman" panose="02020603050405020304" pitchFamily="18" charset="0"/>
              </a:rPr>
              <a:t>	</a:t>
            </a:r>
            <a:endParaRPr lang="es-ES" altLang="es-MX" sz="2400" b="1" dirty="0">
              <a:latin typeface="Agency FB" panose="020B0503020202020204" pitchFamily="34" charset="0"/>
            </a:endParaRPr>
          </a:p>
        </p:txBody>
      </p:sp>
      <p:sp>
        <p:nvSpPr>
          <p:cNvPr id="99336" name="Rectangle 8"/>
          <p:cNvSpPr>
            <a:spLocks noChangeArrowheads="1"/>
          </p:cNvSpPr>
          <p:nvPr/>
        </p:nvSpPr>
        <p:spPr bwMode="auto">
          <a:xfrm>
            <a:off x="3202091" y="2350800"/>
            <a:ext cx="5885941" cy="2123658"/>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p>
            <a:r>
              <a:rPr lang="es-MX" altLang="es-MX" dirty="0" smtClean="0"/>
              <a:t>Para </a:t>
            </a:r>
            <a:r>
              <a:rPr lang="es-MX" altLang="es-MX" dirty="0"/>
              <a:t>resistir tensiones se emplea acero de refuerzo, el   acero  restringe el desarrollo de grietas originadas por la poca resistencia a la tensión. También el refuerzo aumenta la resistencia del elemento, para reducir las deformaciones debidas a las cargas de larga duración y para proporcionar confinamiento</a:t>
            </a:r>
            <a:r>
              <a:rPr lang="es-MX" altLang="es-MX" sz="2400" dirty="0"/>
              <a:t>.</a:t>
            </a:r>
            <a:endParaRPr lang="es-ES" altLang="es-MX" sz="2400" dirty="0"/>
          </a:p>
        </p:txBody>
      </p:sp>
      <p:sp>
        <p:nvSpPr>
          <p:cNvPr id="99337" name="Rectangle 9"/>
          <p:cNvSpPr>
            <a:spLocks noChangeArrowheads="1"/>
          </p:cNvSpPr>
          <p:nvPr/>
        </p:nvSpPr>
        <p:spPr bwMode="auto">
          <a:xfrm>
            <a:off x="3202091" y="1596748"/>
            <a:ext cx="5865183" cy="646331"/>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r>
              <a:rPr lang="es-MX" altLang="es-MX" dirty="0"/>
              <a:t> Resistencia a la compresión, pero débil a la tensión</a:t>
            </a:r>
            <a:endParaRPr lang="es-ES" altLang="es-MX" dirty="0"/>
          </a:p>
        </p:txBody>
      </p:sp>
      <p:sp>
        <p:nvSpPr>
          <p:cNvPr id="99338" name="Rectangle 10"/>
          <p:cNvSpPr>
            <a:spLocks noChangeArrowheads="1"/>
          </p:cNvSpPr>
          <p:nvPr/>
        </p:nvSpPr>
        <p:spPr bwMode="auto">
          <a:xfrm>
            <a:off x="3167992" y="4580003"/>
            <a:ext cx="5920040" cy="1477328"/>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s-MX" altLang="es-MX" dirty="0" smtClean="0"/>
              <a:t>Es </a:t>
            </a:r>
            <a:r>
              <a:rPr lang="es-MX" altLang="es-MX" dirty="0"/>
              <a:t>la  modalidad del concreto reforzado, en la que se crea un estado de esfuerzos a compresión ante la aplicación de las cargas. De este modo, los esfuerzos  de tensión  y producidos por las acciones  quedan contrarrestados </a:t>
            </a:r>
            <a:r>
              <a:rPr lang="es-MX" altLang="es-MX" dirty="0" err="1"/>
              <a:t>ó</a:t>
            </a:r>
            <a:r>
              <a:rPr lang="es-MX" altLang="es-MX" dirty="0"/>
              <a:t> reducidos</a:t>
            </a:r>
            <a:r>
              <a:rPr lang="es-MX" altLang="es-MX" b="1" dirty="0"/>
              <a:t>.</a:t>
            </a:r>
            <a:endParaRPr lang="es-ES" altLang="es-MX" b="1" dirty="0"/>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335"/>
                                        </p:tgtEl>
                                        <p:attrNameLst>
                                          <p:attrName>style.visibility</p:attrName>
                                        </p:attrNameLst>
                                      </p:cBhvr>
                                      <p:to>
                                        <p:strVal val="visible"/>
                                      </p:to>
                                    </p:set>
                                    <p:animEffect transition="in" filter="fade">
                                      <p:cBhvr>
                                        <p:cTn id="7" dur="500"/>
                                        <p:tgtEl>
                                          <p:spTgt spid="993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334"/>
                                        </p:tgtEl>
                                        <p:attrNameLst>
                                          <p:attrName>style.visibility</p:attrName>
                                        </p:attrNameLst>
                                      </p:cBhvr>
                                      <p:to>
                                        <p:strVal val="visible"/>
                                      </p:to>
                                    </p:set>
                                    <p:animEffect transition="in" filter="fade">
                                      <p:cBhvr>
                                        <p:cTn id="12" dur="500"/>
                                        <p:tgtEl>
                                          <p:spTgt spid="993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333"/>
                                        </p:tgtEl>
                                        <p:attrNameLst>
                                          <p:attrName>style.visibility</p:attrName>
                                        </p:attrNameLst>
                                      </p:cBhvr>
                                      <p:to>
                                        <p:strVal val="visible"/>
                                      </p:to>
                                    </p:set>
                                    <p:animEffect transition="in" filter="fade">
                                      <p:cBhvr>
                                        <p:cTn id="17" dur="500"/>
                                        <p:tgtEl>
                                          <p:spTgt spid="9933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9337"/>
                                        </p:tgtEl>
                                        <p:attrNameLst>
                                          <p:attrName>style.visibility</p:attrName>
                                        </p:attrNameLst>
                                      </p:cBhvr>
                                      <p:to>
                                        <p:strVal val="visible"/>
                                      </p:to>
                                    </p:set>
                                    <p:animEffect transition="in" filter="fade">
                                      <p:cBhvr>
                                        <p:cTn id="22" dur="500"/>
                                        <p:tgtEl>
                                          <p:spTgt spid="993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9336"/>
                                        </p:tgtEl>
                                        <p:attrNameLst>
                                          <p:attrName>style.visibility</p:attrName>
                                        </p:attrNameLst>
                                      </p:cBhvr>
                                      <p:to>
                                        <p:strVal val="visible"/>
                                      </p:to>
                                    </p:set>
                                    <p:animEffect transition="in" filter="fade">
                                      <p:cBhvr>
                                        <p:cTn id="27" dur="500"/>
                                        <p:tgtEl>
                                          <p:spTgt spid="993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9338"/>
                                        </p:tgtEl>
                                        <p:attrNameLst>
                                          <p:attrName>style.visibility</p:attrName>
                                        </p:attrNameLst>
                                      </p:cBhvr>
                                      <p:to>
                                        <p:strVal val="visible"/>
                                      </p:to>
                                    </p:set>
                                    <p:animEffect transition="in" filter="fade">
                                      <p:cBhvr>
                                        <p:cTn id="32" dur="500"/>
                                        <p:tgtEl>
                                          <p:spTgt spid="99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P spid="99334" grpId="0" animBg="1"/>
      <p:bldP spid="99335" grpId="0"/>
      <p:bldP spid="99336" grpId="0" animBg="1"/>
      <p:bldP spid="99337" grpId="0" animBg="1"/>
      <p:bldP spid="9933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s-MX" altLang="es-MX" sz="2800" dirty="0" smtClean="0">
                <a:solidFill>
                  <a:srgbClr val="003366"/>
                </a:solidFill>
              </a:rPr>
              <a:t>CONCRETO</a:t>
            </a:r>
            <a:endParaRPr lang="es-MX" altLang="es-MX" sz="2800" dirty="0">
              <a:solidFill>
                <a:srgbClr val="003366"/>
              </a:solidFill>
            </a:endParaRPr>
          </a:p>
        </p:txBody>
      </p:sp>
      <p:sp>
        <p:nvSpPr>
          <p:cNvPr id="3" name="Marcador de contenido 2"/>
          <p:cNvSpPr>
            <a:spLocks noGrp="1"/>
          </p:cNvSpPr>
          <p:nvPr>
            <p:ph idx="1"/>
          </p:nvPr>
        </p:nvSpPr>
        <p:spPr>
          <a:xfrm>
            <a:off x="467544" y="1482503"/>
            <a:ext cx="8352927" cy="4610793"/>
          </a:xfrm>
        </p:spPr>
        <p:txBody>
          <a:bodyPr>
            <a:normAutofit/>
          </a:bodyPr>
          <a:lstStyle/>
          <a:p>
            <a:r>
              <a:rPr lang="es-MX" altLang="es-MX" sz="2400" dirty="0"/>
              <a:t>El concreto que se usa para </a:t>
            </a:r>
            <a:r>
              <a:rPr lang="es-MX" altLang="es-MX" sz="2400" dirty="0" err="1"/>
              <a:t>presforzar</a:t>
            </a:r>
            <a:r>
              <a:rPr lang="es-MX" altLang="es-MX" sz="2400" dirty="0"/>
              <a:t> se caracteriza por tener mayor resistencia con respecto al utilizado  en las construcciones ordinarias. Los valores comunes se encuentran  de </a:t>
            </a:r>
            <a:r>
              <a:rPr lang="es-MX" altLang="es-MX" sz="2400" dirty="0" err="1"/>
              <a:t>f´c</a:t>
            </a:r>
            <a:r>
              <a:rPr lang="es-MX" altLang="es-MX" sz="2400" dirty="0"/>
              <a:t>=350 Kg/cm</a:t>
            </a:r>
            <a:r>
              <a:rPr lang="en-US" altLang="es-MX" sz="2400" dirty="0">
                <a:cs typeface="Arial" panose="020B0604020202020204" pitchFamily="34" charset="0"/>
              </a:rPr>
              <a:t>² a </a:t>
            </a:r>
            <a:r>
              <a:rPr lang="en-US" altLang="es-MX" sz="2400" dirty="0" err="1">
                <a:cs typeface="Arial" panose="020B0604020202020204" pitchFamily="34" charset="0"/>
              </a:rPr>
              <a:t>f´c</a:t>
            </a:r>
            <a:r>
              <a:rPr lang="en-US" altLang="es-MX" sz="2400" dirty="0">
                <a:cs typeface="Arial" panose="020B0604020202020204" pitchFamily="34" charset="0"/>
              </a:rPr>
              <a:t>=500 </a:t>
            </a:r>
            <a:r>
              <a:rPr lang="es-MX" altLang="es-MX" sz="2400" dirty="0"/>
              <a:t>Kg/cm</a:t>
            </a:r>
            <a:r>
              <a:rPr lang="en-US" altLang="es-MX" sz="2400" dirty="0"/>
              <a:t>² . </a:t>
            </a:r>
          </a:p>
          <a:p>
            <a:r>
              <a:rPr lang="en-US" altLang="es-MX" sz="2400" dirty="0" smtClean="0"/>
              <a:t>Se </a:t>
            </a:r>
            <a:r>
              <a:rPr lang="en-US" altLang="es-MX" sz="2400" dirty="0" err="1"/>
              <a:t>requiere</a:t>
            </a:r>
            <a:r>
              <a:rPr lang="en-US" altLang="es-MX" sz="2400" dirty="0"/>
              <a:t>  de tales </a:t>
            </a:r>
            <a:r>
              <a:rPr lang="en-US" altLang="es-MX" sz="2400" dirty="0" err="1"/>
              <a:t>resistencias</a:t>
            </a:r>
            <a:r>
              <a:rPr lang="en-US" altLang="es-MX" sz="2400" dirty="0"/>
              <a:t> para </a:t>
            </a:r>
            <a:r>
              <a:rPr lang="en-US" altLang="es-MX" sz="2400" dirty="0" err="1"/>
              <a:t>poder</a:t>
            </a:r>
            <a:r>
              <a:rPr lang="en-US" altLang="es-MX" sz="2400" dirty="0"/>
              <a:t> </a:t>
            </a:r>
            <a:r>
              <a:rPr lang="en-US" altLang="es-MX" sz="2400" dirty="0" err="1"/>
              <a:t>hacer</a:t>
            </a:r>
            <a:r>
              <a:rPr lang="en-US" altLang="es-MX" sz="2400" dirty="0"/>
              <a:t> la </a:t>
            </a:r>
            <a:r>
              <a:rPr lang="en-US" altLang="es-MX" sz="2400" dirty="0" err="1"/>
              <a:t>transferencia</a:t>
            </a:r>
            <a:r>
              <a:rPr lang="en-US" altLang="es-MX" sz="2400" dirty="0"/>
              <a:t> del presfuerzo </a:t>
            </a:r>
            <a:r>
              <a:rPr lang="en-US" altLang="es-MX" sz="2400" dirty="0" err="1"/>
              <a:t>cuando</a:t>
            </a:r>
            <a:r>
              <a:rPr lang="en-US" altLang="es-MX" sz="2400" dirty="0"/>
              <a:t> </a:t>
            </a:r>
            <a:r>
              <a:rPr lang="en-US" altLang="es-MX" sz="2400" dirty="0" err="1"/>
              <a:t>haya</a:t>
            </a:r>
            <a:r>
              <a:rPr lang="en-US" altLang="es-MX" sz="2400" dirty="0"/>
              <a:t>  </a:t>
            </a:r>
            <a:r>
              <a:rPr lang="en-US" altLang="es-MX" sz="2400" dirty="0" err="1"/>
              <a:t>alcanzado</a:t>
            </a:r>
            <a:r>
              <a:rPr lang="en-US" altLang="es-MX" sz="2400" dirty="0"/>
              <a:t> un </a:t>
            </a:r>
            <a:r>
              <a:rPr lang="en-US" altLang="es-MX" sz="2400" dirty="0" err="1"/>
              <a:t>f´ci</a:t>
            </a:r>
            <a:r>
              <a:rPr lang="en-US" altLang="es-MX" sz="2400" dirty="0"/>
              <a:t> = 280 </a:t>
            </a:r>
            <a:r>
              <a:rPr lang="es-MX" altLang="es-MX" sz="2400" dirty="0"/>
              <a:t>Kg/cm</a:t>
            </a:r>
            <a:r>
              <a:rPr lang="en-US" altLang="es-MX" sz="2400" dirty="0"/>
              <a:t>² .</a:t>
            </a:r>
          </a:p>
          <a:p>
            <a:endParaRPr lang="es-MX" sz="2400" dirty="0"/>
          </a:p>
        </p:txBody>
      </p:sp>
      <p:sp>
        <p:nvSpPr>
          <p:cNvPr id="99331" name="Rectangle 3"/>
          <p:cNvSpPr>
            <a:spLocks noChangeArrowheads="1"/>
          </p:cNvSpPr>
          <p:nvPr/>
        </p:nvSpPr>
        <p:spPr bwMode="auto">
          <a:xfrm>
            <a:off x="0" y="125253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ltLang="es-MX" sz="1400"/>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073765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1383" name="Picture 7"/>
          <p:cNvPicPr>
            <a:picLocks noChangeAspect="1" noChangeArrowheads="1"/>
          </p:cNvPicPr>
          <p:nvPr/>
        </p:nvPicPr>
        <p:blipFill>
          <a:blip r:embed="rId3">
            <a:extLst>
              <a:ext uri="{28A0092B-C50C-407E-A947-70E740481C1C}">
                <a14:useLocalDpi xmlns:a14="http://schemas.microsoft.com/office/drawing/2010/main" val="0"/>
              </a:ext>
            </a:extLst>
          </a:blip>
          <a:srcRect r="470"/>
          <a:stretch>
            <a:fillRect/>
          </a:stretch>
        </p:blipFill>
        <p:spPr bwMode="auto">
          <a:xfrm>
            <a:off x="0" y="1198563"/>
            <a:ext cx="9111653" cy="5659437"/>
          </a:xfrm>
          <a:prstGeom prst="rect">
            <a:avLst/>
          </a:prstGeom>
          <a:noFill/>
          <a:extLst>
            <a:ext uri="{909E8E84-426E-40DD-AFC4-6F175D3DCCD1}">
              <a14:hiddenFill xmlns:a14="http://schemas.microsoft.com/office/drawing/2010/main">
                <a:solidFill>
                  <a:srgbClr val="FFFFFF"/>
                </a:solidFill>
              </a14:hiddenFill>
            </a:ext>
          </a:extLst>
        </p:spPr>
      </p:pic>
      <p:sp>
        <p:nvSpPr>
          <p:cNvPr id="101378" name="Rectangle 2"/>
          <p:cNvSpPr>
            <a:spLocks noChangeArrowheads="1"/>
          </p:cNvSpPr>
          <p:nvPr/>
        </p:nvSpPr>
        <p:spPr bwMode="auto">
          <a:xfrm>
            <a:off x="881856" y="188913"/>
            <a:ext cx="7380288"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VALORES </a:t>
            </a:r>
            <a:r>
              <a:rPr lang="es-MX" altLang="es-MX" sz="2800" dirty="0">
                <a:solidFill>
                  <a:srgbClr val="003366"/>
                </a:solidFill>
              </a:rPr>
              <a:t>PARA DISEÑO DE ACUERDO A LAS  NTC-CONCRETO.</a:t>
            </a:r>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3427" name="Rectangle 3"/>
          <p:cNvSpPr>
            <a:spLocks noChangeArrowheads="1"/>
          </p:cNvSpPr>
          <p:nvPr/>
        </p:nvSpPr>
        <p:spPr bwMode="auto">
          <a:xfrm>
            <a:off x="0" y="260350"/>
            <a:ext cx="7200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VALORES </a:t>
            </a:r>
            <a:r>
              <a:rPr lang="es-MX" altLang="es-MX" sz="2800" dirty="0">
                <a:solidFill>
                  <a:srgbClr val="003366"/>
                </a:solidFill>
              </a:rPr>
              <a:t>MEDIDOS DE MÓDULO DE ELASTICIDAD</a:t>
            </a:r>
            <a:r>
              <a:rPr lang="es-MX" altLang="es-MX" sz="2800" b="1" dirty="0">
                <a:solidFill>
                  <a:srgbClr val="003366"/>
                </a:solidFill>
              </a:rPr>
              <a:t>.</a:t>
            </a:r>
          </a:p>
        </p:txBody>
      </p:sp>
      <p:graphicFrame>
        <p:nvGraphicFramePr>
          <p:cNvPr id="103428" name="Object 4"/>
          <p:cNvGraphicFramePr>
            <a:graphicFrameLocks noChangeAspect="1"/>
          </p:cNvGraphicFramePr>
          <p:nvPr/>
        </p:nvGraphicFramePr>
        <p:xfrm>
          <a:off x="5219700" y="549275"/>
          <a:ext cx="1295400" cy="477838"/>
        </p:xfrm>
        <a:graphic>
          <a:graphicData uri="http://schemas.openxmlformats.org/presentationml/2006/ole">
            <mc:AlternateContent xmlns:mc="http://schemas.openxmlformats.org/markup-compatibility/2006">
              <mc:Choice xmlns:v="urn:schemas-microsoft-com:vml" Requires="v">
                <p:oleObj spid="_x0000_s103444" name="Ecuación" r:id="rId4" imgW="660240" imgH="799920" progId="Equation.3">
                  <p:embed/>
                </p:oleObj>
              </mc:Choice>
              <mc:Fallback>
                <p:oleObj name="Ecuación" r:id="rId4" imgW="660240" imgH="7999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l="-1042" b="69214"/>
                      <a:stretch>
                        <a:fillRect/>
                      </a:stretch>
                    </p:blipFill>
                    <p:spPr bwMode="auto">
                      <a:xfrm>
                        <a:off x="5219700" y="549275"/>
                        <a:ext cx="12954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433" name="Picture 9"/>
          <p:cNvPicPr>
            <a:picLocks noChangeAspect="1" noChangeArrowheads="1"/>
          </p:cNvPicPr>
          <p:nvPr/>
        </p:nvPicPr>
        <p:blipFill>
          <a:blip r:embed="rId6">
            <a:extLst>
              <a:ext uri="{28A0092B-C50C-407E-A947-70E740481C1C}">
                <a14:useLocalDpi xmlns:a14="http://schemas.microsoft.com/office/drawing/2010/main" val="0"/>
              </a:ext>
            </a:extLst>
          </a:blip>
          <a:srcRect r="7800"/>
          <a:stretch>
            <a:fillRect/>
          </a:stretch>
        </p:blipFill>
        <p:spPr bwMode="auto">
          <a:xfrm>
            <a:off x="143910" y="1243014"/>
            <a:ext cx="8892586" cy="559126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0" y="188913"/>
            <a:ext cx="8675688"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CARACTERISTICAS </a:t>
            </a:r>
            <a:r>
              <a:rPr lang="es-MX" altLang="es-MX" sz="2800" dirty="0">
                <a:solidFill>
                  <a:srgbClr val="003366"/>
                </a:solidFill>
              </a:rPr>
              <a:t>DEL CONCRETO</a:t>
            </a:r>
          </a:p>
        </p:txBody>
      </p:sp>
      <p:sp>
        <p:nvSpPr>
          <p:cNvPr id="105475" name="Rectangle 3"/>
          <p:cNvSpPr>
            <a:spLocks noChangeArrowheads="1"/>
          </p:cNvSpPr>
          <p:nvPr/>
        </p:nvSpPr>
        <p:spPr bwMode="auto">
          <a:xfrm>
            <a:off x="468313" y="1484313"/>
            <a:ext cx="55435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s-MX" altLang="es-MX" sz="1400" b="1"/>
              <a:t>   EFECTO DE LA RELACIÒN AGUA – CEMENTO.</a:t>
            </a:r>
            <a:r>
              <a:rPr lang="es-MX" altLang="es-MX" sz="1400"/>
              <a:t>.</a:t>
            </a:r>
            <a:endParaRPr lang="es-ES" altLang="es-MX" sz="1400"/>
          </a:p>
        </p:txBody>
      </p:sp>
      <p:sp>
        <p:nvSpPr>
          <p:cNvPr id="105476" name="Rectangle 4"/>
          <p:cNvSpPr>
            <a:spLocks noChangeArrowheads="1"/>
          </p:cNvSpPr>
          <p:nvPr/>
        </p:nvSpPr>
        <p:spPr bwMode="auto">
          <a:xfrm>
            <a:off x="684213" y="1844675"/>
            <a:ext cx="79930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200"/>
              <a:t>    </a:t>
            </a:r>
            <a:r>
              <a:rPr lang="es-MX" altLang="es-MX" sz="1400"/>
              <a:t>La resistencia del cemento depende del la relación  agua / cemento;    A  mayor  relación agua / cemento, menor resistencia.                    </a:t>
            </a:r>
            <a:endParaRPr lang="es-ES" altLang="es-MX" sz="1400" b="1" i="1" u="sng"/>
          </a:p>
        </p:txBody>
      </p:sp>
      <p:sp>
        <p:nvSpPr>
          <p:cNvPr id="105477" name="Rectangle 5"/>
          <p:cNvSpPr>
            <a:spLocks noChangeArrowheads="1"/>
          </p:cNvSpPr>
          <p:nvPr/>
        </p:nvSpPr>
        <p:spPr bwMode="auto">
          <a:xfrm>
            <a:off x="468313" y="2492375"/>
            <a:ext cx="3311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s-MX" altLang="es-MX" sz="1400" b="1"/>
              <a:t>  CONTRACCIÓN POR SECADO</a:t>
            </a:r>
            <a:endParaRPr lang="es-ES" altLang="es-MX" sz="1400"/>
          </a:p>
        </p:txBody>
      </p:sp>
      <p:sp>
        <p:nvSpPr>
          <p:cNvPr id="105478" name="Rectangle 6"/>
          <p:cNvSpPr>
            <a:spLocks noChangeArrowheads="1"/>
          </p:cNvSpPr>
          <p:nvPr/>
        </p:nvSpPr>
        <p:spPr bwMode="auto">
          <a:xfrm>
            <a:off x="684213" y="2852738"/>
            <a:ext cx="8459787"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200" dirty="0"/>
              <a:t>   </a:t>
            </a:r>
            <a:r>
              <a:rPr lang="es-MX" altLang="es-MX" sz="1400" dirty="0"/>
              <a:t>Uno de los efectos del fraguado del concreto es la  disminución de volumen del mismo, esto es por la evaporación del agua excedente de la que se requiere para la hidratación  del cemento. Esta contracción es proporcional a la cantidad de agua empleada en la mezcla, si se requieren contracciones mínimas,  la relación agua- cemento debe ser mínima.                                                                             </a:t>
            </a:r>
            <a:endParaRPr lang="es-ES" altLang="es-MX" sz="1400" b="1" i="1" dirty="0"/>
          </a:p>
        </p:txBody>
      </p:sp>
      <p:sp>
        <p:nvSpPr>
          <p:cNvPr id="105479" name="Rectangle 7"/>
          <p:cNvSpPr>
            <a:spLocks noChangeArrowheads="1"/>
          </p:cNvSpPr>
          <p:nvPr/>
        </p:nvSpPr>
        <p:spPr bwMode="auto">
          <a:xfrm>
            <a:off x="468313" y="3860800"/>
            <a:ext cx="3311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s-MX" altLang="es-MX" sz="1400" b="1"/>
              <a:t>  RELACIÓN DE POISSON</a:t>
            </a:r>
            <a:endParaRPr lang="es-ES" altLang="es-MX" sz="1400"/>
          </a:p>
        </p:txBody>
      </p:sp>
      <p:sp>
        <p:nvSpPr>
          <p:cNvPr id="105480" name="Rectangle 8"/>
          <p:cNvSpPr>
            <a:spLocks noChangeArrowheads="1"/>
          </p:cNvSpPr>
          <p:nvPr/>
        </p:nvSpPr>
        <p:spPr bwMode="auto">
          <a:xfrm>
            <a:off x="684213" y="4221163"/>
            <a:ext cx="7416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400"/>
              <a:t>La relación entre deformación transversal y la longitudinal y su  valor varia de 0.15 a 0.20</a:t>
            </a:r>
            <a:r>
              <a:rPr lang="es-MX" altLang="es-MX" sz="1200"/>
              <a:t>.                                                                            </a:t>
            </a:r>
            <a:endParaRPr lang="es-ES" altLang="es-MX" sz="1200" b="1" i="1"/>
          </a:p>
        </p:txBody>
      </p:sp>
      <p:sp>
        <p:nvSpPr>
          <p:cNvPr id="105481" name="Rectangle 9"/>
          <p:cNvSpPr>
            <a:spLocks noChangeArrowheads="1"/>
          </p:cNvSpPr>
          <p:nvPr/>
        </p:nvSpPr>
        <p:spPr bwMode="auto">
          <a:xfrm>
            <a:off x="468313" y="4579938"/>
            <a:ext cx="48244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s-MX" altLang="es-MX" sz="1400" b="1"/>
              <a:t>  DEFORMACIÓN POR FLUJO PLASTICO</a:t>
            </a:r>
            <a:endParaRPr lang="es-ES" altLang="es-MX" sz="1400"/>
          </a:p>
        </p:txBody>
      </p:sp>
      <p:sp>
        <p:nvSpPr>
          <p:cNvPr id="105482" name="Rectangle 10"/>
          <p:cNvSpPr>
            <a:spLocks noChangeArrowheads="1"/>
          </p:cNvSpPr>
          <p:nvPr/>
        </p:nvSpPr>
        <p:spPr bwMode="auto">
          <a:xfrm>
            <a:off x="684213" y="4940300"/>
            <a:ext cx="799147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200"/>
              <a:t>   D</a:t>
            </a:r>
            <a:r>
              <a:rPr lang="es-MX" altLang="es-MX" sz="1400"/>
              <a:t>ebido a la presencia de esfuerzos permanentes, las partículas que forman el concreto sufren un reacomodo  que modifica las  dimensiones  de los elementos. Depende de la magnitud de las cargas permanentes; de las mezclas; de las condiciones  de curado y de la  edad en  que el concreto empieza a ser cargado.                                                                             </a:t>
            </a:r>
            <a:endParaRPr lang="es-ES" altLang="es-MX" sz="1400" b="1" i="1"/>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dirty="0" smtClean="0"/>
              <a:t>Trabajo de investigación</a:t>
            </a:r>
            <a:br>
              <a:rPr lang="es-MX" dirty="0" smtClean="0"/>
            </a:br>
            <a:r>
              <a:rPr lang="es-MX" sz="2200" dirty="0" smtClean="0"/>
              <a:t>(Elaborar en Power Point)</a:t>
            </a:r>
            <a:br>
              <a:rPr lang="es-MX" sz="2200" dirty="0" smtClean="0"/>
            </a:br>
            <a:endParaRPr lang="es-MX" dirty="0"/>
          </a:p>
        </p:txBody>
      </p:sp>
      <p:sp>
        <p:nvSpPr>
          <p:cNvPr id="3" name="Marcador de contenido 2"/>
          <p:cNvSpPr>
            <a:spLocks noGrp="1"/>
          </p:cNvSpPr>
          <p:nvPr>
            <p:ph idx="1"/>
          </p:nvPr>
        </p:nvSpPr>
        <p:spPr>
          <a:xfrm>
            <a:off x="827585" y="1700808"/>
            <a:ext cx="7706816" cy="4608512"/>
          </a:xfrm>
        </p:spPr>
        <p:txBody>
          <a:bodyPr>
            <a:noAutofit/>
          </a:bodyPr>
          <a:lstStyle/>
          <a:p>
            <a:r>
              <a:rPr lang="es-MX" sz="2400" dirty="0" smtClean="0"/>
              <a:t>Sistemas </a:t>
            </a:r>
            <a:r>
              <a:rPr lang="es-MX" sz="2400" dirty="0"/>
              <a:t>de entrepisos </a:t>
            </a:r>
            <a:r>
              <a:rPr lang="es-MX" sz="2400" dirty="0" smtClean="0"/>
              <a:t>y cubiertas.</a:t>
            </a:r>
          </a:p>
          <a:p>
            <a:pPr>
              <a:buFont typeface="+mj-lt"/>
              <a:buAutoNum type="arabicPeriod"/>
            </a:pPr>
            <a:r>
              <a:rPr lang="es-MX" dirty="0" smtClean="0"/>
              <a:t>Definición</a:t>
            </a:r>
          </a:p>
          <a:p>
            <a:pPr>
              <a:buFont typeface="+mj-lt"/>
              <a:buAutoNum type="arabicPeriod"/>
            </a:pPr>
            <a:r>
              <a:rPr lang="es-MX" dirty="0" smtClean="0"/>
              <a:t>Clasificación</a:t>
            </a:r>
          </a:p>
          <a:p>
            <a:pPr>
              <a:buFont typeface="+mj-lt"/>
              <a:buAutoNum type="arabicPeriod"/>
            </a:pPr>
            <a:r>
              <a:rPr lang="es-MX" dirty="0" smtClean="0"/>
              <a:t>Características de cada sistema</a:t>
            </a:r>
          </a:p>
          <a:p>
            <a:pPr>
              <a:buFont typeface="+mj-lt"/>
              <a:buAutoNum type="arabicPeriod"/>
            </a:pPr>
            <a:r>
              <a:rPr lang="es-MX" dirty="0" smtClean="0"/>
              <a:t>Proceso de construcción</a:t>
            </a:r>
          </a:p>
          <a:p>
            <a:pPr>
              <a:buFont typeface="+mj-lt"/>
              <a:buAutoNum type="arabicPeriod"/>
            </a:pPr>
            <a:r>
              <a:rPr lang="es-MX" dirty="0" smtClean="0"/>
              <a:t>Ventajas y desventajas de cada sistema</a:t>
            </a:r>
          </a:p>
          <a:p>
            <a:pPr>
              <a:buFont typeface="+mj-lt"/>
              <a:buAutoNum type="arabicPeriod"/>
            </a:pPr>
            <a:endParaRPr lang="es-MX" dirty="0"/>
          </a:p>
          <a:p>
            <a:r>
              <a:rPr lang="es-MX" dirty="0" smtClean="0"/>
              <a:t>Por ejemplo</a:t>
            </a:r>
          </a:p>
          <a:p>
            <a:r>
              <a:rPr lang="es-MX" dirty="0" smtClean="0"/>
              <a:t>Concreto armado</a:t>
            </a:r>
          </a:p>
          <a:p>
            <a:r>
              <a:rPr lang="es-MX" dirty="0" smtClean="0"/>
              <a:t>Cubiertas de lámina</a:t>
            </a:r>
          </a:p>
          <a:p>
            <a:r>
              <a:rPr lang="es-MX" dirty="0" smtClean="0"/>
              <a:t>Losas prefabricadas, etc.</a:t>
            </a:r>
          </a:p>
          <a:p>
            <a:pPr>
              <a:buFont typeface="+mj-lt"/>
              <a:buAutoNum type="arabicPeriod"/>
            </a:pPr>
            <a:endParaRPr lang="es-MX" dirty="0" smtClean="0"/>
          </a:p>
        </p:txBody>
      </p:sp>
    </p:spTree>
    <p:extLst>
      <p:ext uri="{BB962C8B-B14F-4D97-AF65-F5344CB8AC3E}">
        <p14:creationId xmlns:p14="http://schemas.microsoft.com/office/powerpoint/2010/main" val="164358011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9570" name="Picture 2"/>
          <p:cNvPicPr>
            <a:picLocks noChangeAspect="1" noChangeArrowheads="1"/>
          </p:cNvPicPr>
          <p:nvPr/>
        </p:nvPicPr>
        <p:blipFill>
          <a:blip r:embed="rId3">
            <a:lum bright="-20000"/>
            <a:extLst>
              <a:ext uri="{28A0092B-C50C-407E-A947-70E740481C1C}">
                <a14:useLocalDpi xmlns:a14="http://schemas.microsoft.com/office/drawing/2010/main" val="0"/>
              </a:ext>
            </a:extLst>
          </a:blip>
          <a:srcRect l="1537" r="4543" b="4915"/>
          <a:stretch>
            <a:fillRect/>
          </a:stretch>
        </p:blipFill>
        <p:spPr bwMode="auto">
          <a:xfrm>
            <a:off x="468313" y="1700213"/>
            <a:ext cx="44640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9571" name="Rectangle 3"/>
          <p:cNvSpPr>
            <a:spLocks noChangeArrowheads="1"/>
          </p:cNvSpPr>
          <p:nvPr/>
        </p:nvSpPr>
        <p:spPr bwMode="auto">
          <a:xfrm>
            <a:off x="468313" y="0"/>
            <a:ext cx="828039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700" dirty="0" smtClean="0">
                <a:solidFill>
                  <a:srgbClr val="003366"/>
                </a:solidFill>
              </a:rPr>
              <a:t>CURVA </a:t>
            </a:r>
            <a:r>
              <a:rPr lang="es-MX" altLang="es-MX" sz="2700" dirty="0">
                <a:solidFill>
                  <a:srgbClr val="003366"/>
                </a:solidFill>
              </a:rPr>
              <a:t>ESFUERZO DEFORMACIÓN DE TORÓN (diferentes diámetros)</a:t>
            </a:r>
            <a:endParaRPr lang="es-ES" altLang="es-MX" sz="2700" dirty="0">
              <a:solidFill>
                <a:srgbClr val="003366"/>
              </a:solidFill>
            </a:endParaRPr>
          </a:p>
        </p:txBody>
      </p:sp>
      <p:sp>
        <p:nvSpPr>
          <p:cNvPr id="109572" name="Text Box 4"/>
          <p:cNvSpPr txBox="1">
            <a:spLocks noChangeArrowheads="1"/>
          </p:cNvSpPr>
          <p:nvPr/>
        </p:nvSpPr>
        <p:spPr bwMode="auto">
          <a:xfrm>
            <a:off x="5580063" y="3070225"/>
            <a:ext cx="259238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600" dirty="0">
                <a:cs typeface="Arial" panose="020B0604020202020204" pitchFamily="34" charset="0"/>
              </a:rPr>
              <a:t>E =  2,000,000 Kg/cm</a:t>
            </a:r>
            <a:r>
              <a:rPr lang="en-US" altLang="es-MX" sz="1600" dirty="0">
                <a:cs typeface="Arial" panose="020B0604020202020204" pitchFamily="34" charset="0"/>
              </a:rPr>
              <a:t>²</a:t>
            </a:r>
          </a:p>
          <a:p>
            <a:pPr>
              <a:spcBef>
                <a:spcPct val="50000"/>
              </a:spcBef>
            </a:pPr>
            <a:r>
              <a:rPr lang="es-MX" altLang="es-MX" sz="1600" dirty="0" err="1">
                <a:cs typeface="Arial" panose="020B0604020202020204" pitchFamily="34" charset="0"/>
              </a:rPr>
              <a:t>Fsr</a:t>
            </a:r>
            <a:r>
              <a:rPr lang="es-MX" altLang="es-MX" sz="1600" dirty="0">
                <a:cs typeface="Arial" panose="020B0604020202020204" pitchFamily="34" charset="0"/>
              </a:rPr>
              <a:t> ò </a:t>
            </a:r>
            <a:r>
              <a:rPr lang="es-MX" altLang="es-MX" sz="1600" dirty="0" err="1">
                <a:cs typeface="Arial" panose="020B0604020202020204" pitchFamily="34" charset="0"/>
              </a:rPr>
              <a:t>Fpu</a:t>
            </a:r>
            <a:r>
              <a:rPr lang="es-MX" altLang="es-MX" sz="1600" dirty="0">
                <a:cs typeface="Arial" panose="020B0604020202020204" pitchFamily="34" charset="0"/>
              </a:rPr>
              <a:t>= 19,000 Kg/cm</a:t>
            </a:r>
            <a:r>
              <a:rPr lang="en-US" altLang="es-MX" sz="1600" dirty="0">
                <a:cs typeface="Arial" panose="020B0604020202020204" pitchFamily="34" charset="0"/>
              </a:rPr>
              <a:t>²</a:t>
            </a:r>
          </a:p>
          <a:p>
            <a:pPr>
              <a:spcBef>
                <a:spcPct val="50000"/>
              </a:spcBef>
            </a:pPr>
            <a:r>
              <a:rPr lang="es-MX" altLang="es-MX" sz="2000" dirty="0">
                <a:cs typeface="Arial" panose="020B0604020202020204" pitchFamily="34" charset="0"/>
              </a:rPr>
              <a:t>A(</a:t>
            </a:r>
            <a:r>
              <a:rPr lang="es-MX" altLang="es-MX" sz="2000" baseline="-25000" dirty="0">
                <a:cs typeface="Arial" panose="020B0604020202020204" pitchFamily="34" charset="0"/>
              </a:rPr>
              <a:t>torón de ½</a:t>
            </a:r>
            <a:r>
              <a:rPr lang="es-MX" altLang="es-MX" sz="2000" dirty="0">
                <a:cs typeface="Arial" panose="020B0604020202020204" pitchFamily="34" charset="0"/>
              </a:rPr>
              <a:t>)= </a:t>
            </a:r>
            <a:r>
              <a:rPr lang="es-MX" altLang="es-MX" sz="1600" dirty="0">
                <a:cs typeface="Arial" panose="020B0604020202020204" pitchFamily="34" charset="0"/>
              </a:rPr>
              <a:t>0.987 cm</a:t>
            </a:r>
            <a:r>
              <a:rPr lang="en-US" altLang="es-MX" sz="1600" dirty="0">
                <a:cs typeface="Arial" panose="020B0604020202020204" pitchFamily="34" charset="0"/>
              </a:rPr>
              <a:t>²</a:t>
            </a:r>
          </a:p>
        </p:txBody>
      </p:sp>
      <p:sp>
        <p:nvSpPr>
          <p:cNvPr id="109573" name="Text Box 5"/>
          <p:cNvSpPr txBox="1">
            <a:spLocks noChangeArrowheads="1"/>
          </p:cNvSpPr>
          <p:nvPr/>
        </p:nvSpPr>
        <p:spPr bwMode="auto">
          <a:xfrm>
            <a:off x="5148262" y="1402030"/>
            <a:ext cx="360045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1600" dirty="0" smtClean="0">
                <a:cs typeface="Arial" panose="020B0604020202020204" pitchFamily="34" charset="0"/>
              </a:rPr>
              <a:t>El </a:t>
            </a:r>
            <a:r>
              <a:rPr lang="es-MX" altLang="es-MX" sz="1600" dirty="0">
                <a:cs typeface="Arial" panose="020B0604020202020204" pitchFamily="34" charset="0"/>
              </a:rPr>
              <a:t>esfuerzo de fluencia se calcula con la deformación unitaria del 1%. </a:t>
            </a:r>
            <a:endParaRPr lang="es-MX" altLang="es-MX" sz="1600" dirty="0" smtClean="0">
              <a:cs typeface="Arial" panose="020B0604020202020204" pitchFamily="34" charset="0"/>
            </a:endParaRPr>
          </a:p>
          <a:p>
            <a:pPr>
              <a:spcBef>
                <a:spcPct val="50000"/>
              </a:spcBef>
            </a:pPr>
            <a:r>
              <a:rPr lang="es-MX" altLang="es-MX" sz="1600" dirty="0" smtClean="0">
                <a:cs typeface="Arial" panose="020B0604020202020204" pitchFamily="34" charset="0"/>
              </a:rPr>
              <a:t>Para </a:t>
            </a:r>
            <a:r>
              <a:rPr lang="es-MX" altLang="es-MX" sz="1600" dirty="0">
                <a:cs typeface="Arial" panose="020B0604020202020204" pitchFamily="34" charset="0"/>
              </a:rPr>
              <a:t>el </a:t>
            </a:r>
            <a:r>
              <a:rPr lang="es-MX" altLang="es-MX" sz="1600" dirty="0" err="1">
                <a:cs typeface="Arial" panose="020B0604020202020204" pitchFamily="34" charset="0"/>
              </a:rPr>
              <a:t>toròn</a:t>
            </a:r>
            <a:r>
              <a:rPr lang="es-MX" altLang="es-MX" sz="1600" dirty="0">
                <a:cs typeface="Arial" panose="020B0604020202020204" pitchFamily="34" charset="0"/>
              </a:rPr>
              <a:t>  de </a:t>
            </a:r>
            <a:r>
              <a:rPr lang="en-US" altLang="es-MX" sz="1600" dirty="0">
                <a:cs typeface="Arial" panose="020B0604020202020204" pitchFamily="34" charset="0"/>
              </a:rPr>
              <a:t>ø ½” = 17,000 a 17,500 Kg/cm² para </a:t>
            </a:r>
            <a:r>
              <a:rPr lang="en-US" altLang="es-MX" sz="1600" dirty="0" err="1">
                <a:cs typeface="Arial" panose="020B0604020202020204" pitchFamily="34" charset="0"/>
              </a:rPr>
              <a:t>acero</a:t>
            </a:r>
            <a:r>
              <a:rPr lang="en-US" altLang="es-MX" sz="1600" dirty="0">
                <a:cs typeface="Arial" panose="020B0604020202020204" pitchFamily="34" charset="0"/>
              </a:rPr>
              <a:t> normal y de </a:t>
            </a:r>
            <a:r>
              <a:rPr lang="en-US" altLang="es-MX" sz="1600" dirty="0" err="1">
                <a:cs typeface="Arial" panose="020B0604020202020204" pitchFamily="34" charset="0"/>
              </a:rPr>
              <a:t>baja</a:t>
            </a:r>
            <a:r>
              <a:rPr lang="en-US" altLang="es-MX" sz="1600" dirty="0">
                <a:cs typeface="Arial" panose="020B0604020202020204" pitchFamily="34" charset="0"/>
              </a:rPr>
              <a:t> </a:t>
            </a:r>
            <a:r>
              <a:rPr lang="en-US" altLang="es-MX" sz="1600" dirty="0" err="1">
                <a:cs typeface="Arial" panose="020B0604020202020204" pitchFamily="34" charset="0"/>
              </a:rPr>
              <a:t>relación</a:t>
            </a:r>
            <a:r>
              <a:rPr lang="en-US" altLang="es-MX" sz="1600" dirty="0">
                <a:cs typeface="Arial" panose="020B0604020202020204" pitchFamily="34" charset="0"/>
              </a:rPr>
              <a:t> </a:t>
            </a:r>
            <a:r>
              <a:rPr lang="en-US" altLang="es-MX" sz="1600" dirty="0" err="1">
                <a:cs typeface="Arial" panose="020B0604020202020204" pitchFamily="34" charset="0"/>
              </a:rPr>
              <a:t>respectivamente</a:t>
            </a:r>
            <a:endParaRPr lang="en-US" altLang="es-MX" sz="1600" dirty="0">
              <a:cs typeface="Arial" panose="020B0604020202020204" pitchFamily="34" charset="0"/>
            </a:endParaRPr>
          </a:p>
        </p:txBody>
      </p:sp>
      <p:sp>
        <p:nvSpPr>
          <p:cNvPr id="109574" name="Text Box 6"/>
          <p:cNvSpPr txBox="1">
            <a:spLocks noChangeArrowheads="1"/>
          </p:cNvSpPr>
          <p:nvPr/>
        </p:nvSpPr>
        <p:spPr bwMode="auto">
          <a:xfrm>
            <a:off x="5364163" y="4365625"/>
            <a:ext cx="35290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600" dirty="0">
                <a:cs typeface="Arial" panose="020B0604020202020204" pitchFamily="34" charset="0"/>
              </a:rPr>
              <a:t>   El esfuerzo máximo al que  se tensan  es igual a 0.8 </a:t>
            </a:r>
            <a:r>
              <a:rPr lang="es-MX" altLang="es-MX" sz="1600" dirty="0" err="1">
                <a:cs typeface="Arial" panose="020B0604020202020204" pitchFamily="34" charset="0"/>
              </a:rPr>
              <a:t>fsr</a:t>
            </a:r>
            <a:r>
              <a:rPr lang="es-MX" altLang="es-MX" sz="1600" dirty="0">
                <a:cs typeface="Arial" panose="020B0604020202020204" pitchFamily="34" charset="0"/>
              </a:rPr>
              <a:t> </a:t>
            </a:r>
            <a:r>
              <a:rPr lang="es-ES" altLang="es-MX" sz="1600" dirty="0">
                <a:cs typeface="Arial" panose="020B0604020202020204" pitchFamily="34" charset="0"/>
              </a:rPr>
              <a:t>para </a:t>
            </a:r>
            <a:r>
              <a:rPr lang="es-ES" altLang="es-MX" sz="1600" dirty="0" err="1">
                <a:cs typeface="Arial" panose="020B0604020202020204" pitchFamily="34" charset="0"/>
              </a:rPr>
              <a:t>toròn</a:t>
            </a:r>
            <a:r>
              <a:rPr lang="es-ES" altLang="es-MX" sz="1600" dirty="0">
                <a:cs typeface="Arial" panose="020B0604020202020204" pitchFamily="34" charset="0"/>
              </a:rPr>
              <a:t>  de </a:t>
            </a:r>
            <a:r>
              <a:rPr lang="en-US" altLang="es-MX" sz="1600" dirty="0" smtClean="0">
                <a:cs typeface="Arial" panose="020B0604020202020204" pitchFamily="34" charset="0"/>
              </a:rPr>
              <a:t>½”</a:t>
            </a:r>
            <a:r>
              <a:rPr lang="es-MX" altLang="es-MX" sz="1600" dirty="0" smtClean="0">
                <a:cs typeface="Arial" panose="020B0604020202020204" pitchFamily="34" charset="0"/>
              </a:rPr>
              <a:t> </a:t>
            </a:r>
            <a:r>
              <a:rPr lang="es-MX" altLang="es-MX" sz="1600" dirty="0">
                <a:cs typeface="Arial" panose="020B0604020202020204" pitchFamily="34" charset="0"/>
              </a:rPr>
              <a:t>= 15,200 Kg / cm2 </a:t>
            </a:r>
          </a:p>
          <a:p>
            <a:pPr>
              <a:spcBef>
                <a:spcPct val="50000"/>
              </a:spcBef>
            </a:pPr>
            <a:r>
              <a:rPr lang="es-ES" altLang="es-MX" sz="1600" dirty="0">
                <a:cs typeface="Arial" panose="020B0604020202020204" pitchFamily="34" charset="0"/>
              </a:rPr>
              <a:t> </a:t>
            </a:r>
            <a:endParaRPr lang="en-US" altLang="es-MX" sz="1600" dirty="0">
              <a:cs typeface="Arial" panose="020B0604020202020204" pitchFamily="34" charset="0"/>
            </a:endParaRPr>
          </a:p>
        </p:txBody>
      </p:sp>
      <p:sp>
        <p:nvSpPr>
          <p:cNvPr id="109575" name="Text Box 7"/>
          <p:cNvSpPr txBox="1">
            <a:spLocks noChangeArrowheads="1"/>
          </p:cNvSpPr>
          <p:nvPr/>
        </p:nvSpPr>
        <p:spPr bwMode="auto">
          <a:xfrm>
            <a:off x="5292724" y="5705206"/>
            <a:ext cx="34559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600" dirty="0">
                <a:cs typeface="Arial" panose="020B0604020202020204" pitchFamily="34" charset="0"/>
              </a:rPr>
              <a:t>Se utilizan principalmente aceros de Baja relación  ò LO-LAX.</a:t>
            </a:r>
            <a:endParaRPr lang="en-US" altLang="es-MX" sz="1600" dirty="0">
              <a:cs typeface="Arial" panose="020B0604020202020204" pitchFamily="34" charset="0"/>
            </a:endParaRPr>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755650" y="115888"/>
            <a:ext cx="65532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ACERO </a:t>
            </a:r>
            <a:r>
              <a:rPr lang="es-MX" altLang="es-MX" sz="2800" dirty="0">
                <a:solidFill>
                  <a:srgbClr val="003366"/>
                </a:solidFill>
              </a:rPr>
              <a:t>DE REFUERZO</a:t>
            </a:r>
            <a:endParaRPr lang="es-ES" altLang="es-MX" sz="2800" dirty="0">
              <a:solidFill>
                <a:srgbClr val="003366"/>
              </a:solidFill>
            </a:endParaRPr>
          </a:p>
        </p:txBody>
      </p:sp>
      <p:sp>
        <p:nvSpPr>
          <p:cNvPr id="111619" name="Text Box 3"/>
          <p:cNvSpPr txBox="1">
            <a:spLocks noChangeArrowheads="1"/>
          </p:cNvSpPr>
          <p:nvPr/>
        </p:nvSpPr>
        <p:spPr bwMode="auto">
          <a:xfrm>
            <a:off x="534249" y="1272282"/>
            <a:ext cx="80645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600" dirty="0" smtClean="0">
                <a:cs typeface="Arial" panose="020B0604020202020204" pitchFamily="34" charset="0"/>
              </a:rPr>
              <a:t>Es </a:t>
            </a:r>
            <a:r>
              <a:rPr lang="es-MX" altLang="es-MX" sz="1600" dirty="0">
                <a:cs typeface="Arial" panose="020B0604020202020204" pitchFamily="34" charset="0"/>
              </a:rPr>
              <a:t>común </a:t>
            </a:r>
            <a:r>
              <a:rPr lang="en-US" altLang="es-MX" sz="1600" dirty="0">
                <a:cs typeface="Arial" panose="020B0604020202020204" pitchFamily="34" charset="0"/>
              </a:rPr>
              <a:t> el </a:t>
            </a:r>
            <a:r>
              <a:rPr lang="en-US" altLang="es-MX" sz="1600" dirty="0" err="1">
                <a:cs typeface="Arial" panose="020B0604020202020204" pitchFamily="34" charset="0"/>
              </a:rPr>
              <a:t>uso</a:t>
            </a:r>
            <a:r>
              <a:rPr lang="en-US" altLang="es-MX" sz="1600" dirty="0">
                <a:cs typeface="Arial" panose="020B0604020202020204" pitchFamily="34" charset="0"/>
              </a:rPr>
              <a:t> de </a:t>
            </a:r>
            <a:r>
              <a:rPr lang="en-US" altLang="es-MX" sz="1600" dirty="0" err="1">
                <a:cs typeface="Arial" panose="020B0604020202020204" pitchFamily="34" charset="0"/>
              </a:rPr>
              <a:t>acero</a:t>
            </a:r>
            <a:r>
              <a:rPr lang="en-US" altLang="es-MX" sz="1600" dirty="0">
                <a:cs typeface="Arial" panose="020B0604020202020204" pitchFamily="34" charset="0"/>
              </a:rPr>
              <a:t> de </a:t>
            </a:r>
            <a:r>
              <a:rPr lang="en-US" altLang="es-MX" sz="1600" dirty="0" err="1">
                <a:cs typeface="Arial" panose="020B0604020202020204" pitchFamily="34" charset="0"/>
              </a:rPr>
              <a:t>refuerzo</a:t>
            </a:r>
            <a:r>
              <a:rPr lang="en-US" altLang="es-MX" sz="1600" dirty="0">
                <a:cs typeface="Arial" panose="020B0604020202020204" pitchFamily="34" charset="0"/>
              </a:rPr>
              <a:t> </a:t>
            </a:r>
            <a:r>
              <a:rPr lang="en-US" altLang="es-MX" sz="1600" dirty="0" err="1">
                <a:cs typeface="Arial" panose="020B0604020202020204" pitchFamily="34" charset="0"/>
              </a:rPr>
              <a:t>en</a:t>
            </a:r>
            <a:r>
              <a:rPr lang="en-US" altLang="es-MX" sz="1600" dirty="0">
                <a:cs typeface="Arial" panose="020B0604020202020204" pitchFamily="34" charset="0"/>
              </a:rPr>
              <a:t> </a:t>
            </a:r>
            <a:r>
              <a:rPr lang="en-US" altLang="es-MX" sz="1600" dirty="0" err="1">
                <a:cs typeface="Arial" panose="020B0604020202020204" pitchFamily="34" charset="0"/>
              </a:rPr>
              <a:t>elementos</a:t>
            </a:r>
            <a:r>
              <a:rPr lang="en-US" altLang="es-MX" sz="1600" dirty="0">
                <a:cs typeface="Arial" panose="020B0604020202020204" pitchFamily="34" charset="0"/>
              </a:rPr>
              <a:t> de </a:t>
            </a:r>
            <a:r>
              <a:rPr lang="en-US" altLang="es-MX" sz="1600" dirty="0" err="1">
                <a:cs typeface="Arial" panose="020B0604020202020204" pitchFamily="34" charset="0"/>
              </a:rPr>
              <a:t>concreto</a:t>
            </a:r>
            <a:r>
              <a:rPr lang="en-US" altLang="es-MX" sz="1600" dirty="0">
                <a:cs typeface="Arial" panose="020B0604020202020204" pitchFamily="34" charset="0"/>
              </a:rPr>
              <a:t> presforzado para </a:t>
            </a:r>
            <a:r>
              <a:rPr lang="en-US" altLang="es-MX" sz="1600" dirty="0" err="1">
                <a:cs typeface="Arial" panose="020B0604020202020204" pitchFamily="34" charset="0"/>
              </a:rPr>
              <a:t>tomar</a:t>
            </a:r>
            <a:r>
              <a:rPr lang="en-US" altLang="es-MX" sz="1600" dirty="0">
                <a:cs typeface="Arial" panose="020B0604020202020204" pitchFamily="34" charset="0"/>
              </a:rPr>
              <a:t> </a:t>
            </a:r>
            <a:r>
              <a:rPr lang="en-US" altLang="es-MX" sz="1600" dirty="0" err="1">
                <a:cs typeface="Arial" panose="020B0604020202020204" pitchFamily="34" charset="0"/>
              </a:rPr>
              <a:t>los</a:t>
            </a:r>
            <a:r>
              <a:rPr lang="en-US" altLang="es-MX" sz="1600" dirty="0">
                <a:cs typeface="Arial" panose="020B0604020202020204" pitchFamily="34" charset="0"/>
              </a:rPr>
              <a:t> </a:t>
            </a:r>
            <a:r>
              <a:rPr lang="en-US" altLang="es-MX" sz="1600" dirty="0" err="1">
                <a:cs typeface="Arial" panose="020B0604020202020204" pitchFamily="34" charset="0"/>
              </a:rPr>
              <a:t>esfuerzos</a:t>
            </a:r>
            <a:r>
              <a:rPr lang="en-US" altLang="es-MX" sz="1600" dirty="0">
                <a:cs typeface="Arial" panose="020B0604020202020204" pitchFamily="34" charset="0"/>
              </a:rPr>
              <a:t> </a:t>
            </a:r>
            <a:r>
              <a:rPr lang="en-US" altLang="es-MX" sz="1600" dirty="0" err="1">
                <a:cs typeface="Arial" panose="020B0604020202020204" pitchFamily="34" charset="0"/>
              </a:rPr>
              <a:t>cortantes</a:t>
            </a:r>
            <a:r>
              <a:rPr lang="en-US" altLang="es-MX" sz="1600" dirty="0">
                <a:cs typeface="Arial" panose="020B0604020202020204" pitchFamily="34" charset="0"/>
              </a:rPr>
              <a:t> y de </a:t>
            </a:r>
            <a:r>
              <a:rPr lang="en-US" altLang="es-MX" sz="1600" dirty="0" err="1">
                <a:cs typeface="Arial" panose="020B0604020202020204" pitchFamily="34" charset="0"/>
              </a:rPr>
              <a:t>torsión</a:t>
            </a:r>
            <a:r>
              <a:rPr lang="en-US" altLang="es-MX" sz="1600" dirty="0">
                <a:cs typeface="Arial" panose="020B0604020202020204" pitchFamily="34" charset="0"/>
              </a:rPr>
              <a:t>, </a:t>
            </a:r>
            <a:r>
              <a:rPr lang="en-US" altLang="es-MX" sz="1600" dirty="0" err="1">
                <a:cs typeface="Arial" panose="020B0604020202020204" pitchFamily="34" charset="0"/>
              </a:rPr>
              <a:t>los</a:t>
            </a:r>
            <a:r>
              <a:rPr lang="en-US" altLang="es-MX" sz="1600" dirty="0">
                <a:cs typeface="Arial" panose="020B0604020202020204" pitchFamily="34" charset="0"/>
              </a:rPr>
              <a:t> </a:t>
            </a:r>
            <a:r>
              <a:rPr lang="en-US" altLang="es-MX" sz="1600" dirty="0" err="1">
                <a:cs typeface="Arial" panose="020B0604020202020204" pitchFamily="34" charset="0"/>
              </a:rPr>
              <a:t>esfuerzos</a:t>
            </a:r>
            <a:r>
              <a:rPr lang="en-US" altLang="es-MX" sz="1600" dirty="0">
                <a:cs typeface="Arial" panose="020B0604020202020204" pitchFamily="34" charset="0"/>
              </a:rPr>
              <a:t> </a:t>
            </a:r>
            <a:r>
              <a:rPr lang="en-US" altLang="es-MX" sz="1600" dirty="0" err="1">
                <a:cs typeface="Arial" panose="020B0604020202020204" pitchFamily="34" charset="0"/>
              </a:rPr>
              <a:t>por</a:t>
            </a:r>
            <a:r>
              <a:rPr lang="en-US" altLang="es-MX" sz="1600" dirty="0">
                <a:cs typeface="Arial" panose="020B0604020202020204" pitchFamily="34" charset="0"/>
              </a:rPr>
              <a:t> </a:t>
            </a:r>
            <a:r>
              <a:rPr lang="en-US" altLang="es-MX" sz="1600" dirty="0" err="1">
                <a:cs typeface="Arial" panose="020B0604020202020204" pitchFamily="34" charset="0"/>
              </a:rPr>
              <a:t>temperatura</a:t>
            </a:r>
            <a:r>
              <a:rPr lang="en-US" altLang="es-MX" sz="1600" dirty="0">
                <a:cs typeface="Arial" panose="020B0604020202020204" pitchFamily="34" charset="0"/>
              </a:rPr>
              <a:t>, </a:t>
            </a:r>
            <a:r>
              <a:rPr lang="en-US" altLang="es-MX" sz="1600" dirty="0" err="1">
                <a:cs typeface="Arial" panose="020B0604020202020204" pitchFamily="34" charset="0"/>
              </a:rPr>
              <a:t>los</a:t>
            </a:r>
            <a:r>
              <a:rPr lang="en-US" altLang="es-MX" sz="1600" dirty="0">
                <a:cs typeface="Arial" panose="020B0604020202020204" pitchFamily="34" charset="0"/>
              </a:rPr>
              <a:t> </a:t>
            </a:r>
            <a:r>
              <a:rPr lang="en-US" altLang="es-MX" sz="1600" dirty="0" err="1">
                <a:cs typeface="Arial" panose="020B0604020202020204" pitchFamily="34" charset="0"/>
              </a:rPr>
              <a:t>esfuerzos</a:t>
            </a:r>
            <a:r>
              <a:rPr lang="en-US" altLang="es-MX" sz="1600" dirty="0">
                <a:cs typeface="Arial" panose="020B0604020202020204" pitchFamily="34" charset="0"/>
              </a:rPr>
              <a:t>  de tension </a:t>
            </a:r>
            <a:r>
              <a:rPr lang="en-US" altLang="es-MX" sz="1600" dirty="0" err="1">
                <a:cs typeface="Arial" panose="020B0604020202020204" pitchFamily="34" charset="0"/>
              </a:rPr>
              <a:t>durante</a:t>
            </a:r>
            <a:r>
              <a:rPr lang="en-US" altLang="es-MX" sz="1600" dirty="0">
                <a:cs typeface="Arial" panose="020B0604020202020204" pitchFamily="34" charset="0"/>
              </a:rPr>
              <a:t> la </a:t>
            </a:r>
            <a:r>
              <a:rPr lang="en-US" altLang="es-MX" sz="1600" dirty="0" err="1">
                <a:cs typeface="Arial" panose="020B0604020202020204" pitchFamily="34" charset="0"/>
              </a:rPr>
              <a:t>transferencia</a:t>
            </a:r>
            <a:r>
              <a:rPr lang="en-US" altLang="es-MX" sz="1600" dirty="0">
                <a:cs typeface="Arial" panose="020B0604020202020204" pitchFamily="34" charset="0"/>
              </a:rPr>
              <a:t>, </a:t>
            </a:r>
            <a:r>
              <a:rPr lang="en-US" altLang="es-MX" sz="1600" dirty="0" err="1">
                <a:cs typeface="Arial" panose="020B0604020202020204" pitchFamily="34" charset="0"/>
              </a:rPr>
              <a:t>los</a:t>
            </a:r>
            <a:r>
              <a:rPr lang="en-US" altLang="es-MX" sz="1600" dirty="0">
                <a:cs typeface="Arial" panose="020B0604020202020204" pitchFamily="34" charset="0"/>
              </a:rPr>
              <a:t> </a:t>
            </a:r>
            <a:r>
              <a:rPr lang="en-US" altLang="es-MX" sz="1600" dirty="0" err="1">
                <a:cs typeface="Arial" panose="020B0604020202020204" pitchFamily="34" charset="0"/>
              </a:rPr>
              <a:t>esfuerzos</a:t>
            </a:r>
            <a:r>
              <a:rPr lang="en-US" altLang="es-MX" sz="1600" dirty="0">
                <a:cs typeface="Arial" panose="020B0604020202020204" pitchFamily="34" charset="0"/>
              </a:rPr>
              <a:t> </a:t>
            </a:r>
            <a:r>
              <a:rPr lang="en-US" altLang="es-MX" sz="1600" dirty="0" err="1">
                <a:cs typeface="Arial" panose="020B0604020202020204" pitchFamily="34" charset="0"/>
              </a:rPr>
              <a:t>durante</a:t>
            </a:r>
            <a:r>
              <a:rPr lang="en-US" altLang="es-MX" sz="1600" dirty="0">
                <a:cs typeface="Arial" panose="020B0604020202020204" pitchFamily="34" charset="0"/>
              </a:rPr>
              <a:t> el </a:t>
            </a:r>
            <a:r>
              <a:rPr lang="en-US" altLang="es-MX" sz="1600" dirty="0" err="1">
                <a:cs typeface="Arial" panose="020B0604020202020204" pitchFamily="34" charset="0"/>
              </a:rPr>
              <a:t>transporte</a:t>
            </a:r>
            <a:r>
              <a:rPr lang="en-US" altLang="es-MX" sz="1600" dirty="0">
                <a:cs typeface="Arial" panose="020B0604020202020204" pitchFamily="34" charset="0"/>
              </a:rPr>
              <a:t> y </a:t>
            </a:r>
            <a:r>
              <a:rPr lang="en-US" altLang="es-MX" sz="1600" dirty="0" err="1">
                <a:cs typeface="Arial" panose="020B0604020202020204" pitchFamily="34" charset="0"/>
              </a:rPr>
              <a:t>dar</a:t>
            </a:r>
            <a:r>
              <a:rPr lang="en-US" altLang="es-MX" sz="1600" dirty="0">
                <a:cs typeface="Arial" panose="020B0604020202020204" pitchFamily="34" charset="0"/>
              </a:rPr>
              <a:t> </a:t>
            </a:r>
            <a:r>
              <a:rPr lang="en-US" altLang="es-MX" sz="1600" dirty="0" err="1">
                <a:cs typeface="Arial" panose="020B0604020202020204" pitchFamily="34" charset="0"/>
              </a:rPr>
              <a:t>confinamiento</a:t>
            </a:r>
            <a:r>
              <a:rPr lang="en-US" altLang="es-MX" sz="1600" dirty="0">
                <a:cs typeface="Arial" panose="020B0604020202020204" pitchFamily="34" charset="0"/>
              </a:rPr>
              <a:t>. </a:t>
            </a:r>
          </a:p>
        </p:txBody>
      </p:sp>
      <p:pic>
        <p:nvPicPr>
          <p:cNvPr id="111624" name="Picture 8" descr="ACERO DE REFUERZ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570" y="2349500"/>
            <a:ext cx="8277859" cy="388781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539552" y="1402405"/>
            <a:ext cx="4824536" cy="443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pPr algn="l">
              <a:buFontTx/>
              <a:buBlip>
                <a:blip r:embed="rId3"/>
              </a:buBlip>
            </a:pPr>
            <a:r>
              <a:rPr lang="es-MX" altLang="es-MX" sz="2800" b="1" dirty="0">
                <a:solidFill>
                  <a:srgbClr val="003366"/>
                </a:solidFill>
              </a:rPr>
              <a:t>  ACERO ESTRUCTURAL</a:t>
            </a:r>
            <a:endParaRPr lang="es-ES" altLang="es-MX" sz="2800" b="1" dirty="0">
              <a:solidFill>
                <a:srgbClr val="003366"/>
              </a:solidFill>
            </a:endParaRPr>
          </a:p>
        </p:txBody>
      </p:sp>
      <p:sp>
        <p:nvSpPr>
          <p:cNvPr id="112643" name="Text Box 3"/>
          <p:cNvSpPr txBox="1">
            <a:spLocks noChangeArrowheads="1"/>
          </p:cNvSpPr>
          <p:nvPr/>
        </p:nvSpPr>
        <p:spPr bwMode="auto">
          <a:xfrm>
            <a:off x="546877" y="2083509"/>
            <a:ext cx="80645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400" dirty="0">
                <a:cs typeface="Arial" panose="020B0604020202020204" pitchFamily="34" charset="0"/>
              </a:rPr>
              <a:t>     </a:t>
            </a:r>
            <a:r>
              <a:rPr lang="es-MX" altLang="es-MX" sz="2000" dirty="0">
                <a:cs typeface="Arial" panose="020B0604020202020204" pitchFamily="34" charset="0"/>
              </a:rPr>
              <a:t>Se emplea el Acero A-36 para accesorios metálicos que sirvan para diafragmas metálicos, conexiones en edificaciones  </a:t>
            </a:r>
            <a:r>
              <a:rPr lang="es-MX" altLang="es-MX" sz="2000" dirty="0" err="1">
                <a:cs typeface="Arial" panose="020B0604020202020204" pitchFamily="34" charset="0"/>
              </a:rPr>
              <a:t>fc</a:t>
            </a:r>
            <a:r>
              <a:rPr lang="es-MX" altLang="es-MX" sz="2000" dirty="0">
                <a:cs typeface="Arial" panose="020B0604020202020204" pitchFamily="34" charset="0"/>
              </a:rPr>
              <a:t> = 2,530 Kg / cm</a:t>
            </a:r>
            <a:r>
              <a:rPr lang="en-US" altLang="es-MX" sz="2000" dirty="0">
                <a:cs typeface="Arial" panose="020B0604020202020204" pitchFamily="34" charset="0"/>
              </a:rPr>
              <a:t>²</a:t>
            </a:r>
            <a:r>
              <a:rPr lang="es-MX" altLang="es-MX" sz="2000" dirty="0">
                <a:cs typeface="Arial" panose="020B0604020202020204" pitchFamily="34" charset="0"/>
              </a:rPr>
              <a:t> </a:t>
            </a:r>
            <a:endParaRPr lang="en-US" altLang="es-MX" sz="2000" dirty="0">
              <a:cs typeface="Arial" panose="020B0604020202020204" pitchFamily="34" charset="0"/>
            </a:endParaRPr>
          </a:p>
        </p:txBody>
      </p:sp>
      <p:sp>
        <p:nvSpPr>
          <p:cNvPr id="112644" name="Rectangle 4"/>
          <p:cNvSpPr>
            <a:spLocks noChangeArrowheads="1"/>
          </p:cNvSpPr>
          <p:nvPr/>
        </p:nvSpPr>
        <p:spPr bwMode="auto">
          <a:xfrm>
            <a:off x="539552" y="3536776"/>
            <a:ext cx="6480720" cy="39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pPr algn="l">
              <a:buFontTx/>
              <a:buBlip>
                <a:blip r:embed="rId3"/>
              </a:buBlip>
            </a:pPr>
            <a:r>
              <a:rPr lang="es-MX" altLang="es-MX" sz="2800" b="1" dirty="0">
                <a:solidFill>
                  <a:srgbClr val="003366"/>
                </a:solidFill>
              </a:rPr>
              <a:t>  MALLA ELECTROSOLDADA</a:t>
            </a:r>
            <a:endParaRPr lang="es-ES" altLang="es-MX" sz="2800" b="1" dirty="0">
              <a:solidFill>
                <a:srgbClr val="003366"/>
              </a:solidFill>
            </a:endParaRPr>
          </a:p>
        </p:txBody>
      </p:sp>
      <p:sp>
        <p:nvSpPr>
          <p:cNvPr id="112645" name="Text Box 5"/>
          <p:cNvSpPr txBox="1">
            <a:spLocks noChangeArrowheads="1"/>
          </p:cNvSpPr>
          <p:nvPr/>
        </p:nvSpPr>
        <p:spPr bwMode="auto">
          <a:xfrm>
            <a:off x="546877" y="4117111"/>
            <a:ext cx="8064500"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400" dirty="0">
                <a:cs typeface="Arial" panose="020B0604020202020204" pitchFamily="34" charset="0"/>
              </a:rPr>
              <a:t>     </a:t>
            </a:r>
            <a:r>
              <a:rPr lang="es-MX" altLang="es-MX" sz="2000" dirty="0">
                <a:cs typeface="Arial" panose="020B0604020202020204" pitchFamily="34" charset="0"/>
              </a:rPr>
              <a:t>Por su fácil colocación  se usa principalmente como armado en aletas (losas)  de trabes cajón, trabes T,TT y TTV</a:t>
            </a:r>
          </a:p>
          <a:p>
            <a:pPr>
              <a:spcBef>
                <a:spcPct val="50000"/>
              </a:spcBef>
            </a:pPr>
            <a:r>
              <a:rPr lang="es-MX" altLang="es-MX" sz="2000" dirty="0" err="1">
                <a:cs typeface="Arial" panose="020B0604020202020204" pitchFamily="34" charset="0"/>
              </a:rPr>
              <a:t>Fy</a:t>
            </a:r>
            <a:r>
              <a:rPr lang="es-MX" altLang="es-MX" sz="2000" dirty="0">
                <a:cs typeface="Arial" panose="020B0604020202020204" pitchFamily="34" charset="0"/>
              </a:rPr>
              <a:t> = 5,000 Kg / cm</a:t>
            </a:r>
            <a:r>
              <a:rPr lang="en-US" altLang="es-MX" sz="2000" dirty="0">
                <a:cs typeface="Arial" panose="020B0604020202020204" pitchFamily="34" charset="0"/>
              </a:rPr>
              <a:t>²</a:t>
            </a:r>
            <a:r>
              <a:rPr lang="es-MX" altLang="es-MX" sz="2000" dirty="0">
                <a:cs typeface="Arial" panose="020B0604020202020204" pitchFamily="34" charset="0"/>
              </a:rPr>
              <a:t> </a:t>
            </a:r>
            <a:endParaRPr lang="en-US" altLang="es-MX" sz="2000" dirty="0">
              <a:cs typeface="Arial" panose="020B0604020202020204" pitchFamily="34" charset="0"/>
            </a:endParaRPr>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nf74yGvaqdU"/>
          <p:cNvPicPr>
            <a:picLocks noGrp="1" noRot="1" noChangeAspect="1"/>
          </p:cNvPicPr>
          <p:nvPr>
            <p:ph idx="1"/>
            <a:videoFile r:link="rId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44285068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rusibghKGr0"/>
          <p:cNvPicPr>
            <a:picLocks noGrp="1" noRot="1" noChangeAspect="1"/>
          </p:cNvPicPr>
          <p:nvPr>
            <p:ph idx="1"/>
            <a:videoFile r:link="rId1"/>
          </p:nvPr>
        </p:nvPicPr>
        <p:blipFill>
          <a:blip r:embed="rId3"/>
          <a:stretch>
            <a:fillRect/>
          </a:stretch>
        </p:blipFill>
        <p:spPr>
          <a:xfrm>
            <a:off x="-41230" y="0"/>
            <a:ext cx="9217023" cy="6858000"/>
          </a:xfrm>
          <a:prstGeom prst="rect">
            <a:avLst/>
          </a:prstGeom>
        </p:spPr>
      </p:pic>
    </p:spTree>
    <p:extLst>
      <p:ext uri="{BB962C8B-B14F-4D97-AF65-F5344CB8AC3E}">
        <p14:creationId xmlns:p14="http://schemas.microsoft.com/office/powerpoint/2010/main" val="274966508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ydYRTs0B664"/>
          <p:cNvPicPr>
            <a:picLocks noGrp="1" noRot="1" noChangeAspect="1"/>
          </p:cNvPicPr>
          <p:nvPr>
            <p:ph idx="1"/>
            <a:videoFile r:link="rId1"/>
          </p:nvPr>
        </p:nvPicPr>
        <p:blipFill>
          <a:blip r:embed="rId3"/>
          <a:stretch>
            <a:fillRect/>
          </a:stretch>
        </p:blipFill>
        <p:spPr>
          <a:xfrm>
            <a:off x="-41230" y="0"/>
            <a:ext cx="9217023" cy="6858000"/>
          </a:xfrm>
          <a:prstGeom prst="rect">
            <a:avLst/>
          </a:prstGeom>
        </p:spPr>
      </p:pic>
    </p:spTree>
    <p:extLst>
      <p:ext uri="{BB962C8B-B14F-4D97-AF65-F5344CB8AC3E}">
        <p14:creationId xmlns:p14="http://schemas.microsoft.com/office/powerpoint/2010/main" val="350245902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xb8ZqUQuoF4"/>
          <p:cNvPicPr>
            <a:picLocks noGrp="1" noRot="1" noChangeAspect="1"/>
          </p:cNvPicPr>
          <p:nvPr>
            <p:ph idx="1"/>
            <a:videoFile r:link="rId1"/>
          </p:nvPr>
        </p:nvPicPr>
        <p:blipFill>
          <a:blip r:embed="rId3"/>
          <a:stretch>
            <a:fillRect/>
          </a:stretch>
        </p:blipFill>
        <p:spPr>
          <a:xfrm>
            <a:off x="-41230" y="0"/>
            <a:ext cx="9217023" cy="6858000"/>
          </a:xfrm>
          <a:prstGeom prst="rect">
            <a:avLst/>
          </a:prstGeom>
        </p:spPr>
      </p:pic>
    </p:spTree>
    <p:extLst>
      <p:ext uri="{BB962C8B-B14F-4D97-AF65-F5344CB8AC3E}">
        <p14:creationId xmlns:p14="http://schemas.microsoft.com/office/powerpoint/2010/main" val="291388700"/>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323850" y="404813"/>
            <a:ext cx="7704138"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BIBLIOGRAFIA</a:t>
            </a:r>
            <a:endParaRPr lang="es-ES" altLang="es-MX" sz="2800" dirty="0">
              <a:solidFill>
                <a:srgbClr val="003366"/>
              </a:solidFill>
            </a:endParaRPr>
          </a:p>
        </p:txBody>
      </p:sp>
      <p:sp>
        <p:nvSpPr>
          <p:cNvPr id="3" name="2 Subtítulo"/>
          <p:cNvSpPr>
            <a:spLocks/>
          </p:cNvSpPr>
          <p:nvPr/>
        </p:nvSpPr>
        <p:spPr bwMode="auto">
          <a:xfrm>
            <a:off x="719931" y="1783730"/>
            <a:ext cx="7704137" cy="330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lgn="ctr">
              <a:spcBef>
                <a:spcPct val="20000"/>
              </a:spcBef>
              <a:defRPr sz="3200">
                <a:solidFill>
                  <a:schemeClr val="tx1"/>
                </a:solidFill>
                <a:latin typeface="Arial" panose="020B0604020202020204" pitchFamily="34" charset="0"/>
              </a:defRPr>
            </a:lvl1pPr>
            <a:lvl2pPr marL="990600" indent="-533400" algn="ctr">
              <a:spcBef>
                <a:spcPct val="20000"/>
              </a:spcBef>
              <a:defRPr sz="2800">
                <a:solidFill>
                  <a:schemeClr val="tx1"/>
                </a:solidFill>
                <a:latin typeface="Arial" panose="020B0604020202020204" pitchFamily="34" charset="0"/>
              </a:defRPr>
            </a:lvl2pPr>
            <a:lvl3pPr marL="1371600" indent="-457200" algn="ctr">
              <a:spcBef>
                <a:spcPct val="20000"/>
              </a:spcBef>
              <a:defRPr sz="2400">
                <a:solidFill>
                  <a:schemeClr val="tx1"/>
                </a:solidFill>
                <a:latin typeface="Arial" panose="020B0604020202020204" pitchFamily="34" charset="0"/>
              </a:defRPr>
            </a:lvl3pPr>
            <a:lvl4pPr marL="1752600" indent="-381000" algn="ctr">
              <a:spcBef>
                <a:spcPct val="20000"/>
              </a:spcBef>
              <a:defRPr sz="2000">
                <a:solidFill>
                  <a:schemeClr val="tx1"/>
                </a:solidFill>
                <a:latin typeface="Arial" panose="020B0604020202020204" pitchFamily="34" charset="0"/>
              </a:defRPr>
            </a:lvl4pPr>
            <a:lvl5pPr marL="2209800" indent="-381000" algn="ctr">
              <a:spcBef>
                <a:spcPct val="20000"/>
              </a:spcBef>
              <a:defRPr sz="2000">
                <a:solidFill>
                  <a:schemeClr val="tx1"/>
                </a:solidFill>
                <a:latin typeface="Arial" panose="020B0604020202020204" pitchFamily="34" charset="0"/>
              </a:defRPr>
            </a:lvl5pPr>
            <a:lvl6pPr marL="2667000" indent="-381000" algn="ctr" fontAlgn="base">
              <a:spcBef>
                <a:spcPct val="20000"/>
              </a:spcBef>
              <a:spcAft>
                <a:spcPct val="0"/>
              </a:spcAft>
              <a:defRPr sz="2000">
                <a:solidFill>
                  <a:schemeClr val="tx1"/>
                </a:solidFill>
                <a:latin typeface="Arial" panose="020B0604020202020204" pitchFamily="34" charset="0"/>
              </a:defRPr>
            </a:lvl6pPr>
            <a:lvl7pPr marL="3124200" indent="-381000" algn="ctr" fontAlgn="base">
              <a:spcBef>
                <a:spcPct val="20000"/>
              </a:spcBef>
              <a:spcAft>
                <a:spcPct val="0"/>
              </a:spcAft>
              <a:defRPr sz="2000">
                <a:solidFill>
                  <a:schemeClr val="tx1"/>
                </a:solidFill>
                <a:latin typeface="Arial" panose="020B0604020202020204" pitchFamily="34" charset="0"/>
              </a:defRPr>
            </a:lvl7pPr>
            <a:lvl8pPr marL="3581400" indent="-381000" algn="ctr" fontAlgn="base">
              <a:spcBef>
                <a:spcPct val="20000"/>
              </a:spcBef>
              <a:spcAft>
                <a:spcPct val="0"/>
              </a:spcAft>
              <a:defRPr sz="2000">
                <a:solidFill>
                  <a:schemeClr val="tx1"/>
                </a:solidFill>
                <a:latin typeface="Arial" panose="020B0604020202020204" pitchFamily="34" charset="0"/>
              </a:defRPr>
            </a:lvl8pPr>
            <a:lvl9pPr marL="4038600" indent="-381000" algn="ctr" fontAlgn="base">
              <a:spcBef>
                <a:spcPct val="20000"/>
              </a:spcBef>
              <a:spcAft>
                <a:spcPct val="0"/>
              </a:spcAft>
              <a:defRPr sz="2000">
                <a:solidFill>
                  <a:schemeClr val="tx1"/>
                </a:solidFill>
                <a:latin typeface="Arial" panose="020B0604020202020204" pitchFamily="34" charset="0"/>
              </a:defRPr>
            </a:lvl9pPr>
          </a:lstStyle>
          <a:p>
            <a:pPr algn="l">
              <a:buFontTx/>
              <a:buChar char="•"/>
            </a:pPr>
            <a:r>
              <a:rPr lang="es-ES_tradnl" altLang="es-MX" sz="2000" dirty="0">
                <a:solidFill>
                  <a:srgbClr val="5F5F5F"/>
                </a:solidFill>
              </a:rPr>
              <a:t>NTC, Diseño de Estructuras de Concreto Reforzado.</a:t>
            </a:r>
          </a:p>
          <a:p>
            <a:pPr algn="l"/>
            <a:endParaRPr lang="es-ES_tradnl" altLang="es-MX" sz="1000" dirty="0">
              <a:solidFill>
                <a:srgbClr val="5F5F5F"/>
              </a:solidFill>
            </a:endParaRPr>
          </a:p>
          <a:p>
            <a:pPr algn="l">
              <a:buFontTx/>
              <a:buChar char="•"/>
            </a:pPr>
            <a:r>
              <a:rPr lang="es-ES_tradnl" altLang="es-MX" sz="2000" dirty="0">
                <a:solidFill>
                  <a:srgbClr val="5F5F5F"/>
                </a:solidFill>
              </a:rPr>
              <a:t>Manual de Diseño  de Estructuras Prefabricadas y </a:t>
            </a:r>
            <a:r>
              <a:rPr lang="es-ES_tradnl" altLang="es-MX" sz="2000" dirty="0" err="1">
                <a:solidFill>
                  <a:srgbClr val="5F5F5F"/>
                </a:solidFill>
              </a:rPr>
              <a:t>Presforzadas</a:t>
            </a:r>
            <a:r>
              <a:rPr lang="es-ES_tradnl" altLang="es-MX" sz="2000" dirty="0">
                <a:solidFill>
                  <a:srgbClr val="5F5F5F"/>
                </a:solidFill>
              </a:rPr>
              <a:t>.</a:t>
            </a:r>
          </a:p>
          <a:p>
            <a:pPr algn="l"/>
            <a:r>
              <a:rPr lang="es-ES_tradnl" altLang="es-MX" sz="2000" dirty="0">
                <a:solidFill>
                  <a:srgbClr val="5F5F5F"/>
                </a:solidFill>
              </a:rPr>
              <a:t>            </a:t>
            </a:r>
            <a:r>
              <a:rPr lang="es-ES_tradnl" altLang="es-MX" sz="2000" dirty="0" err="1">
                <a:solidFill>
                  <a:srgbClr val="5F5F5F"/>
                </a:solidFill>
              </a:rPr>
              <a:t>Anippac</a:t>
            </a:r>
            <a:r>
              <a:rPr lang="es-ES_tradnl" altLang="es-MX" sz="2000" dirty="0">
                <a:solidFill>
                  <a:srgbClr val="5F5F5F"/>
                </a:solidFill>
              </a:rPr>
              <a:t>, Instituto de Ingeniería de la UNAM.</a:t>
            </a:r>
          </a:p>
          <a:p>
            <a:pPr algn="l"/>
            <a:endParaRPr lang="es-ES_tradnl" altLang="es-MX" sz="1000" dirty="0">
              <a:solidFill>
                <a:srgbClr val="5F5F5F"/>
              </a:solidFill>
            </a:endParaRPr>
          </a:p>
          <a:p>
            <a:pPr algn="l">
              <a:buFontTx/>
              <a:buChar char="•"/>
            </a:pPr>
            <a:r>
              <a:rPr lang="es-ES_tradnl" altLang="es-MX" sz="2000" dirty="0">
                <a:solidFill>
                  <a:srgbClr val="5F5F5F"/>
                </a:solidFill>
              </a:rPr>
              <a:t>Mecánica de Materiales.</a:t>
            </a:r>
          </a:p>
          <a:p>
            <a:pPr algn="l"/>
            <a:r>
              <a:rPr lang="es-ES_tradnl" altLang="es-MX" sz="2000" dirty="0">
                <a:solidFill>
                  <a:srgbClr val="5F5F5F"/>
                </a:solidFill>
              </a:rPr>
              <a:t>           Ferdinand P. </a:t>
            </a:r>
            <a:r>
              <a:rPr lang="es-ES_tradnl" altLang="es-MX" sz="2000" dirty="0" err="1">
                <a:solidFill>
                  <a:srgbClr val="5F5F5F"/>
                </a:solidFill>
              </a:rPr>
              <a:t>Beer</a:t>
            </a:r>
            <a:r>
              <a:rPr lang="es-ES_tradnl" altLang="es-MX" sz="2000" dirty="0">
                <a:solidFill>
                  <a:srgbClr val="5F5F5F"/>
                </a:solidFill>
              </a:rPr>
              <a:t> y E. Russell Johnston, Jr.</a:t>
            </a:r>
          </a:p>
          <a:p>
            <a:pPr algn="l"/>
            <a:endParaRPr lang="es-ES_tradnl" altLang="es-MX" sz="2000" dirty="0">
              <a:solidFill>
                <a:srgbClr val="5F5F5F"/>
              </a:solidFill>
            </a:endParaRPr>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4" name="Rectangle 4"/>
          <p:cNvSpPr>
            <a:spLocks noChangeArrowheads="1"/>
          </p:cNvSpPr>
          <p:nvPr/>
        </p:nvSpPr>
        <p:spPr bwMode="auto">
          <a:xfrm>
            <a:off x="539750" y="188913"/>
            <a:ext cx="7704138"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MX" altLang="es-MX" sz="2800" dirty="0" smtClean="0">
                <a:solidFill>
                  <a:srgbClr val="003366"/>
                </a:solidFill>
              </a:rPr>
              <a:t>INTRODUCCIÓN</a:t>
            </a:r>
            <a:endParaRPr lang="es-ES" altLang="es-MX" sz="2800" dirty="0">
              <a:solidFill>
                <a:srgbClr val="003366"/>
              </a:solidFill>
            </a:endParaRPr>
          </a:p>
        </p:txBody>
      </p:sp>
      <p:sp>
        <p:nvSpPr>
          <p:cNvPr id="3" name="2 Subtítulo"/>
          <p:cNvSpPr>
            <a:spLocks/>
          </p:cNvSpPr>
          <p:nvPr/>
        </p:nvSpPr>
        <p:spPr bwMode="auto">
          <a:xfrm>
            <a:off x="900113" y="1484313"/>
            <a:ext cx="77041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defRPr sz="3200">
                <a:solidFill>
                  <a:schemeClr val="tx1"/>
                </a:solidFill>
                <a:latin typeface="Arial" panose="020B0604020202020204" pitchFamily="34" charset="0"/>
              </a:defRPr>
            </a:lvl1pPr>
            <a:lvl2pPr marL="742950" indent="-285750" algn="ctr">
              <a:spcBef>
                <a:spcPct val="20000"/>
              </a:spcBef>
              <a:defRPr sz="2800">
                <a:solidFill>
                  <a:schemeClr val="tx1"/>
                </a:solidFill>
                <a:latin typeface="Arial" panose="020B0604020202020204" pitchFamily="34" charset="0"/>
              </a:defRPr>
            </a:lvl2pPr>
            <a:lvl3pPr marL="1143000" indent="-228600" algn="ctr">
              <a:spcBef>
                <a:spcPct val="20000"/>
              </a:spcBef>
              <a:defRPr sz="2400">
                <a:solidFill>
                  <a:schemeClr val="tx1"/>
                </a:solidFill>
                <a:latin typeface="Arial" panose="020B0604020202020204" pitchFamily="34" charset="0"/>
              </a:defRPr>
            </a:lvl3pPr>
            <a:lvl4pPr marL="1600200" indent="-228600" algn="ctr">
              <a:spcBef>
                <a:spcPct val="20000"/>
              </a:spcBef>
              <a:defRPr sz="2000">
                <a:solidFill>
                  <a:schemeClr val="tx1"/>
                </a:solidFill>
                <a:latin typeface="Arial" panose="020B0604020202020204" pitchFamily="34" charset="0"/>
              </a:defRPr>
            </a:lvl4pPr>
            <a:lvl5pPr marL="2057400" indent="-228600" algn="ctr">
              <a:spcBef>
                <a:spcPct val="20000"/>
              </a:spcBef>
              <a:defRPr sz="2000">
                <a:solidFill>
                  <a:schemeClr val="tx1"/>
                </a:solidFill>
                <a:latin typeface="Arial" panose="020B0604020202020204" pitchFamily="34" charset="0"/>
              </a:defRPr>
            </a:lvl5pPr>
            <a:lvl6pPr marL="2514600" indent="-228600" algn="ctr" fontAlgn="base">
              <a:spcBef>
                <a:spcPct val="20000"/>
              </a:spcBef>
              <a:spcAft>
                <a:spcPct val="0"/>
              </a:spcAft>
              <a:defRPr sz="2000">
                <a:solidFill>
                  <a:schemeClr val="tx1"/>
                </a:solidFill>
                <a:latin typeface="Arial" panose="020B0604020202020204" pitchFamily="34" charset="0"/>
              </a:defRPr>
            </a:lvl6pPr>
            <a:lvl7pPr marL="2971800" indent="-228600" algn="ctr" fontAlgn="base">
              <a:spcBef>
                <a:spcPct val="20000"/>
              </a:spcBef>
              <a:spcAft>
                <a:spcPct val="0"/>
              </a:spcAft>
              <a:defRPr sz="2000">
                <a:solidFill>
                  <a:schemeClr val="tx1"/>
                </a:solidFill>
                <a:latin typeface="Arial" panose="020B0604020202020204" pitchFamily="34" charset="0"/>
              </a:defRPr>
            </a:lvl7pPr>
            <a:lvl8pPr marL="3429000" indent="-228600" algn="ctr" fontAlgn="base">
              <a:spcBef>
                <a:spcPct val="20000"/>
              </a:spcBef>
              <a:spcAft>
                <a:spcPct val="0"/>
              </a:spcAft>
              <a:defRPr sz="2000">
                <a:solidFill>
                  <a:schemeClr val="tx1"/>
                </a:solidFill>
                <a:latin typeface="Arial" panose="020B0604020202020204" pitchFamily="34" charset="0"/>
              </a:defRPr>
            </a:lvl8pPr>
            <a:lvl9pPr marL="3886200" indent="-228600" algn="ctr" fontAlgn="base">
              <a:spcBef>
                <a:spcPct val="20000"/>
              </a:spcBef>
              <a:spcAft>
                <a:spcPct val="0"/>
              </a:spcAft>
              <a:defRPr sz="2000">
                <a:solidFill>
                  <a:schemeClr val="tx1"/>
                </a:solidFill>
                <a:latin typeface="Arial" panose="020B0604020202020204" pitchFamily="34" charset="0"/>
              </a:defRPr>
            </a:lvl9pPr>
          </a:lstStyle>
          <a:p>
            <a:pPr algn="l"/>
            <a:r>
              <a:rPr lang="es-ES_tradnl" altLang="es-MX" sz="4000" dirty="0" smtClean="0">
                <a:solidFill>
                  <a:srgbClr val="5F5F5F"/>
                </a:solidFill>
                <a:latin typeface="Arabic Typesetting" panose="03020402040406030203" pitchFamily="66" charset="-78"/>
                <a:cs typeface="Arabic Typesetting" panose="03020402040406030203" pitchFamily="66" charset="-78"/>
              </a:rPr>
              <a:t>Se </a:t>
            </a:r>
            <a:r>
              <a:rPr lang="es-ES_tradnl" altLang="es-MX" sz="4000" dirty="0">
                <a:solidFill>
                  <a:srgbClr val="5F5F5F"/>
                </a:solidFill>
                <a:latin typeface="Arabic Typesetting" panose="03020402040406030203" pitchFamily="66" charset="-78"/>
                <a:cs typeface="Arabic Typesetting" panose="03020402040406030203" pitchFamily="66" charset="-78"/>
              </a:rPr>
              <a:t>resaltan las características del concreto, el  acero de </a:t>
            </a:r>
            <a:r>
              <a:rPr lang="es-ES_tradnl" altLang="es-MX" sz="4000" dirty="0" smtClean="0">
                <a:solidFill>
                  <a:srgbClr val="5F5F5F"/>
                </a:solidFill>
                <a:latin typeface="Arabic Typesetting" panose="03020402040406030203" pitchFamily="66" charset="-78"/>
                <a:cs typeface="Arabic Typesetting" panose="03020402040406030203" pitchFamily="66" charset="-78"/>
              </a:rPr>
              <a:t>presfuerzo </a:t>
            </a:r>
            <a:r>
              <a:rPr lang="es-ES_tradnl" altLang="es-MX" sz="4000" dirty="0">
                <a:solidFill>
                  <a:srgbClr val="5F5F5F"/>
                </a:solidFill>
                <a:latin typeface="Arabic Typesetting" panose="03020402040406030203" pitchFamily="66" charset="-78"/>
                <a:cs typeface="Arabic Typesetting" panose="03020402040406030203" pitchFamily="66" charset="-78"/>
              </a:rPr>
              <a:t>y  de refuerzo que en combinación permite incrementar en gran manera la resistencia del concreto, para dar innumerables soluciones a los problemas  de ingeniería de puentes  y de Edificación industrializada.</a:t>
            </a:r>
          </a:p>
          <a:p>
            <a:pPr algn="l"/>
            <a:endParaRPr lang="es-ES_tradnl" altLang="es-MX" sz="4000" dirty="0">
              <a:solidFill>
                <a:srgbClr val="5F5F5F"/>
              </a:solidFill>
              <a:latin typeface="Arabic Typesetting" panose="03020402040406030203" pitchFamily="66" charset="-78"/>
              <a:cs typeface="Arabic Typesetting" panose="03020402040406030203" pitchFamily="66" charset="-78"/>
            </a:endParaRPr>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107950" y="260350"/>
            <a:ext cx="7772400" cy="647700"/>
          </a:xfrm>
        </p:spPr>
        <p:txBody>
          <a:bodyPr anchor="ctr"/>
          <a:lstStyle/>
          <a:p>
            <a:r>
              <a:rPr lang="es-MX" altLang="es-MX" sz="2800" dirty="0" smtClean="0">
                <a:solidFill>
                  <a:srgbClr val="003366"/>
                </a:solidFill>
              </a:rPr>
              <a:t>CONCEPTOS BÁSICOS</a:t>
            </a:r>
            <a:endParaRPr lang="es-ES" altLang="es-MX" sz="2800" dirty="0">
              <a:solidFill>
                <a:srgbClr val="003366"/>
              </a:solidFill>
            </a:endParaRPr>
          </a:p>
        </p:txBody>
      </p:sp>
      <p:sp>
        <p:nvSpPr>
          <p:cNvPr id="43015" name="Rectangle 7"/>
          <p:cNvSpPr>
            <a:spLocks noGrp="1" noChangeArrowheads="1"/>
          </p:cNvSpPr>
          <p:nvPr>
            <p:ph type="subTitle" idx="1"/>
          </p:nvPr>
        </p:nvSpPr>
        <p:spPr>
          <a:xfrm>
            <a:off x="1063962" y="3861048"/>
            <a:ext cx="1512094" cy="358727"/>
          </a:xfrm>
        </p:spPr>
        <p:txBody>
          <a:bodyPr/>
          <a:lstStyle/>
          <a:p>
            <a:pPr>
              <a:lnSpc>
                <a:spcPct val="80000"/>
              </a:lnSpc>
            </a:pPr>
            <a:r>
              <a:rPr lang="es-MX" altLang="es-MX" sz="2000" b="1" dirty="0"/>
              <a:t>1ra PARTE</a:t>
            </a:r>
            <a:endParaRPr lang="es-ES" altLang="es-MX" sz="2000" b="1" dirty="0"/>
          </a:p>
        </p:txBody>
      </p:sp>
      <p:sp>
        <p:nvSpPr>
          <p:cNvPr id="43017" name="Rectangle 9"/>
          <p:cNvSpPr>
            <a:spLocks noChangeArrowheads="1"/>
          </p:cNvSpPr>
          <p:nvPr/>
        </p:nvSpPr>
        <p:spPr bwMode="auto">
          <a:xfrm>
            <a:off x="3635375" y="1484313"/>
            <a:ext cx="5111750" cy="525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defRPr>
            </a:lvl1pPr>
            <a:lvl2pPr algn="ctr">
              <a:spcBef>
                <a:spcPct val="20000"/>
              </a:spcBef>
              <a:defRPr sz="2800">
                <a:solidFill>
                  <a:schemeClr val="tx1"/>
                </a:solidFill>
                <a:latin typeface="Arial" panose="020B0604020202020204" pitchFamily="34" charset="0"/>
              </a:defRPr>
            </a:lvl2pPr>
            <a:lvl3pPr algn="ctr">
              <a:spcBef>
                <a:spcPct val="20000"/>
              </a:spcBef>
              <a:defRPr sz="2400">
                <a:solidFill>
                  <a:schemeClr val="tx1"/>
                </a:solidFill>
                <a:latin typeface="Arial" panose="020B0604020202020204" pitchFamily="34" charset="0"/>
              </a:defRPr>
            </a:lvl3pPr>
            <a:lvl4pPr algn="ctr">
              <a:spcBef>
                <a:spcPct val="20000"/>
              </a:spcBef>
              <a:defRPr sz="2000">
                <a:solidFill>
                  <a:schemeClr val="tx1"/>
                </a:solidFill>
                <a:latin typeface="Arial" panose="020B0604020202020204" pitchFamily="34" charset="0"/>
              </a:defRPr>
            </a:lvl4pPr>
            <a:lvl5pPr algn="ctr">
              <a:spcBef>
                <a:spcPct val="20000"/>
              </a:spcBef>
              <a:defRPr sz="2000">
                <a:solidFill>
                  <a:schemeClr val="tx1"/>
                </a:solidFill>
                <a:latin typeface="Arial" panose="020B0604020202020204" pitchFamily="34" charset="0"/>
              </a:defRPr>
            </a:lvl5pPr>
            <a:lvl6pPr algn="ctr" fontAlgn="base">
              <a:spcBef>
                <a:spcPct val="20000"/>
              </a:spcBef>
              <a:spcAft>
                <a:spcPct val="0"/>
              </a:spcAft>
              <a:defRPr sz="2000">
                <a:solidFill>
                  <a:schemeClr val="tx1"/>
                </a:solidFill>
                <a:latin typeface="Arial" panose="020B0604020202020204" pitchFamily="34" charset="0"/>
              </a:defRPr>
            </a:lvl6pPr>
            <a:lvl7pPr algn="ctr" fontAlgn="base">
              <a:spcBef>
                <a:spcPct val="20000"/>
              </a:spcBef>
              <a:spcAft>
                <a:spcPct val="0"/>
              </a:spcAft>
              <a:defRPr sz="2000">
                <a:solidFill>
                  <a:schemeClr val="tx1"/>
                </a:solidFill>
                <a:latin typeface="Arial" panose="020B0604020202020204" pitchFamily="34" charset="0"/>
              </a:defRPr>
            </a:lvl7pPr>
            <a:lvl8pPr algn="ctr" fontAlgn="base">
              <a:spcBef>
                <a:spcPct val="20000"/>
              </a:spcBef>
              <a:spcAft>
                <a:spcPct val="0"/>
              </a:spcAft>
              <a:defRPr sz="2000">
                <a:solidFill>
                  <a:schemeClr val="tx1"/>
                </a:solidFill>
                <a:latin typeface="Arial" panose="020B0604020202020204" pitchFamily="34" charset="0"/>
              </a:defRPr>
            </a:lvl8pPr>
            <a:lvl9pPr algn="ctr" fontAlgn="base">
              <a:spcBef>
                <a:spcPct val="20000"/>
              </a:spcBef>
              <a:spcAft>
                <a:spcPct val="0"/>
              </a:spcAft>
              <a:defRPr sz="2000">
                <a:solidFill>
                  <a:schemeClr val="tx1"/>
                </a:solidFill>
                <a:latin typeface="Arial" panose="020B0604020202020204" pitchFamily="34" charset="0"/>
              </a:defRPr>
            </a:lvl9pPr>
          </a:lstStyle>
          <a:p>
            <a:pPr algn="l">
              <a:buFontTx/>
              <a:buBlip>
                <a:blip r:embed="rId3"/>
              </a:buBlip>
            </a:pPr>
            <a:r>
              <a:rPr lang="es-MX" altLang="es-MX" sz="1600" dirty="0">
                <a:solidFill>
                  <a:srgbClr val="003366"/>
                </a:solidFill>
              </a:rPr>
              <a:t>  </a:t>
            </a:r>
            <a:r>
              <a:rPr lang="es-MX" altLang="es-MX" sz="1400" dirty="0"/>
              <a:t>PRESFUERZO, CONCEPTOS.      </a:t>
            </a:r>
          </a:p>
          <a:p>
            <a:pPr algn="l"/>
            <a:endParaRPr lang="es-MX" altLang="es-MX" sz="500" dirty="0"/>
          </a:p>
          <a:p>
            <a:pPr algn="l">
              <a:buFontTx/>
              <a:buBlip>
                <a:blip r:embed="rId3"/>
              </a:buBlip>
            </a:pPr>
            <a:r>
              <a:rPr lang="es-MX" altLang="es-MX" sz="1400" dirty="0"/>
              <a:t>   DEFORMACIONES TIPICAS</a:t>
            </a:r>
          </a:p>
          <a:p>
            <a:pPr algn="l"/>
            <a:endParaRPr lang="es-MX" altLang="es-MX" sz="500" dirty="0"/>
          </a:p>
          <a:p>
            <a:pPr algn="l">
              <a:buFontTx/>
              <a:buBlip>
                <a:blip r:embed="rId3"/>
              </a:buBlip>
            </a:pPr>
            <a:r>
              <a:rPr lang="es-MX" altLang="es-MX" sz="1400" dirty="0"/>
              <a:t>   LEY DE HOOKE / MÓDULO DE ELASTICIDAD</a:t>
            </a:r>
          </a:p>
          <a:p>
            <a:pPr algn="l"/>
            <a:endParaRPr lang="es-MX" altLang="es-MX" sz="500" dirty="0"/>
          </a:p>
          <a:p>
            <a:pPr algn="l">
              <a:buFontTx/>
              <a:buBlip>
                <a:blip r:embed="rId3"/>
              </a:buBlip>
            </a:pPr>
            <a:r>
              <a:rPr lang="es-MX" altLang="es-MX" sz="1400" dirty="0"/>
              <a:t>   CONCEPTO DE PRETENSADO</a:t>
            </a:r>
          </a:p>
          <a:p>
            <a:pPr algn="l"/>
            <a:endParaRPr lang="es-MX" altLang="es-MX" sz="500" dirty="0"/>
          </a:p>
          <a:p>
            <a:pPr algn="l">
              <a:buFontTx/>
              <a:buBlip>
                <a:blip r:embed="rId3"/>
              </a:buBlip>
            </a:pPr>
            <a:r>
              <a:rPr lang="es-MX" altLang="es-MX" sz="1400" dirty="0"/>
              <a:t>   CONCEPTO DE POSTENSADO</a:t>
            </a:r>
          </a:p>
          <a:p>
            <a:pPr algn="l"/>
            <a:endParaRPr lang="es-MX" altLang="es-MX" sz="500" dirty="0"/>
          </a:p>
          <a:p>
            <a:pPr algn="l">
              <a:buFontTx/>
              <a:buBlip>
                <a:blip r:embed="rId3"/>
              </a:buBlip>
            </a:pPr>
            <a:r>
              <a:rPr lang="es-MX" altLang="es-MX" sz="1400" dirty="0"/>
              <a:t>   PRESFUERZO PARCIAL Y TOTAL </a:t>
            </a:r>
          </a:p>
          <a:p>
            <a:pPr algn="l"/>
            <a:endParaRPr lang="es-MX" altLang="es-MX" sz="500" dirty="0"/>
          </a:p>
          <a:p>
            <a:pPr algn="l">
              <a:buFontTx/>
              <a:buBlip>
                <a:blip r:embed="rId3"/>
              </a:buBlip>
            </a:pPr>
            <a:r>
              <a:rPr lang="es-MX" altLang="es-MX" sz="1400" dirty="0"/>
              <a:t>   ETAPAS DE UN ELEMENTO POSTENSADO</a:t>
            </a:r>
          </a:p>
          <a:p>
            <a:pPr algn="l"/>
            <a:r>
              <a:rPr lang="es-MX" altLang="es-MX" sz="500" dirty="0"/>
              <a:t>3</a:t>
            </a:r>
          </a:p>
          <a:p>
            <a:pPr algn="l">
              <a:buFontTx/>
              <a:buBlip>
                <a:blip r:embed="rId3"/>
              </a:buBlip>
            </a:pPr>
            <a:r>
              <a:rPr lang="es-MX" altLang="es-MX" sz="1400" dirty="0"/>
              <a:t>   TIPOS DE APOYO</a:t>
            </a:r>
          </a:p>
          <a:p>
            <a:pPr algn="l"/>
            <a:endParaRPr lang="es-MX" altLang="es-MX" sz="500" dirty="0"/>
          </a:p>
          <a:p>
            <a:pPr algn="l">
              <a:buFontTx/>
              <a:buBlip>
                <a:blip r:embed="rId3"/>
              </a:buBlip>
            </a:pPr>
            <a:r>
              <a:rPr lang="es-MX" altLang="es-MX" sz="1400" dirty="0"/>
              <a:t>   PERDIDAS DE PRESFUERZO</a:t>
            </a:r>
          </a:p>
          <a:p>
            <a:pPr algn="l"/>
            <a:endParaRPr lang="es-MX" altLang="es-MX" sz="500" dirty="0"/>
          </a:p>
          <a:p>
            <a:pPr algn="l">
              <a:buFontTx/>
              <a:buBlip>
                <a:blip r:embed="rId3"/>
              </a:buBlip>
            </a:pPr>
            <a:r>
              <a:rPr lang="es-MX" altLang="es-MX" sz="1400" dirty="0"/>
              <a:t>   CALCULO DE ESFUERZO EN ELEMENTOS PRESFORZADOS</a:t>
            </a:r>
          </a:p>
          <a:p>
            <a:pPr algn="l"/>
            <a:endParaRPr lang="es-MX" altLang="es-MX" sz="500" dirty="0"/>
          </a:p>
          <a:p>
            <a:pPr algn="l">
              <a:buFontTx/>
              <a:buBlip>
                <a:blip r:embed="rId3"/>
              </a:buBlip>
            </a:pPr>
            <a:r>
              <a:rPr lang="es-MX" altLang="es-MX" sz="1400" dirty="0"/>
              <a:t>   RESUMEN DE ETAPAS Y ESFUERZOS</a:t>
            </a:r>
          </a:p>
          <a:p>
            <a:pPr algn="l"/>
            <a:endParaRPr lang="es-MX" altLang="es-MX" sz="500" dirty="0"/>
          </a:p>
          <a:p>
            <a:pPr algn="l">
              <a:buFontTx/>
              <a:buBlip>
                <a:blip r:embed="rId3"/>
              </a:buBlip>
            </a:pPr>
            <a:r>
              <a:rPr lang="es-MX" altLang="es-MX" sz="1400" dirty="0"/>
              <a:t>   ESFUERZOS PERMISIBLES</a:t>
            </a:r>
          </a:p>
          <a:p>
            <a:pPr algn="l"/>
            <a:endParaRPr lang="es-MX" altLang="es-MX" sz="500" dirty="0"/>
          </a:p>
          <a:p>
            <a:pPr algn="l">
              <a:buFontTx/>
              <a:buBlip>
                <a:blip r:embed="rId3"/>
              </a:buBlip>
            </a:pPr>
            <a:r>
              <a:rPr lang="es-MX" altLang="es-MX" sz="1400" dirty="0"/>
              <a:t>   FLEXIÓN</a:t>
            </a:r>
          </a:p>
          <a:p>
            <a:pPr algn="l"/>
            <a:endParaRPr lang="es-MX" altLang="es-MX" sz="500" dirty="0"/>
          </a:p>
          <a:p>
            <a:pPr algn="l">
              <a:buFontTx/>
              <a:buBlip>
                <a:blip r:embed="rId3"/>
              </a:buBlip>
            </a:pPr>
            <a:r>
              <a:rPr lang="es-MX" altLang="es-MX" sz="1400" dirty="0"/>
              <a:t>   CORTANTE</a:t>
            </a:r>
            <a:endParaRPr lang="es-MX" altLang="es-MX" sz="1600" dirty="0"/>
          </a:p>
        </p:txBody>
      </p:sp>
      <p:cxnSp>
        <p:nvCxnSpPr>
          <p:cNvPr id="9"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
        <p:nvSpPr>
          <p:cNvPr id="43038" name="AutoShape 30"/>
          <p:cNvSpPr>
            <a:spLocks/>
          </p:cNvSpPr>
          <p:nvPr/>
        </p:nvSpPr>
        <p:spPr bwMode="auto">
          <a:xfrm>
            <a:off x="2771775" y="1412874"/>
            <a:ext cx="649288" cy="5328493"/>
          </a:xfrm>
          <a:prstGeom prst="leftBrace">
            <a:avLst>
              <a:gd name="adj1" fmla="val 4712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cxnSp>
        <p:nvCxnSpPr>
          <p:cNvPr id="2"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43609" y="624110"/>
            <a:ext cx="7490792" cy="644650"/>
          </a:xfrm>
        </p:spPr>
        <p:txBody>
          <a:bodyPr>
            <a:normAutofit/>
          </a:bodyPr>
          <a:lstStyle/>
          <a:p>
            <a:r>
              <a:rPr lang="es-MX" altLang="es-MX" sz="2800" dirty="0" smtClean="0">
                <a:solidFill>
                  <a:srgbClr val="003366"/>
                </a:solidFill>
              </a:rPr>
              <a:t>CONCEPTOS </a:t>
            </a:r>
            <a:r>
              <a:rPr lang="es-MX" altLang="es-MX" sz="2800" dirty="0">
                <a:solidFill>
                  <a:srgbClr val="003366"/>
                </a:solidFill>
              </a:rPr>
              <a:t>BASICOS DEL PRESFUERZO</a:t>
            </a:r>
            <a:endParaRPr lang="es-ES" altLang="es-MX" sz="2800" dirty="0">
              <a:solidFill>
                <a:srgbClr val="003366"/>
              </a:solidFill>
            </a:endParaRPr>
          </a:p>
        </p:txBody>
      </p:sp>
      <p:sp>
        <p:nvSpPr>
          <p:cNvPr id="44035" name="Rectangle 3"/>
          <p:cNvSpPr>
            <a:spLocks noGrp="1" noChangeArrowheads="1"/>
          </p:cNvSpPr>
          <p:nvPr>
            <p:ph idx="1"/>
          </p:nvPr>
        </p:nvSpPr>
        <p:spPr>
          <a:xfrm>
            <a:off x="539553" y="1697163"/>
            <a:ext cx="7994848" cy="4214059"/>
          </a:xfrm>
        </p:spPr>
        <p:txBody>
          <a:bodyPr>
            <a:normAutofit/>
          </a:bodyPr>
          <a:lstStyle/>
          <a:p>
            <a:pPr>
              <a:lnSpc>
                <a:spcPct val="80000"/>
              </a:lnSpc>
            </a:pPr>
            <a:r>
              <a:rPr lang="es-MX" altLang="es-MX" sz="2400" dirty="0"/>
              <a:t> El concreto presforzado consiste en crear deliberadamente esfuerzos permanentes en un elemento estructural para mejorar su comportamiento de servicio y aumentar su resistencia.</a:t>
            </a:r>
          </a:p>
          <a:p>
            <a:pPr marL="0" indent="0">
              <a:lnSpc>
                <a:spcPct val="80000"/>
              </a:lnSpc>
              <a:buNone/>
            </a:pPr>
            <a:endParaRPr lang="es-MX" altLang="es-MX" sz="2400" dirty="0"/>
          </a:p>
          <a:p>
            <a:pPr>
              <a:lnSpc>
                <a:spcPct val="80000"/>
              </a:lnSpc>
            </a:pPr>
            <a:r>
              <a:rPr lang="es-MX" altLang="es-MX" sz="2400" dirty="0"/>
              <a:t> Gracias a la combinación del concreto y el acero de presfuerzo es posible producir en un elemento estructural, esfuerzos y deformaciones que contrarresten total o parcialmente a los producidos por las cargas gravitacionales que actúan en un elemento, lográndose así diseños mas eficientes.</a:t>
            </a:r>
            <a:endParaRPr lang="es-ES" altLang="es-MX" sz="2400" dirty="0"/>
          </a:p>
          <a:p>
            <a:pPr>
              <a:lnSpc>
                <a:spcPct val="80000"/>
              </a:lnSpc>
            </a:pPr>
            <a:endParaRPr lang="es-ES" altLang="es-MX" sz="2400" dirty="0"/>
          </a:p>
        </p:txBody>
      </p:sp>
      <p:cxnSp>
        <p:nvCxnSpPr>
          <p:cNvPr id="9"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2" end="2"/>
                                            </p:txEl>
                                          </p:spTgt>
                                        </p:tgtEl>
                                        <p:attrNameLst>
                                          <p:attrName>style.visibility</p:attrName>
                                        </p:attrNameLst>
                                      </p:cBhvr>
                                      <p:to>
                                        <p:strVal val="visible"/>
                                      </p:to>
                                    </p:set>
                                    <p:animEffect transition="in" filter="fade">
                                      <p:cBhvr>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5288" y="260350"/>
            <a:ext cx="6553200" cy="872110"/>
          </a:xfrm>
          <a:noFill/>
          <a:ln/>
        </p:spPr>
        <p:txBody>
          <a:bodyPr>
            <a:normAutofit fontScale="90000"/>
          </a:bodyPr>
          <a:lstStyle/>
          <a:p>
            <a:r>
              <a:rPr lang="es-MX" altLang="es-MX" sz="2800" dirty="0" smtClean="0">
                <a:solidFill>
                  <a:srgbClr val="003366"/>
                </a:solidFill>
              </a:rPr>
              <a:t>DIAGRAMAS </a:t>
            </a:r>
            <a:r>
              <a:rPr lang="es-MX" altLang="es-MX" sz="2800" dirty="0">
                <a:solidFill>
                  <a:srgbClr val="003366"/>
                </a:solidFill>
              </a:rPr>
              <a:t>DE MOMENTOS FLEXIONANTES</a:t>
            </a:r>
            <a:endParaRPr lang="es-ES" altLang="es-MX" sz="2800" dirty="0">
              <a:solidFill>
                <a:srgbClr val="003366"/>
              </a:solidFill>
            </a:endParaRPr>
          </a:p>
        </p:txBody>
      </p:sp>
      <p:sp>
        <p:nvSpPr>
          <p:cNvPr id="45059" name="Rectangle 3"/>
          <p:cNvSpPr>
            <a:spLocks noGrp="1" noChangeArrowheads="1"/>
          </p:cNvSpPr>
          <p:nvPr>
            <p:ph idx="1"/>
          </p:nvPr>
        </p:nvSpPr>
        <p:spPr>
          <a:xfrm>
            <a:off x="468313" y="1341438"/>
            <a:ext cx="8229600" cy="533400"/>
          </a:xfrm>
        </p:spPr>
        <p:txBody>
          <a:bodyPr/>
          <a:lstStyle/>
          <a:p>
            <a:pPr>
              <a:lnSpc>
                <a:spcPct val="80000"/>
              </a:lnSpc>
            </a:pPr>
            <a:r>
              <a:rPr lang="es-MX" altLang="es-MX" sz="2200" dirty="0"/>
              <a:t>Como trabaja el presfuerzo:</a:t>
            </a:r>
            <a:endParaRPr lang="es-ES" altLang="es-MX" sz="2200" dirty="0"/>
          </a:p>
        </p:txBody>
      </p:sp>
      <p:grpSp>
        <p:nvGrpSpPr>
          <p:cNvPr id="45075" name="Group 19"/>
          <p:cNvGrpSpPr>
            <a:grpSpLocks/>
          </p:cNvGrpSpPr>
          <p:nvPr/>
        </p:nvGrpSpPr>
        <p:grpSpPr bwMode="auto">
          <a:xfrm>
            <a:off x="0" y="1776187"/>
            <a:ext cx="9144000" cy="4797426"/>
            <a:chOff x="288" y="2089"/>
            <a:chExt cx="5184" cy="2112"/>
          </a:xfrm>
        </p:grpSpPr>
        <p:pic>
          <p:nvPicPr>
            <p:cNvPr id="450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 y="2089"/>
              <a:ext cx="5184" cy="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5" name="Text Box 9"/>
            <p:cNvSpPr txBox="1">
              <a:spLocks noChangeArrowheads="1"/>
            </p:cNvSpPr>
            <p:nvPr/>
          </p:nvSpPr>
          <p:spPr bwMode="auto">
            <a:xfrm>
              <a:off x="1066" y="3385"/>
              <a:ext cx="72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800">
                  <a:latin typeface="Calibri" panose="020F0502020204030204" pitchFamily="34" charset="0"/>
                </a:rPr>
                <a:t>TRABES PRETENSADAS</a:t>
              </a:r>
              <a:endParaRPr lang="es-ES" altLang="es-MX" sz="800">
                <a:latin typeface="Calibri" panose="020F0502020204030204" pitchFamily="34" charset="0"/>
              </a:endParaRPr>
            </a:p>
          </p:txBody>
        </p:sp>
        <p:sp>
          <p:nvSpPr>
            <p:cNvPr id="45066" name="Text Box 10"/>
            <p:cNvSpPr txBox="1">
              <a:spLocks noChangeArrowheads="1"/>
            </p:cNvSpPr>
            <p:nvPr/>
          </p:nvSpPr>
          <p:spPr bwMode="auto">
            <a:xfrm>
              <a:off x="1020" y="3974"/>
              <a:ext cx="72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800">
                  <a:latin typeface="Calibri" panose="020F0502020204030204" pitchFamily="34" charset="0"/>
                </a:rPr>
                <a:t>TRABES POSTENSADAS</a:t>
              </a:r>
              <a:endParaRPr lang="es-ES" altLang="es-MX" sz="800">
                <a:latin typeface="Calibri" panose="020F0502020204030204" pitchFamily="34" charset="0"/>
              </a:endParaRPr>
            </a:p>
          </p:txBody>
        </p:sp>
        <p:sp>
          <p:nvSpPr>
            <p:cNvPr id="45067" name="Text Box 11"/>
            <p:cNvSpPr txBox="1">
              <a:spLocks noChangeArrowheads="1"/>
            </p:cNvSpPr>
            <p:nvPr/>
          </p:nvSpPr>
          <p:spPr bwMode="auto">
            <a:xfrm>
              <a:off x="4876" y="3158"/>
              <a:ext cx="1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200" b="1">
                  <a:latin typeface="Calibri" panose="020F0502020204030204" pitchFamily="34" charset="0"/>
                </a:rPr>
                <a:t>+</a:t>
              </a:r>
              <a:endParaRPr lang="es-ES" altLang="es-MX" sz="1200" b="1">
                <a:latin typeface="Calibri" panose="020F0502020204030204" pitchFamily="34" charset="0"/>
              </a:endParaRPr>
            </a:p>
          </p:txBody>
        </p:sp>
        <p:sp>
          <p:nvSpPr>
            <p:cNvPr id="45068" name="Text Box 12"/>
            <p:cNvSpPr txBox="1">
              <a:spLocks noChangeArrowheads="1"/>
            </p:cNvSpPr>
            <p:nvPr/>
          </p:nvSpPr>
          <p:spPr bwMode="auto">
            <a:xfrm>
              <a:off x="2562" y="2704"/>
              <a:ext cx="1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200" b="1">
                  <a:latin typeface="Calibri" panose="020F0502020204030204" pitchFamily="34" charset="0"/>
                </a:rPr>
                <a:t>+</a:t>
              </a:r>
              <a:endParaRPr lang="es-ES" altLang="es-MX" sz="1200" b="1">
                <a:latin typeface="Calibri" panose="020F0502020204030204" pitchFamily="34" charset="0"/>
              </a:endParaRPr>
            </a:p>
          </p:txBody>
        </p:sp>
        <p:sp>
          <p:nvSpPr>
            <p:cNvPr id="45069" name="Text Box 13"/>
            <p:cNvSpPr txBox="1">
              <a:spLocks noChangeArrowheads="1"/>
            </p:cNvSpPr>
            <p:nvPr/>
          </p:nvSpPr>
          <p:spPr bwMode="auto">
            <a:xfrm>
              <a:off x="2562" y="3203"/>
              <a:ext cx="1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200" b="1">
                  <a:latin typeface="Calibri" panose="020F0502020204030204" pitchFamily="34" charset="0"/>
                </a:rPr>
                <a:t>+</a:t>
              </a:r>
              <a:endParaRPr lang="es-ES" altLang="es-MX" sz="1200" b="1">
                <a:latin typeface="Calibri" panose="020F0502020204030204" pitchFamily="34" charset="0"/>
              </a:endParaRPr>
            </a:p>
          </p:txBody>
        </p:sp>
        <p:sp>
          <p:nvSpPr>
            <p:cNvPr id="45070" name="Text Box 14"/>
            <p:cNvSpPr txBox="1">
              <a:spLocks noChangeArrowheads="1"/>
            </p:cNvSpPr>
            <p:nvPr/>
          </p:nvSpPr>
          <p:spPr bwMode="auto">
            <a:xfrm>
              <a:off x="2562" y="3748"/>
              <a:ext cx="1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200" b="1">
                  <a:latin typeface="Calibri" panose="020F0502020204030204" pitchFamily="34" charset="0"/>
                </a:rPr>
                <a:t>+</a:t>
              </a:r>
              <a:endParaRPr lang="es-ES" altLang="es-MX" sz="1200" b="1">
                <a:latin typeface="Calibri" panose="020F0502020204030204" pitchFamily="34" charset="0"/>
              </a:endParaRPr>
            </a:p>
          </p:txBody>
        </p:sp>
        <p:sp>
          <p:nvSpPr>
            <p:cNvPr id="45071" name="Text Box 15"/>
            <p:cNvSpPr txBox="1">
              <a:spLocks noChangeArrowheads="1"/>
            </p:cNvSpPr>
            <p:nvPr/>
          </p:nvSpPr>
          <p:spPr bwMode="auto">
            <a:xfrm>
              <a:off x="3606" y="3884"/>
              <a:ext cx="1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1200" b="1">
                  <a:latin typeface="Calibri" panose="020F0502020204030204" pitchFamily="34" charset="0"/>
                </a:rPr>
                <a:t>-</a:t>
              </a:r>
              <a:endParaRPr lang="es-ES" altLang="es-MX" sz="1200" b="1">
                <a:latin typeface="Calibri" panose="020F0502020204030204" pitchFamily="34" charset="0"/>
              </a:endParaRPr>
            </a:p>
          </p:txBody>
        </p:sp>
        <p:sp>
          <p:nvSpPr>
            <p:cNvPr id="45072" name="Text Box 16"/>
            <p:cNvSpPr txBox="1">
              <a:spLocks noChangeArrowheads="1"/>
            </p:cNvSpPr>
            <p:nvPr/>
          </p:nvSpPr>
          <p:spPr bwMode="auto">
            <a:xfrm>
              <a:off x="4740" y="3475"/>
              <a:ext cx="54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800">
                  <a:latin typeface="Calibri" panose="020F0502020204030204" pitchFamily="34" charset="0"/>
                </a:rPr>
                <a:t>PRETENSADO</a:t>
              </a:r>
              <a:endParaRPr lang="es-ES" altLang="es-MX" sz="800">
                <a:latin typeface="Calibri" panose="020F0502020204030204" pitchFamily="34" charset="0"/>
              </a:endParaRPr>
            </a:p>
          </p:txBody>
        </p:sp>
        <p:sp>
          <p:nvSpPr>
            <p:cNvPr id="45073" name="Text Box 17"/>
            <p:cNvSpPr txBox="1">
              <a:spLocks noChangeArrowheads="1"/>
            </p:cNvSpPr>
            <p:nvPr/>
          </p:nvSpPr>
          <p:spPr bwMode="auto">
            <a:xfrm>
              <a:off x="4740" y="3884"/>
              <a:ext cx="54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800">
                  <a:latin typeface="Calibri" panose="020F0502020204030204" pitchFamily="34" charset="0"/>
                </a:rPr>
                <a:t>POSTENSADO</a:t>
              </a:r>
              <a:endParaRPr lang="es-ES" altLang="es-MX" sz="800">
                <a:latin typeface="Calibri" panose="020F0502020204030204" pitchFamily="34" charset="0"/>
              </a:endParaRPr>
            </a:p>
          </p:txBody>
        </p:sp>
      </p:grpSp>
      <p:cxnSp>
        <p:nvCxnSpPr>
          <p:cNvPr id="9"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sz="quarter"/>
          </p:nvPr>
        </p:nvSpPr>
        <p:spPr>
          <a:xfrm>
            <a:off x="250825" y="0"/>
            <a:ext cx="7200900" cy="1143000"/>
          </a:xfrm>
          <a:noFill/>
          <a:ln/>
        </p:spPr>
        <p:txBody>
          <a:bodyPr/>
          <a:lstStyle/>
          <a:p>
            <a:r>
              <a:rPr lang="es-MX" altLang="es-MX" sz="2800" dirty="0" smtClean="0">
                <a:solidFill>
                  <a:srgbClr val="003366"/>
                </a:solidFill>
              </a:rPr>
              <a:t>DEFORMACIÒN </a:t>
            </a:r>
            <a:r>
              <a:rPr lang="es-MX" altLang="es-MX" sz="2800" dirty="0">
                <a:solidFill>
                  <a:srgbClr val="003366"/>
                </a:solidFill>
              </a:rPr>
              <a:t>TIPICA DE TRABES PRETENSADAS</a:t>
            </a:r>
            <a:endParaRPr lang="es-ES" altLang="es-MX" sz="2800" dirty="0">
              <a:solidFill>
                <a:srgbClr val="003366"/>
              </a:solidFill>
            </a:endParaRPr>
          </a:p>
        </p:txBody>
      </p:sp>
      <p:pic>
        <p:nvPicPr>
          <p:cNvPr id="46117" name="Picture 37"/>
          <p:cNvPicPr>
            <a:picLocks noChangeAspect="1" noChangeArrowheads="1"/>
          </p:cNvPicPr>
          <p:nvPr/>
        </p:nvPicPr>
        <p:blipFill>
          <a:blip r:embed="rId3" cstate="print">
            <a:lum contrast="40000"/>
            <a:extLst>
              <a:ext uri="{28A0092B-C50C-407E-A947-70E740481C1C}">
                <a14:useLocalDpi xmlns:a14="http://schemas.microsoft.com/office/drawing/2010/main" val="0"/>
              </a:ext>
            </a:extLst>
          </a:blip>
          <a:srcRect l="11572" t="18268" r="12585"/>
          <a:stretch>
            <a:fillRect/>
          </a:stretch>
        </p:blipFill>
        <p:spPr bwMode="auto">
          <a:xfrm>
            <a:off x="0" y="1214439"/>
            <a:ext cx="9144000" cy="564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s-MX" altLang="es-MX" sz="2800" dirty="0" smtClean="0">
                <a:solidFill>
                  <a:srgbClr val="003366"/>
                </a:solidFill>
              </a:rPr>
              <a:t>PRETENSADO </a:t>
            </a:r>
            <a:endParaRPr lang="es-ES" altLang="es-MX" sz="2800" dirty="0">
              <a:solidFill>
                <a:srgbClr val="003366"/>
              </a:solidFill>
            </a:endParaRPr>
          </a:p>
        </p:txBody>
      </p:sp>
      <p:sp>
        <p:nvSpPr>
          <p:cNvPr id="56324" name="Text Box 4"/>
          <p:cNvSpPr txBox="1">
            <a:spLocks noChangeArrowheads="1"/>
          </p:cNvSpPr>
          <p:nvPr/>
        </p:nvSpPr>
        <p:spPr bwMode="auto">
          <a:xfrm>
            <a:off x="4211638" y="1412875"/>
            <a:ext cx="51482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MX" altLang="es-MX" sz="1600" dirty="0"/>
              <a:t>	</a:t>
            </a:r>
            <a:endParaRPr lang="es-ES" altLang="es-MX" sz="1600" dirty="0"/>
          </a:p>
        </p:txBody>
      </p:sp>
      <p:pic>
        <p:nvPicPr>
          <p:cNvPr id="56350" name="Picture 30" descr="PRETENSADO"/>
          <p:cNvPicPr>
            <a:picLocks noChangeAspect="1" noChangeArrowheads="1"/>
          </p:cNvPicPr>
          <p:nvPr/>
        </p:nvPicPr>
        <p:blipFill>
          <a:blip r:embed="rId3">
            <a:extLst>
              <a:ext uri="{28A0092B-C50C-407E-A947-70E740481C1C}">
                <a14:useLocalDpi xmlns:a14="http://schemas.microsoft.com/office/drawing/2010/main" val="0"/>
              </a:ext>
            </a:extLst>
          </a:blip>
          <a:srcRect l="3804" r="3062"/>
          <a:stretch>
            <a:fillRect/>
          </a:stretch>
        </p:blipFill>
        <p:spPr bwMode="auto">
          <a:xfrm>
            <a:off x="0" y="1198563"/>
            <a:ext cx="9144000" cy="565943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s-MX" altLang="es-MX" sz="2800" dirty="0" smtClean="0">
                <a:solidFill>
                  <a:srgbClr val="003366"/>
                </a:solidFill>
              </a:rPr>
              <a:t>PRETENSADO </a:t>
            </a:r>
            <a:endParaRPr lang="es-ES" altLang="es-MX" sz="2800" dirty="0">
              <a:solidFill>
                <a:srgbClr val="003366"/>
              </a:solidFill>
            </a:endParaRPr>
          </a:p>
        </p:txBody>
      </p:sp>
      <p:sp>
        <p:nvSpPr>
          <p:cNvPr id="4" name="Marcador de contenido 3"/>
          <p:cNvSpPr>
            <a:spLocks noGrp="1"/>
          </p:cNvSpPr>
          <p:nvPr>
            <p:ph idx="1"/>
          </p:nvPr>
        </p:nvSpPr>
        <p:spPr>
          <a:xfrm>
            <a:off x="323528" y="1482503"/>
            <a:ext cx="8210873" cy="5042841"/>
          </a:xfrm>
        </p:spPr>
        <p:txBody>
          <a:bodyPr>
            <a:noAutofit/>
          </a:bodyPr>
          <a:lstStyle/>
          <a:p>
            <a:pPr marL="0" indent="0">
              <a:buNone/>
            </a:pPr>
            <a:r>
              <a:rPr lang="es-MX" altLang="es-MX" dirty="0"/>
              <a:t>Producción en serie:</a:t>
            </a:r>
          </a:p>
          <a:p>
            <a:r>
              <a:rPr lang="es-MX" altLang="es-MX" dirty="0" smtClean="0"/>
              <a:t>Características</a:t>
            </a:r>
            <a:r>
              <a:rPr lang="es-MX" altLang="es-MX" dirty="0"/>
              <a:t>:</a:t>
            </a:r>
          </a:p>
          <a:p>
            <a:pPr marL="857250" lvl="1" indent="-342900">
              <a:buFont typeface="+mj-lt"/>
              <a:buAutoNum type="arabicPeriod"/>
            </a:pPr>
            <a:r>
              <a:rPr lang="es-MX" altLang="es-MX" sz="1800" dirty="0"/>
              <a:t>Se tensan los torones “antes” del colado</a:t>
            </a:r>
            <a:r>
              <a:rPr lang="es-MX" altLang="es-MX" sz="1800" dirty="0" smtClean="0"/>
              <a:t>.</a:t>
            </a:r>
            <a:endParaRPr lang="es-MX" altLang="es-MX" sz="1000" dirty="0"/>
          </a:p>
          <a:p>
            <a:pPr marL="857250" lvl="1" indent="-342900">
              <a:buFont typeface="+mj-lt"/>
              <a:buAutoNum type="arabicPeriod"/>
            </a:pPr>
            <a:r>
              <a:rPr lang="es-MX" altLang="es-MX" sz="1800" dirty="0"/>
              <a:t>Se requieren de muertos de </a:t>
            </a:r>
            <a:r>
              <a:rPr lang="es-MX" altLang="es-MX" sz="1800" dirty="0" smtClean="0"/>
              <a:t>anclaje o </a:t>
            </a:r>
            <a:r>
              <a:rPr lang="es-MX" altLang="es-MX" sz="1800" dirty="0"/>
              <a:t>moldes </a:t>
            </a:r>
            <a:r>
              <a:rPr lang="es-MX" altLang="es-MX" sz="1800" dirty="0" smtClean="0"/>
              <a:t>autotensables.</a:t>
            </a:r>
          </a:p>
          <a:p>
            <a:pPr marL="857250" lvl="1" indent="-342900">
              <a:buFont typeface="+mj-lt"/>
              <a:buAutoNum type="arabicPeriod"/>
            </a:pPr>
            <a:r>
              <a:rPr lang="es-MX" altLang="es-MX" sz="1800" dirty="0" smtClean="0"/>
              <a:t>Se </a:t>
            </a:r>
            <a:r>
              <a:rPr lang="es-MX" altLang="es-MX" sz="1800" dirty="0"/>
              <a:t>aplica a producción en serie en plantas prefabricadoras</a:t>
            </a:r>
            <a:r>
              <a:rPr lang="es-MX" altLang="es-MX" sz="1800" dirty="0" smtClean="0"/>
              <a:t>.</a:t>
            </a:r>
            <a:endParaRPr lang="es-MX" altLang="es-MX" sz="1000" dirty="0"/>
          </a:p>
          <a:p>
            <a:pPr marL="857250" lvl="1" indent="-342900">
              <a:buFont typeface="+mj-lt"/>
              <a:buAutoNum type="arabicPeriod"/>
            </a:pPr>
            <a:r>
              <a:rPr lang="es-MX" altLang="es-MX" sz="1800" dirty="0"/>
              <a:t>Se reutilizan moldes e instalaciones</a:t>
            </a:r>
            <a:r>
              <a:rPr lang="es-MX" altLang="es-MX" sz="1800" dirty="0" smtClean="0"/>
              <a:t>.</a:t>
            </a:r>
            <a:endParaRPr lang="es-MX" altLang="es-MX" sz="1000" dirty="0"/>
          </a:p>
          <a:p>
            <a:pPr marL="857250" lvl="1" indent="-342900">
              <a:buFont typeface="+mj-lt"/>
              <a:buAutoNum type="arabicPeriod"/>
            </a:pPr>
            <a:r>
              <a:rPr lang="es-MX" altLang="es-MX" sz="1800" dirty="0"/>
              <a:t>El anclaje se da por </a:t>
            </a:r>
            <a:r>
              <a:rPr lang="es-MX" altLang="es-MX" sz="1800" dirty="0" smtClean="0"/>
              <a:t>adherencia</a:t>
            </a:r>
            <a:r>
              <a:rPr lang="es-MX" altLang="es-MX" sz="1800" dirty="0"/>
              <a:t>.</a:t>
            </a:r>
            <a:endParaRPr lang="es-MX" altLang="es-MX" sz="1000" dirty="0"/>
          </a:p>
          <a:p>
            <a:pPr marL="857250" lvl="1" indent="-342900">
              <a:buFont typeface="+mj-lt"/>
              <a:buAutoNum type="arabicPeriod"/>
            </a:pPr>
            <a:r>
              <a:rPr lang="es-MX" altLang="es-MX" sz="1800" dirty="0"/>
              <a:t>Se requiere enductar torones para controlar los esfuerzos durante la transferencia.</a:t>
            </a:r>
          </a:p>
          <a:p>
            <a:pPr marL="0" indent="0">
              <a:buNone/>
            </a:pPr>
            <a:r>
              <a:rPr lang="es-MX" altLang="es-MX" dirty="0" smtClean="0"/>
              <a:t>Aplica </a:t>
            </a:r>
            <a:r>
              <a:rPr lang="es-MX" altLang="es-MX" dirty="0"/>
              <a:t>a:</a:t>
            </a:r>
          </a:p>
          <a:p>
            <a:r>
              <a:rPr lang="es-MX" altLang="es-MX" dirty="0" smtClean="0"/>
              <a:t>Trabes </a:t>
            </a:r>
            <a:r>
              <a:rPr lang="es-MX" altLang="es-MX" dirty="0"/>
              <a:t>de puentes y edificios, Losas extruidas, Viguetas, Losas T, TT, TTV.</a:t>
            </a:r>
            <a:endParaRPr lang="es-MX" sz="2000" dirty="0"/>
          </a:p>
        </p:txBody>
      </p:sp>
      <p:sp>
        <p:nvSpPr>
          <p:cNvPr id="56324" name="Text Box 4"/>
          <p:cNvSpPr txBox="1">
            <a:spLocks noChangeArrowheads="1"/>
          </p:cNvSpPr>
          <p:nvPr/>
        </p:nvSpPr>
        <p:spPr bwMode="auto">
          <a:xfrm>
            <a:off x="4211638" y="1412875"/>
            <a:ext cx="51482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MX" altLang="es-MX" sz="1600" dirty="0"/>
              <a:t>	</a:t>
            </a:r>
            <a:endParaRPr lang="es-ES" altLang="es-MX" sz="1600" dirty="0"/>
          </a:p>
        </p:txBody>
      </p:sp>
      <p:cxnSp>
        <p:nvCxnSpPr>
          <p:cNvPr id="9" name="8 Conector recto"/>
          <p:cNvCxnSpPr>
            <a:cxnSpLocks noChangeShapeType="1"/>
          </p:cNvCxnSpPr>
          <p:nvPr/>
        </p:nvCxnSpPr>
        <p:spPr bwMode="auto">
          <a:xfrm>
            <a:off x="0" y="1052513"/>
            <a:ext cx="9144000" cy="1587"/>
          </a:xfrm>
          <a:prstGeom prst="line">
            <a:avLst/>
          </a:prstGeom>
          <a:noFill/>
          <a:ln w="31750" algn="ctr">
            <a:solidFill>
              <a:srgbClr val="C0504D"/>
            </a:solidFill>
            <a:prstDash val="sysDot"/>
            <a:round/>
            <a:headEnd/>
            <a:tailEnd/>
          </a:ln>
          <a:extLst>
            <a:ext uri="{909E8E84-426E-40DD-AFC4-6F175D3DCCD1}">
              <a14:hiddenFill xmlns:a14="http://schemas.microsoft.com/office/drawing/2010/main">
                <a:noFill/>
              </a14:hiddenFill>
            </a:ext>
          </a:extLst>
        </p:spPr>
      </p:cxnSp>
      <p:cxnSp>
        <p:nvCxnSpPr>
          <p:cNvPr id="2" name="8 Conector recto"/>
          <p:cNvCxnSpPr>
            <a:cxnSpLocks noChangeShapeType="1"/>
          </p:cNvCxnSpPr>
          <p:nvPr/>
        </p:nvCxnSpPr>
        <p:spPr bwMode="auto">
          <a:xfrm>
            <a:off x="0" y="1125538"/>
            <a:ext cx="9144000" cy="1587"/>
          </a:xfrm>
          <a:prstGeom prst="line">
            <a:avLst/>
          </a:prstGeom>
          <a:noFill/>
          <a:ln w="25400" algn="ctr">
            <a:solidFill>
              <a:srgbClr val="C0504D"/>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837964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500"/>
                                        <p:tgtEl>
                                          <p:spTgt spid="4">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fade">
                                      <p:cBhvr>
                                        <p:cTn id="4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Espiral">
  <a:themeElements>
    <a:clrScheme name="Personalizado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C00000"/>
      </a:accent4>
      <a:accent5>
        <a:srgbClr val="4472C4"/>
      </a:accent5>
      <a:accent6>
        <a:srgbClr val="70AD47"/>
      </a:accent6>
      <a:hlink>
        <a:srgbClr val="0563C1"/>
      </a:hlink>
      <a:folHlink>
        <a:srgbClr val="954F7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3166</TotalTime>
  <Words>1090</Words>
  <Application>Microsoft Office PowerPoint</Application>
  <PresentationFormat>Presentación en pantalla (4:3)</PresentationFormat>
  <Paragraphs>210</Paragraphs>
  <Slides>27</Slides>
  <Notes>22</Notes>
  <HiddenSlides>0</HiddenSlides>
  <MMClips>4</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2</vt:i4>
      </vt:variant>
      <vt:variant>
        <vt:lpstr>Títulos de diapositiva</vt:lpstr>
      </vt:variant>
      <vt:variant>
        <vt:i4>27</vt:i4>
      </vt:variant>
    </vt:vector>
  </HeadingPairs>
  <TitlesOfParts>
    <vt:vector size="38" baseType="lpstr">
      <vt:lpstr>Agency FB</vt:lpstr>
      <vt:lpstr>Antique Olive</vt:lpstr>
      <vt:lpstr>Arabic Typesetting</vt:lpstr>
      <vt:lpstr>Arial</vt:lpstr>
      <vt:lpstr>Calibri</vt:lpstr>
      <vt:lpstr>Century Gothic</vt:lpstr>
      <vt:lpstr>Times New Roman</vt:lpstr>
      <vt:lpstr>Wingdings 3</vt:lpstr>
      <vt:lpstr>Espiral</vt:lpstr>
      <vt:lpstr>AutoCAD Drawing</vt:lpstr>
      <vt:lpstr>Ecuación</vt:lpstr>
      <vt:lpstr>DISEÑO DE ELEMENTOS PREFABRICADOS</vt:lpstr>
      <vt:lpstr>Trabajo de investigación (Elaborar en Power Point) </vt:lpstr>
      <vt:lpstr>Presentación de PowerPoint</vt:lpstr>
      <vt:lpstr>CONCEPTOS BÁSICOS</vt:lpstr>
      <vt:lpstr>CONCEPTOS BASICOS DEL PRESFUERZO</vt:lpstr>
      <vt:lpstr>DIAGRAMAS DE MOMENTOS FLEXIONANTES</vt:lpstr>
      <vt:lpstr>DEFORMACIÒN TIPICA DE TRABES PRETENSADAS</vt:lpstr>
      <vt:lpstr>PRETENSADO </vt:lpstr>
      <vt:lpstr>PRETENSADO </vt:lpstr>
      <vt:lpstr>Presentación de PowerPoint</vt:lpstr>
      <vt:lpstr>Presentación de PowerPoint</vt:lpstr>
      <vt:lpstr>Presentación de PowerPoint</vt:lpstr>
      <vt:lpstr>Presentación de PowerPoint</vt:lpstr>
      <vt:lpstr>MATERIALES</vt:lpstr>
      <vt:lpstr>CONCRETO</vt:lpstr>
      <vt:lpstr>CONCRETO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GRUPO CONSTRUCTOR SEPSA S.A. DE C.V.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ESTRUCTURAS         PREFABRICADAS</dc:title>
  <dc:creator>SARAI;DAVID</dc:creator>
  <cp:lastModifiedBy>José Luis Gómez</cp:lastModifiedBy>
  <cp:revision>146</cp:revision>
  <dcterms:created xsi:type="dcterms:W3CDTF">2008-09-03T00:05:16Z</dcterms:created>
  <dcterms:modified xsi:type="dcterms:W3CDTF">2015-07-10T23:33:52Z</dcterms:modified>
</cp:coreProperties>
</file>