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58"/>
  </p:notes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06C8A2-1D61-4C1C-9E49-B4CD9CC2EA85}" type="datetimeFigureOut">
              <a:rPr lang="es-ES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EAA2B4-0A87-4DB3-A8D3-832882DFB4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37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72C96A-F96C-40E5-B1F6-0C3A0496DB87}" type="slidenum">
              <a:rPr 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4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ABD6F-D70A-4EF4-91C1-E37CA2322FC0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CB137D7-9E2A-4AC3-A21F-1FF758D16EE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1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6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42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25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75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96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9C4D5-505F-408E-8C56-6F19A3441681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2E2F-4416-49E8-93E5-6D3795F27AE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68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241E-CD62-4BDF-8758-998D082BE57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50E46-ADF6-44EE-A492-DE5868B307E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24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3B113-9874-4BFB-8A43-6FD1D59E729D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D5F61-4526-434E-B016-50B018ED72C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3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E46AC-CB0D-4804-A67B-00412A8C4CE4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F122F42-EE58-4CEA-9486-F8891D22BE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41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FDA62-8A29-4E3E-A6C9-CA15E65F4EB6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456022D-F28A-4567-B8EC-9A8326AEC9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74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834B0-F2F9-437C-BC6A-D7107853C59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B2CF7E3-5B65-4AE7-9E2C-290A719A73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42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06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7AD5B-1E17-471D-B247-364E1F48E11D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B4793-DA96-4332-AB28-01E14D90CB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CB659-702E-4D50-B5C9-A981E98E5E3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35D9D-084F-4F17-9226-925565F433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4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16A70-6153-4C99-862F-D4E3218CD136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C953BB8-B0CF-4A05-8D1F-57036E57B8D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44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0988D5-3D1E-44C6-8382-7B396352F758}" type="datetimeFigureOut">
              <a:rPr lang="es-ES" smtClean="0"/>
              <a:pPr>
                <a:defRPr/>
              </a:pPr>
              <a:t>21/08/2015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9F62CF9-035C-4C41-BCC9-3ECB7063D9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2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1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7.jpeg"/><Relationship Id="rId7" Type="http://schemas.openxmlformats.org/officeDocument/2006/relationships/image" Target="../media/image90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10" Type="http://schemas.openxmlformats.org/officeDocument/2006/relationships/image" Target="../media/image1.png"/><Relationship Id="rId4" Type="http://schemas.openxmlformats.org/officeDocument/2006/relationships/image" Target="../media/image101.jpeg"/><Relationship Id="rId9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4.png"/><Relationship Id="rId7" Type="http://schemas.openxmlformats.org/officeDocument/2006/relationships/image" Target="../media/image147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jpeg"/><Relationship Id="rId5" Type="http://schemas.openxmlformats.org/officeDocument/2006/relationships/image" Target="../media/image145.png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7" Type="http://schemas.openxmlformats.org/officeDocument/2006/relationships/image" Target="../media/image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jpeg"/><Relationship Id="rId4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7" Type="http://schemas.openxmlformats.org/officeDocument/2006/relationships/image" Target="../media/image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0.jpeg"/><Relationship Id="rId4" Type="http://schemas.openxmlformats.org/officeDocument/2006/relationships/image" Target="../media/image16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asymembranas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430338" y="1180483"/>
            <a:ext cx="73882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6000" b="1" dirty="0" smtClean="0">
                <a:ln/>
                <a:solidFill>
                  <a:schemeClr val="accent3"/>
                </a:solidFill>
                <a:latin typeface="Eras Bold ITC" panose="020B0907030504020204" pitchFamily="34" charset="0"/>
              </a:rPr>
              <a:t> Estructuras de Superficie </a:t>
            </a:r>
            <a:r>
              <a:rPr lang="es-ES" sz="6000" b="1" dirty="0" smtClean="0">
                <a:ln/>
                <a:solidFill>
                  <a:schemeClr val="accent3"/>
                </a:solidFill>
                <a:latin typeface="Eras Bold ITC" panose="020B0907030504020204" pitchFamily="34" charset="0"/>
              </a:rPr>
              <a:t>Activa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6000" b="1" dirty="0">
              <a:ln/>
              <a:solidFill>
                <a:schemeClr val="accent3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6000" b="1" dirty="0" smtClean="0">
                <a:ln/>
                <a:solidFill>
                  <a:schemeClr val="accent3"/>
                </a:solidFill>
                <a:latin typeface="Eras Bold ITC" panose="020B0907030504020204" pitchFamily="34" charset="0"/>
              </a:rPr>
              <a:t>Membranas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3079" name="7 Grupo"/>
          <p:cNvGrpSpPr>
            <a:grpSpLocks/>
          </p:cNvGrpSpPr>
          <p:nvPr/>
        </p:nvGrpSpPr>
        <p:grpSpPr bwMode="auto">
          <a:xfrm>
            <a:off x="1023938" y="3249613"/>
            <a:ext cx="1581150" cy="2324100"/>
            <a:chOff x="2347497" y="676223"/>
            <a:chExt cx="3306110" cy="5755492"/>
          </a:xfrm>
        </p:grpSpPr>
        <p:sp>
          <p:nvSpPr>
            <p:cNvPr id="9" name="8 Cubo"/>
            <p:cNvSpPr/>
            <p:nvPr/>
          </p:nvSpPr>
          <p:spPr bwMode="auto">
            <a:xfrm rot="384543">
              <a:off x="3864456" y="4945666"/>
              <a:ext cx="348537" cy="1427078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9 Cubo"/>
            <p:cNvSpPr/>
            <p:nvPr/>
          </p:nvSpPr>
          <p:spPr bwMode="auto">
            <a:xfrm rot="19832455">
              <a:off x="3801389" y="4835588"/>
              <a:ext cx="328618" cy="1596127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" name="10 Cubo"/>
            <p:cNvSpPr/>
            <p:nvPr/>
          </p:nvSpPr>
          <p:spPr bwMode="auto">
            <a:xfrm rot="499232">
              <a:off x="3535838" y="3947104"/>
              <a:ext cx="338578" cy="1179404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" name="17 Cubo"/>
            <p:cNvSpPr/>
            <p:nvPr/>
          </p:nvSpPr>
          <p:spPr bwMode="auto">
            <a:xfrm rot="18448389">
              <a:off x="2951839" y="3533411"/>
              <a:ext cx="1489979" cy="2887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18 Cubo"/>
            <p:cNvSpPr/>
            <p:nvPr/>
          </p:nvSpPr>
          <p:spPr bwMode="auto">
            <a:xfrm rot="471017">
              <a:off x="3920887" y="2586858"/>
              <a:ext cx="351855" cy="200891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" name="19 Forma libre"/>
            <p:cNvSpPr/>
            <p:nvPr/>
          </p:nvSpPr>
          <p:spPr bwMode="auto">
            <a:xfrm rot="8161486">
              <a:off x="2347497" y="676223"/>
              <a:ext cx="3306110" cy="3364032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 bwMode="auto">
            <a:xfrm>
              <a:off x="3758236" y="1497873"/>
              <a:ext cx="381731" cy="50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" name="21 Elipse"/>
            <p:cNvSpPr/>
            <p:nvPr/>
          </p:nvSpPr>
          <p:spPr bwMode="auto">
            <a:xfrm>
              <a:off x="3894332" y="1607951"/>
              <a:ext cx="192524" cy="3341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22 Elipse"/>
            <p:cNvSpPr/>
            <p:nvPr/>
          </p:nvSpPr>
          <p:spPr bwMode="auto">
            <a:xfrm>
              <a:off x="4302615" y="1497873"/>
              <a:ext cx="385049" cy="50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" name="23 Elipse"/>
            <p:cNvSpPr/>
            <p:nvPr/>
          </p:nvSpPr>
          <p:spPr bwMode="auto">
            <a:xfrm>
              <a:off x="4438711" y="1607951"/>
              <a:ext cx="192524" cy="3341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5" name="24 Luna"/>
            <p:cNvSpPr/>
            <p:nvPr/>
          </p:nvSpPr>
          <p:spPr bwMode="auto">
            <a:xfrm rot="16200000">
              <a:off x="4005335" y="2031611"/>
              <a:ext cx="322370" cy="54438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6" name="25 Cubo"/>
            <p:cNvSpPr/>
            <p:nvPr/>
          </p:nvSpPr>
          <p:spPr bwMode="auto">
            <a:xfrm rot="499232">
              <a:off x="4037064" y="3947104"/>
              <a:ext cx="335259" cy="1179404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26 Cubo"/>
            <p:cNvSpPr/>
            <p:nvPr/>
          </p:nvSpPr>
          <p:spPr bwMode="auto">
            <a:xfrm>
              <a:off x="4216311" y="3070412"/>
              <a:ext cx="1427337" cy="28699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3080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41 Rectángulo"/>
          <p:cNvSpPr>
            <a:spLocks noChangeArrowheads="1"/>
          </p:cNvSpPr>
          <p:nvPr/>
        </p:nvSpPr>
        <p:spPr bwMode="auto">
          <a:xfrm>
            <a:off x="547688" y="750888"/>
            <a:ext cx="6445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2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 y M</a:t>
            </a:r>
          </a:p>
        </p:txBody>
      </p:sp>
      <p:sp>
        <p:nvSpPr>
          <p:cNvPr id="3082" name="41 Rectángulo"/>
          <p:cNvSpPr>
            <a:spLocks noChangeArrowheads="1"/>
          </p:cNvSpPr>
          <p:nvPr/>
        </p:nvSpPr>
        <p:spPr bwMode="auto">
          <a:xfrm>
            <a:off x="1430338" y="795338"/>
            <a:ext cx="21463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8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Arquitectura Textil por forma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de sustentación</a:t>
            </a:r>
            <a:endParaRPr lang="es-ES" sz="2400">
              <a:solidFill>
                <a:srgbClr val="FF0000"/>
              </a:solidFill>
            </a:endParaRPr>
          </a:p>
        </p:txBody>
      </p:sp>
      <p:grpSp>
        <p:nvGrpSpPr>
          <p:cNvPr id="12294" name="73 Grupo"/>
          <p:cNvGrpSpPr>
            <a:grpSpLocks/>
          </p:cNvGrpSpPr>
          <p:nvPr/>
        </p:nvGrpSpPr>
        <p:grpSpPr bwMode="auto">
          <a:xfrm>
            <a:off x="5357813" y="2143125"/>
            <a:ext cx="2928937" cy="2786063"/>
            <a:chOff x="2143108" y="1142984"/>
            <a:chExt cx="4357718" cy="4500594"/>
          </a:xfrm>
        </p:grpSpPr>
        <p:cxnSp>
          <p:nvCxnSpPr>
            <p:cNvPr id="25" name="24 Conector recto"/>
            <p:cNvCxnSpPr>
              <a:stCxn id="35" idx="2"/>
              <a:endCxn id="46" idx="2"/>
            </p:cNvCxnSpPr>
            <p:nvPr/>
          </p:nvCxnSpPr>
          <p:spPr>
            <a:xfrm rot="10800000" flipH="1" flipV="1">
              <a:off x="3569700" y="2597023"/>
              <a:ext cx="2926402" cy="9514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bo"/>
            <p:cNvSpPr/>
            <p:nvPr/>
          </p:nvSpPr>
          <p:spPr>
            <a:xfrm rot="6814838">
              <a:off x="3892967" y="2811055"/>
              <a:ext cx="635981" cy="17714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26 Cubo"/>
            <p:cNvSpPr/>
            <p:nvPr/>
          </p:nvSpPr>
          <p:spPr>
            <a:xfrm rot="3849644">
              <a:off x="4257882" y="2876550"/>
              <a:ext cx="635981" cy="17950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27 Cubo"/>
            <p:cNvSpPr/>
            <p:nvPr/>
          </p:nvSpPr>
          <p:spPr>
            <a:xfrm rot="16410644">
              <a:off x="4299016" y="3647062"/>
              <a:ext cx="461599" cy="17714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Cubo"/>
            <p:cNvSpPr/>
            <p:nvPr/>
          </p:nvSpPr>
          <p:spPr>
            <a:xfrm rot="14418110">
              <a:off x="4245873" y="3302043"/>
              <a:ext cx="461599" cy="1747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Cubo"/>
            <p:cNvSpPr/>
            <p:nvPr/>
          </p:nvSpPr>
          <p:spPr>
            <a:xfrm rot="16410644">
              <a:off x="3942367" y="3577822"/>
              <a:ext cx="461599" cy="17714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Cubo"/>
            <p:cNvSpPr/>
            <p:nvPr/>
          </p:nvSpPr>
          <p:spPr>
            <a:xfrm rot="18280793">
              <a:off x="4046291" y="3223930"/>
              <a:ext cx="461599" cy="17714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Cubo"/>
            <p:cNvSpPr/>
            <p:nvPr/>
          </p:nvSpPr>
          <p:spPr>
            <a:xfrm>
              <a:off x="4287720" y="2358529"/>
              <a:ext cx="212572" cy="85652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 rot="8161486">
              <a:off x="3593006" y="1163427"/>
              <a:ext cx="1631444" cy="2365789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>
            <a:xfrm>
              <a:off x="4214500" y="1927703"/>
              <a:ext cx="141714" cy="21541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Elipse"/>
            <p:cNvSpPr/>
            <p:nvPr/>
          </p:nvSpPr>
          <p:spPr>
            <a:xfrm>
              <a:off x="4500291" y="1927703"/>
              <a:ext cx="144076" cy="21541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39 Elipse"/>
            <p:cNvSpPr/>
            <p:nvPr/>
          </p:nvSpPr>
          <p:spPr>
            <a:xfrm>
              <a:off x="4287720" y="1927703"/>
              <a:ext cx="68495" cy="1436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Elipse"/>
            <p:cNvSpPr/>
            <p:nvPr/>
          </p:nvSpPr>
          <p:spPr>
            <a:xfrm>
              <a:off x="4573510" y="1927703"/>
              <a:ext cx="70857" cy="1436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Luna"/>
            <p:cNvSpPr/>
            <p:nvPr/>
          </p:nvSpPr>
          <p:spPr>
            <a:xfrm rot="16200000">
              <a:off x="4322909" y="2107927"/>
              <a:ext cx="215413" cy="28579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Arco"/>
            <p:cNvSpPr/>
            <p:nvPr/>
          </p:nvSpPr>
          <p:spPr>
            <a:xfrm>
              <a:off x="2143108" y="1142984"/>
              <a:ext cx="4357718" cy="4500594"/>
            </a:xfrm>
            <a:prstGeom prst="arc">
              <a:avLst>
                <a:gd name="adj1" fmla="val 16200000"/>
                <a:gd name="adj2" fmla="val 244746"/>
              </a:avLst>
            </a:prstGeom>
            <a:ln w="1270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47" name="46 Conector recto"/>
            <p:cNvCxnSpPr>
              <a:endCxn id="46" idx="2"/>
            </p:cNvCxnSpPr>
            <p:nvPr/>
          </p:nvCxnSpPr>
          <p:spPr>
            <a:xfrm>
              <a:off x="5074234" y="2643183"/>
              <a:ext cx="1421868" cy="9052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://decolux.netfirms.com/images/velarias/velaria%20f%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14563"/>
            <a:ext cx="1857375" cy="1392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6" name="48 CuadroTexto"/>
          <p:cNvSpPr txBox="1">
            <a:spLocks noChangeArrowheads="1"/>
          </p:cNvSpPr>
          <p:nvPr/>
        </p:nvSpPr>
        <p:spPr bwMode="auto">
          <a:xfrm>
            <a:off x="357188" y="3643313"/>
            <a:ext cx="2595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Velaria tenso estructurada</a:t>
            </a:r>
          </a:p>
        </p:txBody>
      </p:sp>
      <p:pic>
        <p:nvPicPr>
          <p:cNvPr id="50" name="Picture 6" descr="http://www.gurunanakawnings.com/modular-tensile-stru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14563"/>
            <a:ext cx="20002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8" name="51 CuadroTexto"/>
          <p:cNvSpPr txBox="1">
            <a:spLocks noChangeArrowheads="1"/>
          </p:cNvSpPr>
          <p:nvPr/>
        </p:nvSpPr>
        <p:spPr bwMode="auto">
          <a:xfrm>
            <a:off x="3071813" y="3643313"/>
            <a:ext cx="291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Tenso estructuras con soporte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a tierra</a:t>
            </a:r>
          </a:p>
        </p:txBody>
      </p:sp>
      <p:pic>
        <p:nvPicPr>
          <p:cNvPr id="53" name="Picture 8" descr="http://t1.gstatic.com/images?q=tbn:ANd9GcTXUTG8jRjhRsfrCX1tKMzXjHNe8AHeCS_rZXA3ZbtlviYo2MMP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500563"/>
            <a:ext cx="1857375" cy="134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300" name="53 CuadroTexto"/>
          <p:cNvSpPr txBox="1">
            <a:spLocks noChangeArrowheads="1"/>
          </p:cNvSpPr>
          <p:nvPr/>
        </p:nvSpPr>
        <p:spPr bwMode="auto">
          <a:xfrm>
            <a:off x="0" y="5857875"/>
            <a:ext cx="291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Tenso estructuras con soporte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aéreo</a:t>
            </a:r>
          </a:p>
        </p:txBody>
      </p:sp>
      <p:pic>
        <p:nvPicPr>
          <p:cNvPr id="55" name="Picture 10" descr="http://www.oaxacadiaadia.com/wp-content/uploads/2011/08/Velaria-un-reto-a-la-imaginaci%C3%B3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429125"/>
            <a:ext cx="204787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302" name="55 CuadroTexto"/>
          <p:cNvSpPr txBox="1">
            <a:spLocks noChangeArrowheads="1"/>
          </p:cNvSpPr>
          <p:nvPr/>
        </p:nvSpPr>
        <p:spPr bwMode="auto">
          <a:xfrm>
            <a:off x="3429000" y="5857875"/>
            <a:ext cx="184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Tenso estructuras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auto soportadas</a:t>
            </a:r>
          </a:p>
        </p:txBody>
      </p:sp>
      <p:pic>
        <p:nvPicPr>
          <p:cNvPr id="58" name="Picture 12" descr="http://www.flyingmast.com/wp-content/uploads/2009/12/Japan_Pavilion_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4429125"/>
            <a:ext cx="247967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304" name="58 CuadroTexto"/>
          <p:cNvSpPr txBox="1">
            <a:spLocks noChangeArrowheads="1"/>
          </p:cNvSpPr>
          <p:nvPr/>
        </p:nvSpPr>
        <p:spPr bwMode="auto">
          <a:xfrm>
            <a:off x="6286500" y="5857875"/>
            <a:ext cx="17986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Tenso estructuras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</a:rPr>
              <a:t>neumáticas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sz="1400">
              <a:latin typeface="Eras Bold ITC" panose="020B0907030504020204" pitchFamily="34" charset="0"/>
            </a:endParaRPr>
          </a:p>
        </p:txBody>
      </p:sp>
      <p:pic>
        <p:nvPicPr>
          <p:cNvPr id="12305" name="Imagen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Estabilidad 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analogía del tendedero</a:t>
            </a:r>
            <a:endParaRPr lang="es-ES" sz="2400">
              <a:solidFill>
                <a:srgbClr val="FF0000"/>
              </a:solidFill>
            </a:endParaRPr>
          </a:p>
        </p:txBody>
      </p:sp>
      <p:grpSp>
        <p:nvGrpSpPr>
          <p:cNvPr id="14342" name="99 Grupo"/>
          <p:cNvGrpSpPr>
            <a:grpSpLocks/>
          </p:cNvGrpSpPr>
          <p:nvPr/>
        </p:nvGrpSpPr>
        <p:grpSpPr bwMode="auto">
          <a:xfrm>
            <a:off x="2928938" y="150476"/>
            <a:ext cx="1785937" cy="1500187"/>
            <a:chOff x="1500166" y="785794"/>
            <a:chExt cx="4857784" cy="3571900"/>
          </a:xfrm>
        </p:grpSpPr>
        <p:sp>
          <p:nvSpPr>
            <p:cNvPr id="37" name="36 Cubo"/>
            <p:cNvSpPr/>
            <p:nvPr/>
          </p:nvSpPr>
          <p:spPr>
            <a:xfrm rot="16410644">
              <a:off x="3679573" y="3967874"/>
              <a:ext cx="589647" cy="1899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Cubo"/>
            <p:cNvSpPr/>
            <p:nvPr/>
          </p:nvSpPr>
          <p:spPr>
            <a:xfrm rot="14418110">
              <a:off x="3623171" y="3521589"/>
              <a:ext cx="585866" cy="1943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Cubo"/>
            <p:cNvSpPr/>
            <p:nvPr/>
          </p:nvSpPr>
          <p:spPr>
            <a:xfrm rot="16410644">
              <a:off x="3290950" y="3877159"/>
              <a:ext cx="589647" cy="1899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Cubo"/>
            <p:cNvSpPr/>
            <p:nvPr/>
          </p:nvSpPr>
          <p:spPr>
            <a:xfrm rot="18280793">
              <a:off x="3401062" y="3425205"/>
              <a:ext cx="589647" cy="19431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Cubo"/>
            <p:cNvSpPr/>
            <p:nvPr/>
          </p:nvSpPr>
          <p:spPr>
            <a:xfrm>
              <a:off x="3002841" y="2581193"/>
              <a:ext cx="785882" cy="2721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7" name="56 Cubo"/>
            <p:cNvSpPr/>
            <p:nvPr/>
          </p:nvSpPr>
          <p:spPr>
            <a:xfrm>
              <a:off x="3862128" y="2581193"/>
              <a:ext cx="708157" cy="2721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Cubo"/>
            <p:cNvSpPr/>
            <p:nvPr/>
          </p:nvSpPr>
          <p:spPr>
            <a:xfrm>
              <a:off x="3706679" y="2305269"/>
              <a:ext cx="233174" cy="109235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 rot="8161486">
              <a:off x="2947447" y="785794"/>
              <a:ext cx="1787590" cy="3013752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61 Elipse"/>
            <p:cNvSpPr/>
            <p:nvPr/>
          </p:nvSpPr>
          <p:spPr>
            <a:xfrm>
              <a:off x="3572821" y="1715622"/>
              <a:ext cx="228854" cy="3099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62 Luna"/>
            <p:cNvSpPr/>
            <p:nvPr/>
          </p:nvSpPr>
          <p:spPr>
            <a:xfrm rot="16200000">
              <a:off x="3726055" y="2013748"/>
              <a:ext cx="272145" cy="31089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1500166" y="1228028"/>
              <a:ext cx="4857784" cy="1946593"/>
            </a:xfrm>
            <a:custGeom>
              <a:avLst/>
              <a:gdLst>
                <a:gd name="connsiteX0" fmla="*/ 0 w 4433455"/>
                <a:gd name="connsiteY0" fmla="*/ 166255 h 1526310"/>
                <a:gd name="connsiteX1" fmla="*/ 1565564 w 4433455"/>
                <a:gd name="connsiteY1" fmla="*/ 1246910 h 1526310"/>
                <a:gd name="connsiteX2" fmla="*/ 2078182 w 4433455"/>
                <a:gd name="connsiteY2" fmla="*/ 1510146 h 1526310"/>
                <a:gd name="connsiteX3" fmla="*/ 2590800 w 4433455"/>
                <a:gd name="connsiteY3" fmla="*/ 1274619 h 1526310"/>
                <a:gd name="connsiteX4" fmla="*/ 4433455 w 4433455"/>
                <a:gd name="connsiteY4" fmla="*/ 0 h 1526310"/>
                <a:gd name="connsiteX5" fmla="*/ 4433455 w 4433455"/>
                <a:gd name="connsiteY5" fmla="*/ 0 h 15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3455" h="1526310">
                  <a:moveTo>
                    <a:pt x="0" y="166255"/>
                  </a:moveTo>
                  <a:cubicBezTo>
                    <a:pt x="609600" y="594591"/>
                    <a:pt x="1219200" y="1022928"/>
                    <a:pt x="1565564" y="1246910"/>
                  </a:cubicBezTo>
                  <a:cubicBezTo>
                    <a:pt x="1911928" y="1470892"/>
                    <a:pt x="1907309" y="1505528"/>
                    <a:pt x="2078182" y="1510146"/>
                  </a:cubicBezTo>
                  <a:cubicBezTo>
                    <a:pt x="2249055" y="1514764"/>
                    <a:pt x="2198255" y="1526310"/>
                    <a:pt x="2590800" y="1274619"/>
                  </a:cubicBezTo>
                  <a:cubicBezTo>
                    <a:pt x="2983345" y="1022928"/>
                    <a:pt x="4433455" y="0"/>
                    <a:pt x="4433455" y="0"/>
                  </a:cubicBezTo>
                  <a:lnTo>
                    <a:pt x="4433455" y="0"/>
                  </a:lnTo>
                </a:path>
              </a:pathLst>
            </a:custGeom>
            <a:ln w="47625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64 Cubo"/>
            <p:cNvSpPr/>
            <p:nvPr/>
          </p:nvSpPr>
          <p:spPr>
            <a:xfrm rot="3268028">
              <a:off x="2909062" y="2908721"/>
              <a:ext cx="653902" cy="1727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6" name="65 Cubo"/>
            <p:cNvSpPr/>
            <p:nvPr/>
          </p:nvSpPr>
          <p:spPr>
            <a:xfrm rot="7843262">
              <a:off x="3913788" y="2948407"/>
              <a:ext cx="786196" cy="1727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66 Elipse"/>
            <p:cNvSpPr/>
            <p:nvPr/>
          </p:nvSpPr>
          <p:spPr>
            <a:xfrm>
              <a:off x="3641910" y="1787437"/>
              <a:ext cx="77725" cy="181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Elipse"/>
            <p:cNvSpPr/>
            <p:nvPr/>
          </p:nvSpPr>
          <p:spPr>
            <a:xfrm>
              <a:off x="3857811" y="1715622"/>
              <a:ext cx="228854" cy="3099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9" name="68 Elipse"/>
            <p:cNvSpPr/>
            <p:nvPr/>
          </p:nvSpPr>
          <p:spPr>
            <a:xfrm>
              <a:off x="3931216" y="1787437"/>
              <a:ext cx="73408" cy="181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70" name="61 Imagen" descr="http://htmlimg2.scribdassets.com/2qpgc5v8hsrwxsp/images/15-c79ae685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38952"/>
            <a:ext cx="1819597" cy="3804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70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57438"/>
            <a:ext cx="2136775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2" name="71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9789" y="2357438"/>
            <a:ext cx="1922462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72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357438"/>
            <a:ext cx="1891034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73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1470" y="4429125"/>
            <a:ext cx="2190650" cy="139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" name="74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429124"/>
            <a:ext cx="2171079" cy="1376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9" name="Rectangle 1"/>
          <p:cNvSpPr>
            <a:spLocks noChangeArrowheads="1"/>
          </p:cNvSpPr>
          <p:nvPr/>
        </p:nvSpPr>
        <p:spPr bwMode="auto">
          <a:xfrm>
            <a:off x="2928938" y="3643313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  <a:cs typeface="Times New Roman" panose="02020603050405020304" pitchFamily="18" charset="0"/>
              </a:rPr>
              <a:t>Cuerda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  <a:cs typeface="Times New Roman" panose="02020603050405020304" pitchFamily="18" charset="0"/>
              </a:rPr>
              <a:t>catenaria</a:t>
            </a:r>
          </a:p>
        </p:txBody>
      </p:sp>
      <p:sp>
        <p:nvSpPr>
          <p:cNvPr id="14350" name="Rectangle 1"/>
          <p:cNvSpPr>
            <a:spLocks noChangeArrowheads="1"/>
          </p:cNvSpPr>
          <p:nvPr/>
        </p:nvSpPr>
        <p:spPr bwMode="auto">
          <a:xfrm>
            <a:off x="4500563" y="3643313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  <a:cs typeface="Times New Roman" panose="02020603050405020304" pitchFamily="18" charset="0"/>
              </a:rPr>
              <a:t>Viento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  <a:cs typeface="Times New Roman" panose="02020603050405020304" pitchFamily="18" charset="0"/>
              </a:rPr>
              <a:t>( cuerda deformada)</a:t>
            </a:r>
          </a:p>
        </p:txBody>
      </p:sp>
      <p:sp>
        <p:nvSpPr>
          <p:cNvPr id="14351" name="Rectangle 1"/>
          <p:cNvSpPr>
            <a:spLocks noChangeArrowheads="1"/>
          </p:cNvSpPr>
          <p:nvPr/>
        </p:nvSpPr>
        <p:spPr bwMode="auto">
          <a:xfrm>
            <a:off x="7000875" y="36433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  <a:cs typeface="Times New Roman" panose="02020603050405020304" pitchFamily="18" charset="0"/>
              </a:rPr>
              <a:t>Agregar peso. Estabilidad</a:t>
            </a:r>
          </a:p>
        </p:txBody>
      </p:sp>
      <p:sp>
        <p:nvSpPr>
          <p:cNvPr id="14352" name="Rectangle 1"/>
          <p:cNvSpPr>
            <a:spLocks noChangeArrowheads="1"/>
          </p:cNvSpPr>
          <p:nvPr/>
        </p:nvSpPr>
        <p:spPr bwMode="auto">
          <a:xfrm>
            <a:off x="3643313" y="6001469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 dirty="0">
                <a:latin typeface="Eras Bold ITC" panose="020B0907030504020204" pitchFamily="34" charset="0"/>
                <a:cs typeface="Times New Roman" panose="02020603050405020304" pitchFamily="18" charset="0"/>
              </a:rPr>
              <a:t>Cuerda reversa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 dirty="0">
                <a:latin typeface="Eras Bold ITC" panose="020B0907030504020204" pitchFamily="34" charset="0"/>
                <a:cs typeface="Times New Roman" panose="02020603050405020304" pitchFamily="18" charset="0"/>
              </a:rPr>
              <a:t>y diagonales</a:t>
            </a:r>
          </a:p>
        </p:txBody>
      </p:sp>
      <p:sp>
        <p:nvSpPr>
          <p:cNvPr id="14353" name="Rectangle 1"/>
          <p:cNvSpPr>
            <a:spLocks noChangeArrowheads="1"/>
          </p:cNvSpPr>
          <p:nvPr/>
        </p:nvSpPr>
        <p:spPr bwMode="auto">
          <a:xfrm>
            <a:off x="6072188" y="6001469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 dirty="0">
                <a:latin typeface="Eras Bold ITC" panose="020B0907030504020204" pitchFamily="34" charset="0"/>
                <a:cs typeface="Times New Roman" panose="02020603050405020304" pitchFamily="18" charset="0"/>
              </a:rPr>
              <a:t>Cuerda interior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 dirty="0">
                <a:latin typeface="Eras Bold ITC" panose="020B0907030504020204" pitchFamily="34" charset="0"/>
                <a:cs typeface="Times New Roman" panose="02020603050405020304" pitchFamily="18" charset="0"/>
              </a:rPr>
              <a:t>y verticales</a:t>
            </a:r>
          </a:p>
        </p:txBody>
      </p:sp>
      <p:pic>
        <p:nvPicPr>
          <p:cNvPr id="14354" name="Imagen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Estabilidad 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analogía del tendedero</a:t>
            </a:r>
            <a:endParaRPr lang="es-ES" sz="2400">
              <a:solidFill>
                <a:srgbClr val="FF0000"/>
              </a:solidFill>
            </a:endParaRPr>
          </a:p>
        </p:txBody>
      </p:sp>
      <p:grpSp>
        <p:nvGrpSpPr>
          <p:cNvPr id="15366" name="99 Grupo"/>
          <p:cNvGrpSpPr>
            <a:grpSpLocks/>
          </p:cNvGrpSpPr>
          <p:nvPr/>
        </p:nvGrpSpPr>
        <p:grpSpPr bwMode="auto">
          <a:xfrm>
            <a:off x="2745124" y="444900"/>
            <a:ext cx="1785937" cy="1500187"/>
            <a:chOff x="1500166" y="785794"/>
            <a:chExt cx="4857784" cy="3571900"/>
          </a:xfrm>
        </p:grpSpPr>
        <p:sp>
          <p:nvSpPr>
            <p:cNvPr id="37" name="36 Cubo"/>
            <p:cNvSpPr/>
            <p:nvPr/>
          </p:nvSpPr>
          <p:spPr>
            <a:xfrm rot="16410644">
              <a:off x="3679573" y="3967874"/>
              <a:ext cx="589647" cy="1899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Cubo"/>
            <p:cNvSpPr/>
            <p:nvPr/>
          </p:nvSpPr>
          <p:spPr>
            <a:xfrm rot="14418110">
              <a:off x="3623171" y="3521589"/>
              <a:ext cx="585866" cy="1943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Cubo"/>
            <p:cNvSpPr/>
            <p:nvPr/>
          </p:nvSpPr>
          <p:spPr>
            <a:xfrm rot="16410644">
              <a:off x="3290950" y="3877159"/>
              <a:ext cx="589647" cy="1899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Cubo"/>
            <p:cNvSpPr/>
            <p:nvPr/>
          </p:nvSpPr>
          <p:spPr>
            <a:xfrm rot="18280793">
              <a:off x="3401062" y="3425205"/>
              <a:ext cx="589647" cy="19431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Cubo"/>
            <p:cNvSpPr/>
            <p:nvPr/>
          </p:nvSpPr>
          <p:spPr>
            <a:xfrm>
              <a:off x="3002841" y="2581193"/>
              <a:ext cx="785882" cy="2721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7" name="56 Cubo"/>
            <p:cNvSpPr/>
            <p:nvPr/>
          </p:nvSpPr>
          <p:spPr>
            <a:xfrm>
              <a:off x="3862128" y="2581193"/>
              <a:ext cx="708157" cy="2721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Cubo"/>
            <p:cNvSpPr/>
            <p:nvPr/>
          </p:nvSpPr>
          <p:spPr>
            <a:xfrm>
              <a:off x="3706679" y="2305269"/>
              <a:ext cx="233174" cy="109235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 rot="8161486">
              <a:off x="2947447" y="785794"/>
              <a:ext cx="1787590" cy="3013752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61 Elipse"/>
            <p:cNvSpPr/>
            <p:nvPr/>
          </p:nvSpPr>
          <p:spPr>
            <a:xfrm>
              <a:off x="3572821" y="1715622"/>
              <a:ext cx="228854" cy="3099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62 Luna"/>
            <p:cNvSpPr/>
            <p:nvPr/>
          </p:nvSpPr>
          <p:spPr>
            <a:xfrm rot="16200000">
              <a:off x="3726055" y="2013748"/>
              <a:ext cx="272145" cy="31089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1500166" y="1228028"/>
              <a:ext cx="4857784" cy="1946593"/>
            </a:xfrm>
            <a:custGeom>
              <a:avLst/>
              <a:gdLst>
                <a:gd name="connsiteX0" fmla="*/ 0 w 4433455"/>
                <a:gd name="connsiteY0" fmla="*/ 166255 h 1526310"/>
                <a:gd name="connsiteX1" fmla="*/ 1565564 w 4433455"/>
                <a:gd name="connsiteY1" fmla="*/ 1246910 h 1526310"/>
                <a:gd name="connsiteX2" fmla="*/ 2078182 w 4433455"/>
                <a:gd name="connsiteY2" fmla="*/ 1510146 h 1526310"/>
                <a:gd name="connsiteX3" fmla="*/ 2590800 w 4433455"/>
                <a:gd name="connsiteY3" fmla="*/ 1274619 h 1526310"/>
                <a:gd name="connsiteX4" fmla="*/ 4433455 w 4433455"/>
                <a:gd name="connsiteY4" fmla="*/ 0 h 1526310"/>
                <a:gd name="connsiteX5" fmla="*/ 4433455 w 4433455"/>
                <a:gd name="connsiteY5" fmla="*/ 0 h 15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3455" h="1526310">
                  <a:moveTo>
                    <a:pt x="0" y="166255"/>
                  </a:moveTo>
                  <a:cubicBezTo>
                    <a:pt x="609600" y="594591"/>
                    <a:pt x="1219200" y="1022928"/>
                    <a:pt x="1565564" y="1246910"/>
                  </a:cubicBezTo>
                  <a:cubicBezTo>
                    <a:pt x="1911928" y="1470892"/>
                    <a:pt x="1907309" y="1505528"/>
                    <a:pt x="2078182" y="1510146"/>
                  </a:cubicBezTo>
                  <a:cubicBezTo>
                    <a:pt x="2249055" y="1514764"/>
                    <a:pt x="2198255" y="1526310"/>
                    <a:pt x="2590800" y="1274619"/>
                  </a:cubicBezTo>
                  <a:cubicBezTo>
                    <a:pt x="2983345" y="1022928"/>
                    <a:pt x="4433455" y="0"/>
                    <a:pt x="4433455" y="0"/>
                  </a:cubicBezTo>
                  <a:lnTo>
                    <a:pt x="4433455" y="0"/>
                  </a:lnTo>
                </a:path>
              </a:pathLst>
            </a:custGeom>
            <a:ln w="47625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64 Cubo"/>
            <p:cNvSpPr/>
            <p:nvPr/>
          </p:nvSpPr>
          <p:spPr>
            <a:xfrm rot="3268028">
              <a:off x="2909062" y="2908721"/>
              <a:ext cx="653902" cy="1727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6" name="65 Cubo"/>
            <p:cNvSpPr/>
            <p:nvPr/>
          </p:nvSpPr>
          <p:spPr>
            <a:xfrm rot="7843262">
              <a:off x="3913788" y="2948407"/>
              <a:ext cx="786196" cy="1727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66 Elipse"/>
            <p:cNvSpPr/>
            <p:nvPr/>
          </p:nvSpPr>
          <p:spPr>
            <a:xfrm>
              <a:off x="3641910" y="1787437"/>
              <a:ext cx="77725" cy="181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Elipse"/>
            <p:cNvSpPr/>
            <p:nvPr/>
          </p:nvSpPr>
          <p:spPr>
            <a:xfrm>
              <a:off x="3857811" y="1715622"/>
              <a:ext cx="228854" cy="3099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9" name="68 Elipse"/>
            <p:cNvSpPr/>
            <p:nvPr/>
          </p:nvSpPr>
          <p:spPr>
            <a:xfrm>
              <a:off x="3931216" y="1787437"/>
              <a:ext cx="73408" cy="181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35" name="35 Imagen" descr="C:\Documents and Settings\Juan Carlos Alvarado\Escritorio\Grupo Carolina\Tensil Tech\Generación de membrana.jpg"/>
          <p:cNvPicPr>
            <a:picLocks noChangeAspect="1" noChangeArrowheads="1"/>
          </p:cNvPicPr>
          <p:nvPr/>
        </p:nvPicPr>
        <p:blipFill rotWithShape="1">
          <a:blip r:embed="rId2"/>
          <a:srcRect l="5790" t="-173" r="4131" b="-1"/>
          <a:stretch/>
        </p:blipFill>
        <p:spPr bwMode="auto">
          <a:xfrm>
            <a:off x="-5381" y="2259187"/>
            <a:ext cx="9113661" cy="4914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8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Elementos y materiales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929063" y="1928813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cs typeface="+mn-cs"/>
              </a:rPr>
              <a:t>Estructuras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cs typeface="+mn-cs"/>
              </a:rPr>
              <a:t> convencionales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95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Gravedad, rigidez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Estabilidad y transmisión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de cargas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4000500" y="4357688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cs typeface="+mn-cs"/>
              </a:rPr>
              <a:t>Tenso estructuras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95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Membrana textil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Red de cables o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tensores flexibles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Eras Bold ITC" pitchFamily="34" charset="0"/>
                <a:cs typeface="+mn-cs"/>
              </a:rPr>
              <a:t>Flexibilidad y tensión</a:t>
            </a:r>
            <a:endParaRPr lang="es-ES" dirty="0">
              <a:solidFill>
                <a:schemeClr val="bg1">
                  <a:lumMod val="95000"/>
                </a:schemeClr>
              </a:solidFill>
              <a:latin typeface="Eras Bold ITC" pitchFamily="34" charset="0"/>
              <a:cs typeface="+mn-cs"/>
            </a:endParaRPr>
          </a:p>
        </p:txBody>
      </p:sp>
      <p:pic>
        <p:nvPicPr>
          <p:cNvPr id="44" name="Picture 6" descr="http://4.bp.blogspot.com/-OEGnWfrvBOg/TkkxiooD4QI/AAAAAAAAAbQ/Tl9bME5u-lo/s1600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143375"/>
            <a:ext cx="257175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393" name="148 Grupo"/>
          <p:cNvGrpSpPr>
            <a:grpSpLocks/>
          </p:cNvGrpSpPr>
          <p:nvPr/>
        </p:nvGrpSpPr>
        <p:grpSpPr bwMode="auto">
          <a:xfrm flipH="1">
            <a:off x="428625" y="2857500"/>
            <a:ext cx="1571625" cy="2214563"/>
            <a:chOff x="3375698" y="940486"/>
            <a:chExt cx="2555550" cy="3959057"/>
          </a:xfrm>
        </p:grpSpPr>
        <p:sp>
          <p:nvSpPr>
            <p:cNvPr id="47" name="46 Cubo"/>
            <p:cNvSpPr/>
            <p:nvPr/>
          </p:nvSpPr>
          <p:spPr bwMode="auto">
            <a:xfrm rot="152122">
              <a:off x="4668960" y="3718921"/>
              <a:ext cx="242648" cy="110967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Cubo"/>
            <p:cNvSpPr/>
            <p:nvPr/>
          </p:nvSpPr>
          <p:spPr bwMode="auto">
            <a:xfrm rot="4626352">
              <a:off x="4517764" y="3159128"/>
              <a:ext cx="774782" cy="21425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Cubo"/>
            <p:cNvSpPr/>
            <p:nvPr/>
          </p:nvSpPr>
          <p:spPr bwMode="auto">
            <a:xfrm rot="9645146">
              <a:off x="3959086" y="2890216"/>
              <a:ext cx="660829" cy="17311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Cubo"/>
            <p:cNvSpPr/>
            <p:nvPr/>
          </p:nvSpPr>
          <p:spPr bwMode="auto">
            <a:xfrm>
              <a:off x="4643147" y="2427615"/>
              <a:ext cx="227160" cy="166025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51 Forma libre"/>
            <p:cNvSpPr/>
            <p:nvPr/>
          </p:nvSpPr>
          <p:spPr bwMode="auto">
            <a:xfrm rot="8161486">
              <a:off x="3375698" y="940486"/>
              <a:ext cx="2555550" cy="267754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Elipse"/>
            <p:cNvSpPr/>
            <p:nvPr/>
          </p:nvSpPr>
          <p:spPr bwMode="auto">
            <a:xfrm>
              <a:off x="4529567" y="1493903"/>
              <a:ext cx="242648" cy="4143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53 Elipse"/>
            <p:cNvSpPr/>
            <p:nvPr/>
          </p:nvSpPr>
          <p:spPr bwMode="auto">
            <a:xfrm>
              <a:off x="4501173" y="1570529"/>
              <a:ext cx="121323" cy="278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4286919" y="2072862"/>
              <a:ext cx="356228" cy="164606"/>
            </a:xfrm>
            <a:custGeom>
              <a:avLst/>
              <a:gdLst>
                <a:gd name="connsiteX0" fmla="*/ 0 w 443345"/>
                <a:gd name="connsiteY0" fmla="*/ 290946 h 309418"/>
                <a:gd name="connsiteX1" fmla="*/ 249382 w 443345"/>
                <a:gd name="connsiteY1" fmla="*/ 277091 h 309418"/>
                <a:gd name="connsiteX2" fmla="*/ 415636 w 443345"/>
                <a:gd name="connsiteY2" fmla="*/ 96982 h 309418"/>
                <a:gd name="connsiteX3" fmla="*/ 415636 w 443345"/>
                <a:gd name="connsiteY3" fmla="*/ 0 h 309418"/>
                <a:gd name="connsiteX4" fmla="*/ 415636 w 443345"/>
                <a:gd name="connsiteY4" fmla="*/ 0 h 3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45" h="309418">
                  <a:moveTo>
                    <a:pt x="0" y="290946"/>
                  </a:moveTo>
                  <a:cubicBezTo>
                    <a:pt x="90054" y="300182"/>
                    <a:pt x="180109" y="309418"/>
                    <a:pt x="249382" y="277091"/>
                  </a:cubicBezTo>
                  <a:cubicBezTo>
                    <a:pt x="318655" y="244764"/>
                    <a:pt x="387927" y="143164"/>
                    <a:pt x="415636" y="96982"/>
                  </a:cubicBezTo>
                  <a:cubicBezTo>
                    <a:pt x="443345" y="50800"/>
                    <a:pt x="415636" y="0"/>
                    <a:pt x="415636" y="0"/>
                  </a:cubicBezTo>
                  <a:lnTo>
                    <a:pt x="415636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6" name="55 Cubo"/>
            <p:cNvSpPr/>
            <p:nvPr/>
          </p:nvSpPr>
          <p:spPr bwMode="auto">
            <a:xfrm rot="21444566">
              <a:off x="3995225" y="2876025"/>
              <a:ext cx="771827" cy="24974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8" name="57 Cubo"/>
            <p:cNvSpPr/>
            <p:nvPr/>
          </p:nvSpPr>
          <p:spPr bwMode="auto">
            <a:xfrm rot="152122">
              <a:off x="4526986" y="3789871"/>
              <a:ext cx="242648" cy="11096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5122" name="Picture 2" descr="http://www.spec-net.com.au/press/0109/images/map210109_im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785938"/>
            <a:ext cx="2571750" cy="2001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5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Elementos y materiales</a:t>
            </a:r>
            <a:endParaRPr lang="es-ES" sz="2400">
              <a:solidFill>
                <a:srgbClr val="FF0000"/>
              </a:solidFill>
            </a:endParaRPr>
          </a:p>
        </p:txBody>
      </p:sp>
      <p:grpSp>
        <p:nvGrpSpPr>
          <p:cNvPr id="17414" name="26 Grupo"/>
          <p:cNvGrpSpPr>
            <a:grpSpLocks/>
          </p:cNvGrpSpPr>
          <p:nvPr/>
        </p:nvGrpSpPr>
        <p:grpSpPr bwMode="auto">
          <a:xfrm>
            <a:off x="728663" y="1438275"/>
            <a:ext cx="1143000" cy="1857375"/>
            <a:chOff x="3000364" y="857232"/>
            <a:chExt cx="2928958" cy="3801820"/>
          </a:xfrm>
        </p:grpSpPr>
        <p:sp>
          <p:nvSpPr>
            <p:cNvPr id="23" name="22 Elipse"/>
            <p:cNvSpPr/>
            <p:nvPr/>
          </p:nvSpPr>
          <p:spPr>
            <a:xfrm>
              <a:off x="4143470" y="2286976"/>
              <a:ext cx="215605" cy="2859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 rot="13596675">
              <a:off x="4648908" y="3906291"/>
              <a:ext cx="783109" cy="15051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 rot="18888534">
              <a:off x="3197044" y="3941625"/>
              <a:ext cx="786359" cy="154584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6" name="25 Cubo"/>
            <p:cNvSpPr/>
            <p:nvPr/>
          </p:nvSpPr>
          <p:spPr>
            <a:xfrm>
              <a:off x="3541406" y="3122078"/>
              <a:ext cx="846143" cy="2502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26 Cubo"/>
            <p:cNvSpPr/>
            <p:nvPr/>
          </p:nvSpPr>
          <p:spPr>
            <a:xfrm>
              <a:off x="4302123" y="2793886"/>
              <a:ext cx="252216" cy="107230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rot="8161486">
              <a:off x="3000364" y="857232"/>
              <a:ext cx="2928958" cy="3801820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Cubo"/>
            <p:cNvSpPr/>
            <p:nvPr/>
          </p:nvSpPr>
          <p:spPr>
            <a:xfrm>
              <a:off x="4468910" y="3122078"/>
              <a:ext cx="760717" cy="2502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Cubo"/>
            <p:cNvSpPr/>
            <p:nvPr/>
          </p:nvSpPr>
          <p:spPr>
            <a:xfrm rot="7843262">
              <a:off x="4615484" y="3349783"/>
              <a:ext cx="695376" cy="20746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Luna"/>
            <p:cNvSpPr/>
            <p:nvPr/>
          </p:nvSpPr>
          <p:spPr>
            <a:xfrm rot="16407982">
              <a:off x="4366630" y="2487311"/>
              <a:ext cx="302195" cy="414936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Cubo"/>
            <p:cNvSpPr/>
            <p:nvPr/>
          </p:nvSpPr>
          <p:spPr>
            <a:xfrm rot="3268028">
              <a:off x="3412497" y="3324211"/>
              <a:ext cx="591394" cy="18712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Arco de bloque"/>
            <p:cNvSpPr/>
            <p:nvPr/>
          </p:nvSpPr>
          <p:spPr>
            <a:xfrm>
              <a:off x="3858710" y="3427523"/>
              <a:ext cx="1000727" cy="714872"/>
            </a:xfrm>
            <a:prstGeom prst="blockArc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4" name="33 Trapecio"/>
            <p:cNvSpPr/>
            <p:nvPr/>
          </p:nvSpPr>
          <p:spPr>
            <a:xfrm rot="19326865">
              <a:off x="3679718" y="3541252"/>
              <a:ext cx="398664" cy="30869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Trapecio"/>
            <p:cNvSpPr/>
            <p:nvPr/>
          </p:nvSpPr>
          <p:spPr>
            <a:xfrm rot="2584820">
              <a:off x="4529931" y="3541252"/>
              <a:ext cx="390528" cy="32169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>
            <a:xfrm>
              <a:off x="4216694" y="2144002"/>
              <a:ext cx="211536" cy="35743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4285851" y="2286976"/>
              <a:ext cx="85427" cy="1657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Elipse"/>
            <p:cNvSpPr/>
            <p:nvPr/>
          </p:nvSpPr>
          <p:spPr>
            <a:xfrm>
              <a:off x="4570611" y="2144002"/>
              <a:ext cx="215603" cy="35743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4643835" y="2286976"/>
              <a:ext cx="85427" cy="1657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571750" y="1571625"/>
            <a:ext cx="592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chemeClr val="bg1"/>
                </a:solidFill>
                <a:latin typeface="Eras Bold ITC" panose="020B0907030504020204" pitchFamily="34" charset="0"/>
              </a:rPr>
              <a:t>Flexibles</a:t>
            </a:r>
            <a:endParaRPr lang="es-ES" sz="2400">
              <a:solidFill>
                <a:schemeClr val="bg1"/>
              </a:solidFill>
            </a:endParaRPr>
          </a:p>
        </p:txBody>
      </p:sp>
      <p:pic>
        <p:nvPicPr>
          <p:cNvPr id="45" name="4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428875"/>
            <a:ext cx="1712913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4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428875"/>
            <a:ext cx="16827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8" name="Rectangle 5"/>
          <p:cNvSpPr>
            <a:spLocks noChangeArrowheads="1"/>
          </p:cNvSpPr>
          <p:nvPr/>
        </p:nvSpPr>
        <p:spPr bwMode="auto">
          <a:xfrm>
            <a:off x="1071563" y="2428875"/>
            <a:ext cx="3500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Cables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Tensores refuerzos de la membrana.  Garantizan posicionamiento de mástiles</a:t>
            </a:r>
            <a:endParaRPr lang="es-ES" sz="1600">
              <a:solidFill>
                <a:srgbClr val="002060"/>
              </a:solidFill>
            </a:endParaRPr>
          </a:p>
        </p:txBody>
      </p:sp>
      <p:pic>
        <p:nvPicPr>
          <p:cNvPr id="59" name="Picture 2" descr="http://t3.gstatic.com/images?q=tbn:ANd9GcTkQ1h5zyDvGTucGiXTstRSgTaS5B5S9V39Pi2W4xO-9ZDLcK8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143375"/>
            <a:ext cx="17145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Picture 7" descr="C:\Documents and Settings\Juan Carlos Alvarado\Escritorio\Grupo Carolina\Tensil Tech\Apuntes de Arquitectura Textil\descar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143375"/>
            <a:ext cx="1643063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500063" y="4572000"/>
            <a:ext cx="40719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Membrana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Generadora de cobertura.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Ligera.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Define forma de tenso estructura</a:t>
            </a:r>
            <a:endParaRPr lang="es-ES" sz="1600">
              <a:solidFill>
                <a:srgbClr val="002060"/>
              </a:solidFill>
            </a:endParaRPr>
          </a:p>
        </p:txBody>
      </p:sp>
      <p:pic>
        <p:nvPicPr>
          <p:cNvPr id="17422" name="Imagen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Elementos y materiales</a:t>
            </a:r>
            <a:endParaRPr lang="es-ES" sz="2400">
              <a:solidFill>
                <a:srgbClr val="FF0000"/>
              </a:solidFill>
            </a:endParaRPr>
          </a:p>
        </p:txBody>
      </p:sp>
      <p:grpSp>
        <p:nvGrpSpPr>
          <p:cNvPr id="18438" name="26 Grupo"/>
          <p:cNvGrpSpPr>
            <a:grpSpLocks/>
          </p:cNvGrpSpPr>
          <p:nvPr/>
        </p:nvGrpSpPr>
        <p:grpSpPr bwMode="auto">
          <a:xfrm>
            <a:off x="611188" y="1412875"/>
            <a:ext cx="1143000" cy="1857375"/>
            <a:chOff x="3000364" y="857232"/>
            <a:chExt cx="2928958" cy="3801820"/>
          </a:xfrm>
        </p:grpSpPr>
        <p:sp>
          <p:nvSpPr>
            <p:cNvPr id="23" name="22 Elipse"/>
            <p:cNvSpPr/>
            <p:nvPr/>
          </p:nvSpPr>
          <p:spPr>
            <a:xfrm>
              <a:off x="4143470" y="2286976"/>
              <a:ext cx="215605" cy="2859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 rot="13596675">
              <a:off x="4648908" y="3906291"/>
              <a:ext cx="783109" cy="15051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 rot="18888534">
              <a:off x="3197044" y="3941625"/>
              <a:ext cx="786359" cy="154584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6" name="25 Cubo"/>
            <p:cNvSpPr/>
            <p:nvPr/>
          </p:nvSpPr>
          <p:spPr>
            <a:xfrm>
              <a:off x="3541406" y="3122078"/>
              <a:ext cx="846143" cy="2502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26 Cubo"/>
            <p:cNvSpPr/>
            <p:nvPr/>
          </p:nvSpPr>
          <p:spPr>
            <a:xfrm>
              <a:off x="4302123" y="2793886"/>
              <a:ext cx="252216" cy="107230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 rot="8161486">
              <a:off x="3000364" y="857232"/>
              <a:ext cx="2928958" cy="3801820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Cubo"/>
            <p:cNvSpPr/>
            <p:nvPr/>
          </p:nvSpPr>
          <p:spPr>
            <a:xfrm>
              <a:off x="4468910" y="3122078"/>
              <a:ext cx="760717" cy="2502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Cubo"/>
            <p:cNvSpPr/>
            <p:nvPr/>
          </p:nvSpPr>
          <p:spPr>
            <a:xfrm rot="7843262">
              <a:off x="4615484" y="3349783"/>
              <a:ext cx="695376" cy="20746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Luna"/>
            <p:cNvSpPr/>
            <p:nvPr/>
          </p:nvSpPr>
          <p:spPr>
            <a:xfrm rot="16407982">
              <a:off x="4366630" y="2487311"/>
              <a:ext cx="302195" cy="414936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Cubo"/>
            <p:cNvSpPr/>
            <p:nvPr/>
          </p:nvSpPr>
          <p:spPr>
            <a:xfrm rot="3268028">
              <a:off x="3412497" y="3324211"/>
              <a:ext cx="591394" cy="18712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Arco de bloque"/>
            <p:cNvSpPr/>
            <p:nvPr/>
          </p:nvSpPr>
          <p:spPr>
            <a:xfrm>
              <a:off x="3858710" y="3427523"/>
              <a:ext cx="1000727" cy="714872"/>
            </a:xfrm>
            <a:prstGeom prst="blockArc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4" name="33 Trapecio"/>
            <p:cNvSpPr/>
            <p:nvPr/>
          </p:nvSpPr>
          <p:spPr>
            <a:xfrm rot="19326865">
              <a:off x="3679718" y="3541252"/>
              <a:ext cx="398664" cy="30869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Trapecio"/>
            <p:cNvSpPr/>
            <p:nvPr/>
          </p:nvSpPr>
          <p:spPr>
            <a:xfrm rot="2584820">
              <a:off x="4529931" y="3541252"/>
              <a:ext cx="390528" cy="32169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>
            <a:xfrm>
              <a:off x="4216694" y="2144002"/>
              <a:ext cx="211536" cy="35743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4285851" y="2286976"/>
              <a:ext cx="85427" cy="1657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Elipse"/>
            <p:cNvSpPr/>
            <p:nvPr/>
          </p:nvSpPr>
          <p:spPr>
            <a:xfrm>
              <a:off x="4570611" y="2144002"/>
              <a:ext cx="215603" cy="35743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4643835" y="2286976"/>
              <a:ext cx="85427" cy="1657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2571750" y="1571625"/>
            <a:ext cx="592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chemeClr val="bg1"/>
                </a:solidFill>
                <a:latin typeface="Eras Bold ITC" panose="020B0907030504020204" pitchFamily="34" charset="0"/>
              </a:rPr>
              <a:t>Flexibles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271462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Relingas o refuerzos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perimetrales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Absorben tensiones longitudinales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500063" y="4572000"/>
            <a:ext cx="40719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Vértices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Ubicación de los puños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Intermediarios de transmisión de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esfuerzos entre los bordes y los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elementos rígidos de soporte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de la estructura </a:t>
            </a:r>
            <a:endParaRPr lang="es-ES" sz="1600">
              <a:solidFill>
                <a:srgbClr val="002060"/>
              </a:solidFill>
            </a:endParaRPr>
          </a:p>
        </p:txBody>
      </p:sp>
      <p:pic>
        <p:nvPicPr>
          <p:cNvPr id="36" name="13 Imagen" descr="C:\Documents and Settings\Juan Carlos Alvarado\Escritorio\Grupo Carolina\Tensil Tech\full_0110_c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571750"/>
            <a:ext cx="1643062" cy="1204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14 Imagen" descr="C:\Documents and Settings\Juan Carlos Alvarado\Escritorio\Grupo Carolina\Tensil Tech\large_0110_c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571750"/>
            <a:ext cx="180498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44" name="Rectangle 1"/>
          <p:cNvSpPr>
            <a:spLocks noChangeArrowheads="1"/>
          </p:cNvSpPr>
          <p:nvPr/>
        </p:nvSpPr>
        <p:spPr bwMode="auto">
          <a:xfrm>
            <a:off x="5286375" y="3786188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latin typeface="Eras Bold ITC" panose="020B0907030504020204" pitchFamily="34" charset="0"/>
                <a:cs typeface="Times New Roman" panose="02020603050405020304" pitchFamily="18" charset="0"/>
              </a:rPr>
              <a:t>Borde flexible</a:t>
            </a:r>
          </a:p>
        </p:txBody>
      </p:sp>
      <p:sp>
        <p:nvSpPr>
          <p:cNvPr id="18445" name="Rectangle 1"/>
          <p:cNvSpPr>
            <a:spLocks noChangeArrowheads="1"/>
          </p:cNvSpPr>
          <p:nvPr/>
        </p:nvSpPr>
        <p:spPr bwMode="auto">
          <a:xfrm>
            <a:off x="7143750" y="37147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Borde rígido</a:t>
            </a:r>
          </a:p>
        </p:txBody>
      </p:sp>
      <p:pic>
        <p:nvPicPr>
          <p:cNvPr id="47" name="17 Imagen" descr="C:\Documents and Settings\Juan Carlos Alvarado\Escritorio\Grupo Carolina\Tensil Tech\Reling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500563"/>
            <a:ext cx="3643312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7" name="Imagen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Elementos y materiales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571750" y="1571625"/>
            <a:ext cx="592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chemeClr val="bg1"/>
                </a:solidFill>
                <a:latin typeface="Eras Bold ITC" panose="020B0907030504020204" pitchFamily="34" charset="0"/>
              </a:rPr>
              <a:t>Rígidos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2614544" y="1546097"/>
            <a:ext cx="388626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Acero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Compuestos de materiales sintéticos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Concreto reforzado o pretensado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Fuertes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Fáciles de transportar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Fáciles de fabricar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Se recomienda el acero galvanizado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en climas adversos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68" name="Picture 3" descr="http://1.bp.blogspot.com/_ifnLJfyixCs/TIUFy-h-pBI/AAAAAAAAAHc/cByeHCPa9mA/s1600/EM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14563"/>
            <a:ext cx="1714500" cy="18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" name="Picture 5" descr="http://static.guim.co.uk/sys-images/Guardian/Pix/gallery/2011/9/2/1314984141317/Reinforced-concrete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0"/>
            <a:ext cx="1738313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466" name="154 Grupo"/>
          <p:cNvGrpSpPr>
            <a:grpSpLocks/>
          </p:cNvGrpSpPr>
          <p:nvPr/>
        </p:nvGrpSpPr>
        <p:grpSpPr bwMode="auto">
          <a:xfrm>
            <a:off x="6572250" y="2357438"/>
            <a:ext cx="2000250" cy="2571750"/>
            <a:chOff x="4000496" y="1142985"/>
            <a:chExt cx="2428892" cy="3000395"/>
          </a:xfrm>
        </p:grpSpPr>
        <p:sp>
          <p:nvSpPr>
            <p:cNvPr id="71" name="70 Cubo"/>
            <p:cNvSpPr/>
            <p:nvPr/>
          </p:nvSpPr>
          <p:spPr bwMode="auto">
            <a:xfrm rot="3665160">
              <a:off x="5560321" y="3505446"/>
              <a:ext cx="629713" cy="18313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2" name="71 Cubo"/>
            <p:cNvSpPr/>
            <p:nvPr/>
          </p:nvSpPr>
          <p:spPr bwMode="auto">
            <a:xfrm rot="7843262">
              <a:off x="5157396" y="3483183"/>
              <a:ext cx="627860" cy="18505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3" name="72 Cubo"/>
            <p:cNvSpPr/>
            <p:nvPr/>
          </p:nvSpPr>
          <p:spPr bwMode="auto">
            <a:xfrm rot="16200000">
              <a:off x="5148078" y="3513630"/>
              <a:ext cx="1068660" cy="19084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4" name="73 Forma libre"/>
            <p:cNvSpPr/>
            <p:nvPr/>
          </p:nvSpPr>
          <p:spPr bwMode="auto">
            <a:xfrm>
              <a:off x="4761935" y="2007913"/>
              <a:ext cx="1667453" cy="1515014"/>
            </a:xfrm>
            <a:custGeom>
              <a:avLst/>
              <a:gdLst>
                <a:gd name="connsiteX0" fmla="*/ 315331 w 1876276"/>
                <a:gd name="connsiteY0" fmla="*/ 183403 h 1623484"/>
                <a:gd name="connsiteX1" fmla="*/ 426168 w 1876276"/>
                <a:gd name="connsiteY1" fmla="*/ 155694 h 1623484"/>
                <a:gd name="connsiteX2" fmla="*/ 550858 w 1876276"/>
                <a:gd name="connsiteY2" fmla="*/ 169549 h 1623484"/>
                <a:gd name="connsiteX3" fmla="*/ 578568 w 1876276"/>
                <a:gd name="connsiteY3" fmla="*/ 197258 h 1623484"/>
                <a:gd name="connsiteX4" fmla="*/ 633986 w 1876276"/>
                <a:gd name="connsiteY4" fmla="*/ 280385 h 1623484"/>
                <a:gd name="connsiteX5" fmla="*/ 620131 w 1876276"/>
                <a:gd name="connsiteY5" fmla="*/ 557476 h 1623484"/>
                <a:gd name="connsiteX6" fmla="*/ 592422 w 1876276"/>
                <a:gd name="connsiteY6" fmla="*/ 737585 h 1623484"/>
                <a:gd name="connsiteX7" fmla="*/ 578568 w 1876276"/>
                <a:gd name="connsiteY7" fmla="*/ 779149 h 1623484"/>
                <a:gd name="connsiteX8" fmla="*/ 550858 w 1876276"/>
                <a:gd name="connsiteY8" fmla="*/ 806858 h 1623484"/>
                <a:gd name="connsiteX9" fmla="*/ 509295 w 1876276"/>
                <a:gd name="connsiteY9" fmla="*/ 889985 h 1623484"/>
                <a:gd name="connsiteX10" fmla="*/ 481586 w 1876276"/>
                <a:gd name="connsiteY10" fmla="*/ 973112 h 1623484"/>
                <a:gd name="connsiteX11" fmla="*/ 467731 w 1876276"/>
                <a:gd name="connsiteY11" fmla="*/ 1014676 h 1623484"/>
                <a:gd name="connsiteX12" fmla="*/ 426168 w 1876276"/>
                <a:gd name="connsiteY12" fmla="*/ 1042385 h 1623484"/>
                <a:gd name="connsiteX13" fmla="*/ 370749 w 1876276"/>
                <a:gd name="connsiteY13" fmla="*/ 1125512 h 1623484"/>
                <a:gd name="connsiteX14" fmla="*/ 315331 w 1876276"/>
                <a:gd name="connsiteY14" fmla="*/ 1208640 h 1623484"/>
                <a:gd name="connsiteX15" fmla="*/ 273768 w 1876276"/>
                <a:gd name="connsiteY15" fmla="*/ 1250203 h 1623484"/>
                <a:gd name="connsiteX16" fmla="*/ 218349 w 1876276"/>
                <a:gd name="connsiteY16" fmla="*/ 1333331 h 1623484"/>
                <a:gd name="connsiteX17" fmla="*/ 176786 w 1876276"/>
                <a:gd name="connsiteY17" fmla="*/ 1374894 h 1623484"/>
                <a:gd name="connsiteX18" fmla="*/ 65949 w 1876276"/>
                <a:gd name="connsiteY18" fmla="*/ 1513440 h 1623484"/>
                <a:gd name="connsiteX19" fmla="*/ 24386 w 1876276"/>
                <a:gd name="connsiteY19" fmla="*/ 1541149 h 1623484"/>
                <a:gd name="connsiteX20" fmla="*/ 10531 w 1876276"/>
                <a:gd name="connsiteY20" fmla="*/ 1610422 h 1623484"/>
                <a:gd name="connsiteX21" fmla="*/ 52095 w 1876276"/>
                <a:gd name="connsiteY21" fmla="*/ 1596567 h 1623484"/>
                <a:gd name="connsiteX22" fmla="*/ 107513 w 1876276"/>
                <a:gd name="connsiteY22" fmla="*/ 1568858 h 1623484"/>
                <a:gd name="connsiteX23" fmla="*/ 204495 w 1876276"/>
                <a:gd name="connsiteY23" fmla="*/ 1513440 h 1623484"/>
                <a:gd name="connsiteX24" fmla="*/ 259913 w 1876276"/>
                <a:gd name="connsiteY24" fmla="*/ 1499585 h 1623484"/>
                <a:gd name="connsiteX25" fmla="*/ 301477 w 1876276"/>
                <a:gd name="connsiteY25" fmla="*/ 1485731 h 1623484"/>
                <a:gd name="connsiteX26" fmla="*/ 343040 w 1876276"/>
                <a:gd name="connsiteY26" fmla="*/ 1458022 h 1623484"/>
                <a:gd name="connsiteX27" fmla="*/ 356895 w 1876276"/>
                <a:gd name="connsiteY27" fmla="*/ 1416458 h 1623484"/>
                <a:gd name="connsiteX28" fmla="*/ 467731 w 1876276"/>
                <a:gd name="connsiteY28" fmla="*/ 1388749 h 1623484"/>
                <a:gd name="connsiteX29" fmla="*/ 550858 w 1876276"/>
                <a:gd name="connsiteY29" fmla="*/ 1361040 h 1623484"/>
                <a:gd name="connsiteX30" fmla="*/ 661695 w 1876276"/>
                <a:gd name="connsiteY30" fmla="*/ 1333331 h 1623484"/>
                <a:gd name="connsiteX31" fmla="*/ 703258 w 1876276"/>
                <a:gd name="connsiteY31" fmla="*/ 1319476 h 1623484"/>
                <a:gd name="connsiteX32" fmla="*/ 827949 w 1876276"/>
                <a:gd name="connsiteY32" fmla="*/ 1250203 h 1623484"/>
                <a:gd name="connsiteX33" fmla="*/ 1451404 w 1876276"/>
                <a:gd name="connsiteY33" fmla="*/ 1264058 h 1623484"/>
                <a:gd name="connsiteX34" fmla="*/ 1492968 w 1876276"/>
                <a:gd name="connsiteY34" fmla="*/ 1291767 h 1623484"/>
                <a:gd name="connsiteX35" fmla="*/ 1534531 w 1876276"/>
                <a:gd name="connsiteY35" fmla="*/ 1305622 h 1623484"/>
                <a:gd name="connsiteX36" fmla="*/ 1645368 w 1876276"/>
                <a:gd name="connsiteY36" fmla="*/ 1333331 h 1623484"/>
                <a:gd name="connsiteX37" fmla="*/ 1797768 w 1876276"/>
                <a:gd name="connsiteY37" fmla="*/ 1444167 h 1623484"/>
                <a:gd name="connsiteX38" fmla="*/ 1867040 w 1876276"/>
                <a:gd name="connsiteY38" fmla="*/ 1430312 h 1623484"/>
                <a:gd name="connsiteX39" fmla="*/ 1825477 w 1876276"/>
                <a:gd name="connsiteY39" fmla="*/ 1402603 h 1623484"/>
                <a:gd name="connsiteX40" fmla="*/ 1756204 w 1876276"/>
                <a:gd name="connsiteY40" fmla="*/ 1305622 h 1623484"/>
                <a:gd name="connsiteX41" fmla="*/ 1728495 w 1876276"/>
                <a:gd name="connsiteY41" fmla="*/ 1194785 h 1623484"/>
                <a:gd name="connsiteX42" fmla="*/ 1714640 w 1876276"/>
                <a:gd name="connsiteY42" fmla="*/ 1139367 h 1623484"/>
                <a:gd name="connsiteX43" fmla="*/ 1673077 w 1876276"/>
                <a:gd name="connsiteY43" fmla="*/ 1111658 h 1623484"/>
                <a:gd name="connsiteX44" fmla="*/ 1659222 w 1876276"/>
                <a:gd name="connsiteY44" fmla="*/ 1070094 h 1623484"/>
                <a:gd name="connsiteX45" fmla="*/ 1589949 w 1876276"/>
                <a:gd name="connsiteY45" fmla="*/ 973112 h 1623484"/>
                <a:gd name="connsiteX46" fmla="*/ 1562240 w 1876276"/>
                <a:gd name="connsiteY46" fmla="*/ 889985 h 1623484"/>
                <a:gd name="connsiteX47" fmla="*/ 1548386 w 1876276"/>
                <a:gd name="connsiteY47" fmla="*/ 848422 h 1623484"/>
                <a:gd name="connsiteX48" fmla="*/ 1479113 w 1876276"/>
                <a:gd name="connsiteY48" fmla="*/ 751440 h 1623484"/>
                <a:gd name="connsiteX49" fmla="*/ 1382131 w 1876276"/>
                <a:gd name="connsiteY49" fmla="*/ 640603 h 1623484"/>
                <a:gd name="connsiteX50" fmla="*/ 1299004 w 1876276"/>
                <a:gd name="connsiteY50" fmla="*/ 529767 h 1623484"/>
                <a:gd name="connsiteX51" fmla="*/ 1229731 w 1876276"/>
                <a:gd name="connsiteY51" fmla="*/ 460494 h 1623484"/>
                <a:gd name="connsiteX52" fmla="*/ 1188168 w 1876276"/>
                <a:gd name="connsiteY52" fmla="*/ 377367 h 1623484"/>
                <a:gd name="connsiteX53" fmla="*/ 1160458 w 1876276"/>
                <a:gd name="connsiteY53" fmla="*/ 349658 h 1623484"/>
                <a:gd name="connsiteX54" fmla="*/ 1091186 w 1876276"/>
                <a:gd name="connsiteY54" fmla="*/ 280385 h 1623484"/>
                <a:gd name="connsiteX55" fmla="*/ 1077331 w 1876276"/>
                <a:gd name="connsiteY55" fmla="*/ 238822 h 1623484"/>
                <a:gd name="connsiteX56" fmla="*/ 1008058 w 1876276"/>
                <a:gd name="connsiteY56" fmla="*/ 183403 h 1623484"/>
                <a:gd name="connsiteX57" fmla="*/ 911077 w 1876276"/>
                <a:gd name="connsiteY57" fmla="*/ 86422 h 1623484"/>
                <a:gd name="connsiteX58" fmla="*/ 827949 w 1876276"/>
                <a:gd name="connsiteY58" fmla="*/ 31003 h 1623484"/>
                <a:gd name="connsiteX59" fmla="*/ 786386 w 1876276"/>
                <a:gd name="connsiteY59" fmla="*/ 3294 h 1623484"/>
                <a:gd name="connsiteX60" fmla="*/ 384604 w 1876276"/>
                <a:gd name="connsiteY60" fmla="*/ 17149 h 1623484"/>
                <a:gd name="connsiteX61" fmla="*/ 356895 w 1876276"/>
                <a:gd name="connsiteY61" fmla="*/ 58712 h 1623484"/>
                <a:gd name="connsiteX62" fmla="*/ 329186 w 1876276"/>
                <a:gd name="connsiteY62" fmla="*/ 141840 h 1623484"/>
                <a:gd name="connsiteX63" fmla="*/ 315331 w 1876276"/>
                <a:gd name="connsiteY63" fmla="*/ 183403 h 162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876276" h="1623484">
                  <a:moveTo>
                    <a:pt x="315331" y="183403"/>
                  </a:moveTo>
                  <a:cubicBezTo>
                    <a:pt x="348127" y="172471"/>
                    <a:pt x="392734" y="155694"/>
                    <a:pt x="426168" y="155694"/>
                  </a:cubicBezTo>
                  <a:cubicBezTo>
                    <a:pt x="467987" y="155694"/>
                    <a:pt x="509295" y="164931"/>
                    <a:pt x="550858" y="169549"/>
                  </a:cubicBezTo>
                  <a:cubicBezTo>
                    <a:pt x="560095" y="178785"/>
                    <a:pt x="570731" y="186808"/>
                    <a:pt x="578568" y="197258"/>
                  </a:cubicBezTo>
                  <a:cubicBezTo>
                    <a:pt x="598549" y="223900"/>
                    <a:pt x="633986" y="280385"/>
                    <a:pt x="633986" y="280385"/>
                  </a:cubicBezTo>
                  <a:cubicBezTo>
                    <a:pt x="629368" y="372749"/>
                    <a:pt x="626720" y="465232"/>
                    <a:pt x="620131" y="557476"/>
                  </a:cubicBezTo>
                  <a:cubicBezTo>
                    <a:pt x="616765" y="604596"/>
                    <a:pt x="605098" y="686879"/>
                    <a:pt x="592422" y="737585"/>
                  </a:cubicBezTo>
                  <a:cubicBezTo>
                    <a:pt x="588880" y="751753"/>
                    <a:pt x="586082" y="766626"/>
                    <a:pt x="578568" y="779149"/>
                  </a:cubicBezTo>
                  <a:cubicBezTo>
                    <a:pt x="571847" y="790350"/>
                    <a:pt x="560095" y="797622"/>
                    <a:pt x="550858" y="806858"/>
                  </a:cubicBezTo>
                  <a:cubicBezTo>
                    <a:pt x="500337" y="958429"/>
                    <a:pt x="580908" y="728856"/>
                    <a:pt x="509295" y="889985"/>
                  </a:cubicBezTo>
                  <a:cubicBezTo>
                    <a:pt x="497433" y="916675"/>
                    <a:pt x="490822" y="945403"/>
                    <a:pt x="481586" y="973112"/>
                  </a:cubicBezTo>
                  <a:cubicBezTo>
                    <a:pt x="476968" y="986967"/>
                    <a:pt x="479882" y="1006575"/>
                    <a:pt x="467731" y="1014676"/>
                  </a:cubicBezTo>
                  <a:lnTo>
                    <a:pt x="426168" y="1042385"/>
                  </a:lnTo>
                  <a:cubicBezTo>
                    <a:pt x="397332" y="1157724"/>
                    <a:pt x="437725" y="1048968"/>
                    <a:pt x="370749" y="1125512"/>
                  </a:cubicBezTo>
                  <a:cubicBezTo>
                    <a:pt x="348819" y="1150575"/>
                    <a:pt x="338879" y="1185092"/>
                    <a:pt x="315331" y="1208640"/>
                  </a:cubicBezTo>
                  <a:cubicBezTo>
                    <a:pt x="301477" y="1222494"/>
                    <a:pt x="285797" y="1234737"/>
                    <a:pt x="273768" y="1250203"/>
                  </a:cubicBezTo>
                  <a:cubicBezTo>
                    <a:pt x="253322" y="1276490"/>
                    <a:pt x="241897" y="1309783"/>
                    <a:pt x="218349" y="1333331"/>
                  </a:cubicBezTo>
                  <a:lnTo>
                    <a:pt x="176786" y="1374894"/>
                  </a:lnTo>
                  <a:cubicBezTo>
                    <a:pt x="138546" y="1489616"/>
                    <a:pt x="173380" y="1441820"/>
                    <a:pt x="65949" y="1513440"/>
                  </a:cubicBezTo>
                  <a:lnTo>
                    <a:pt x="24386" y="1541149"/>
                  </a:lnTo>
                  <a:cubicBezTo>
                    <a:pt x="19768" y="1564240"/>
                    <a:pt x="0" y="1589360"/>
                    <a:pt x="10531" y="1610422"/>
                  </a:cubicBezTo>
                  <a:cubicBezTo>
                    <a:pt x="17062" y="1623484"/>
                    <a:pt x="38672" y="1602320"/>
                    <a:pt x="52095" y="1596567"/>
                  </a:cubicBezTo>
                  <a:cubicBezTo>
                    <a:pt x="71078" y="1588431"/>
                    <a:pt x="89581" y="1579105"/>
                    <a:pt x="107513" y="1568858"/>
                  </a:cubicBezTo>
                  <a:cubicBezTo>
                    <a:pt x="158671" y="1539625"/>
                    <a:pt x="143598" y="1536277"/>
                    <a:pt x="204495" y="1513440"/>
                  </a:cubicBezTo>
                  <a:cubicBezTo>
                    <a:pt x="222324" y="1506754"/>
                    <a:pt x="241604" y="1504816"/>
                    <a:pt x="259913" y="1499585"/>
                  </a:cubicBezTo>
                  <a:cubicBezTo>
                    <a:pt x="273955" y="1495573"/>
                    <a:pt x="287622" y="1490349"/>
                    <a:pt x="301477" y="1485731"/>
                  </a:cubicBezTo>
                  <a:cubicBezTo>
                    <a:pt x="315331" y="1476495"/>
                    <a:pt x="332638" y="1471024"/>
                    <a:pt x="343040" y="1458022"/>
                  </a:cubicBezTo>
                  <a:cubicBezTo>
                    <a:pt x="352163" y="1446618"/>
                    <a:pt x="344129" y="1423550"/>
                    <a:pt x="356895" y="1416458"/>
                  </a:cubicBezTo>
                  <a:cubicBezTo>
                    <a:pt x="390185" y="1397964"/>
                    <a:pt x="431603" y="1400792"/>
                    <a:pt x="467731" y="1388749"/>
                  </a:cubicBezTo>
                  <a:cubicBezTo>
                    <a:pt x="495440" y="1379513"/>
                    <a:pt x="522522" y="1368124"/>
                    <a:pt x="550858" y="1361040"/>
                  </a:cubicBezTo>
                  <a:cubicBezTo>
                    <a:pt x="587804" y="1351804"/>
                    <a:pt x="625567" y="1345374"/>
                    <a:pt x="661695" y="1333331"/>
                  </a:cubicBezTo>
                  <a:cubicBezTo>
                    <a:pt x="675549" y="1328713"/>
                    <a:pt x="690492" y="1326568"/>
                    <a:pt x="703258" y="1319476"/>
                  </a:cubicBezTo>
                  <a:cubicBezTo>
                    <a:pt x="846176" y="1240077"/>
                    <a:pt x="733902" y="1281553"/>
                    <a:pt x="827949" y="1250203"/>
                  </a:cubicBezTo>
                  <a:cubicBezTo>
                    <a:pt x="1035767" y="1254821"/>
                    <a:pt x="1243939" y="1251091"/>
                    <a:pt x="1451404" y="1264058"/>
                  </a:cubicBezTo>
                  <a:cubicBezTo>
                    <a:pt x="1468023" y="1265097"/>
                    <a:pt x="1478075" y="1284320"/>
                    <a:pt x="1492968" y="1291767"/>
                  </a:cubicBezTo>
                  <a:cubicBezTo>
                    <a:pt x="1506030" y="1298298"/>
                    <a:pt x="1520442" y="1301779"/>
                    <a:pt x="1534531" y="1305622"/>
                  </a:cubicBezTo>
                  <a:cubicBezTo>
                    <a:pt x="1571272" y="1315642"/>
                    <a:pt x="1645368" y="1333331"/>
                    <a:pt x="1645368" y="1333331"/>
                  </a:cubicBezTo>
                  <a:cubicBezTo>
                    <a:pt x="1769525" y="1426449"/>
                    <a:pt x="1717778" y="1390841"/>
                    <a:pt x="1797768" y="1444167"/>
                  </a:cubicBezTo>
                  <a:cubicBezTo>
                    <a:pt x="1820859" y="1439549"/>
                    <a:pt x="1853978" y="1449905"/>
                    <a:pt x="1867040" y="1430312"/>
                  </a:cubicBezTo>
                  <a:cubicBezTo>
                    <a:pt x="1876276" y="1416458"/>
                    <a:pt x="1837251" y="1414377"/>
                    <a:pt x="1825477" y="1402603"/>
                  </a:cubicBezTo>
                  <a:cubicBezTo>
                    <a:pt x="1819201" y="1396327"/>
                    <a:pt x="1764071" y="1321356"/>
                    <a:pt x="1756204" y="1305622"/>
                  </a:cubicBezTo>
                  <a:cubicBezTo>
                    <a:pt x="1741348" y="1275910"/>
                    <a:pt x="1734820" y="1223246"/>
                    <a:pt x="1728495" y="1194785"/>
                  </a:cubicBezTo>
                  <a:cubicBezTo>
                    <a:pt x="1724364" y="1176197"/>
                    <a:pt x="1725202" y="1155210"/>
                    <a:pt x="1714640" y="1139367"/>
                  </a:cubicBezTo>
                  <a:cubicBezTo>
                    <a:pt x="1705404" y="1125513"/>
                    <a:pt x="1686931" y="1120894"/>
                    <a:pt x="1673077" y="1111658"/>
                  </a:cubicBezTo>
                  <a:cubicBezTo>
                    <a:pt x="1668459" y="1097803"/>
                    <a:pt x="1667323" y="1082245"/>
                    <a:pt x="1659222" y="1070094"/>
                  </a:cubicBezTo>
                  <a:cubicBezTo>
                    <a:pt x="1592269" y="969667"/>
                    <a:pt x="1637788" y="1092711"/>
                    <a:pt x="1589949" y="973112"/>
                  </a:cubicBezTo>
                  <a:cubicBezTo>
                    <a:pt x="1579102" y="945993"/>
                    <a:pt x="1571476" y="917694"/>
                    <a:pt x="1562240" y="889985"/>
                  </a:cubicBezTo>
                  <a:cubicBezTo>
                    <a:pt x="1557622" y="876131"/>
                    <a:pt x="1556487" y="860573"/>
                    <a:pt x="1548386" y="848422"/>
                  </a:cubicBezTo>
                  <a:cubicBezTo>
                    <a:pt x="1458300" y="713291"/>
                    <a:pt x="1599407" y="923288"/>
                    <a:pt x="1479113" y="751440"/>
                  </a:cubicBezTo>
                  <a:cubicBezTo>
                    <a:pt x="1408396" y="650416"/>
                    <a:pt x="1454436" y="688805"/>
                    <a:pt x="1382131" y="640603"/>
                  </a:cubicBezTo>
                  <a:cubicBezTo>
                    <a:pt x="1331667" y="539675"/>
                    <a:pt x="1383031" y="627799"/>
                    <a:pt x="1299004" y="529767"/>
                  </a:cubicBezTo>
                  <a:cubicBezTo>
                    <a:pt x="1237428" y="457928"/>
                    <a:pt x="1309780" y="513859"/>
                    <a:pt x="1229731" y="460494"/>
                  </a:cubicBezTo>
                  <a:cubicBezTo>
                    <a:pt x="1215099" y="416596"/>
                    <a:pt x="1218862" y="415734"/>
                    <a:pt x="1188168" y="377367"/>
                  </a:cubicBezTo>
                  <a:cubicBezTo>
                    <a:pt x="1180008" y="367167"/>
                    <a:pt x="1168618" y="359858"/>
                    <a:pt x="1160458" y="349658"/>
                  </a:cubicBezTo>
                  <a:cubicBezTo>
                    <a:pt x="1107677" y="283682"/>
                    <a:pt x="1162440" y="327888"/>
                    <a:pt x="1091186" y="280385"/>
                  </a:cubicBezTo>
                  <a:cubicBezTo>
                    <a:pt x="1086568" y="266531"/>
                    <a:pt x="1084845" y="251345"/>
                    <a:pt x="1077331" y="238822"/>
                  </a:cubicBezTo>
                  <a:cubicBezTo>
                    <a:pt x="1059660" y="209371"/>
                    <a:pt x="1032686" y="205568"/>
                    <a:pt x="1008058" y="183403"/>
                  </a:cubicBezTo>
                  <a:cubicBezTo>
                    <a:pt x="974077" y="152820"/>
                    <a:pt x="949116" y="111781"/>
                    <a:pt x="911077" y="86422"/>
                  </a:cubicBezTo>
                  <a:lnTo>
                    <a:pt x="827949" y="31003"/>
                  </a:lnTo>
                  <a:lnTo>
                    <a:pt x="786386" y="3294"/>
                  </a:lnTo>
                  <a:cubicBezTo>
                    <a:pt x="652459" y="7912"/>
                    <a:pt x="517509" y="0"/>
                    <a:pt x="384604" y="17149"/>
                  </a:cubicBezTo>
                  <a:cubicBezTo>
                    <a:pt x="368090" y="19280"/>
                    <a:pt x="363658" y="43496"/>
                    <a:pt x="356895" y="58712"/>
                  </a:cubicBezTo>
                  <a:cubicBezTo>
                    <a:pt x="345032" y="85403"/>
                    <a:pt x="329186" y="141840"/>
                    <a:pt x="329186" y="141840"/>
                  </a:cubicBezTo>
                  <a:lnTo>
                    <a:pt x="315331" y="18340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947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449" y="1672953"/>
              <a:ext cx="732028" cy="734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75 Rectángulo"/>
            <p:cNvSpPr/>
            <p:nvPr/>
          </p:nvSpPr>
          <p:spPr bwMode="auto">
            <a:xfrm rot="2804574">
              <a:off x="3715633" y="1487607"/>
              <a:ext cx="824182" cy="13493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Rectángulo"/>
            <p:cNvSpPr/>
            <p:nvPr/>
          </p:nvSpPr>
          <p:spPr bwMode="auto">
            <a:xfrm rot="2804574">
              <a:off x="4634140" y="2231602"/>
              <a:ext cx="255589" cy="11566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Explosión 1"/>
            <p:cNvSpPr/>
            <p:nvPr/>
          </p:nvSpPr>
          <p:spPr bwMode="auto">
            <a:xfrm>
              <a:off x="5270846" y="2407966"/>
              <a:ext cx="379755" cy="333377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Explosión 1"/>
            <p:cNvSpPr/>
            <p:nvPr/>
          </p:nvSpPr>
          <p:spPr bwMode="auto">
            <a:xfrm>
              <a:off x="5650600" y="2407966"/>
              <a:ext cx="381683" cy="333377"/>
            </a:xfrm>
            <a:prstGeom prst="irregularSeal1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947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457" y="2741246"/>
              <a:ext cx="304075" cy="33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80 Forma libre"/>
            <p:cNvSpPr/>
            <p:nvPr/>
          </p:nvSpPr>
          <p:spPr bwMode="auto">
            <a:xfrm>
              <a:off x="4000496" y="1272632"/>
              <a:ext cx="1332036" cy="735281"/>
            </a:xfrm>
            <a:custGeom>
              <a:avLst/>
              <a:gdLst>
                <a:gd name="connsiteX0" fmla="*/ 0 w 2133600"/>
                <a:gd name="connsiteY0" fmla="*/ 258619 h 1297710"/>
                <a:gd name="connsiteX1" fmla="*/ 997527 w 2133600"/>
                <a:gd name="connsiteY1" fmla="*/ 23091 h 1297710"/>
                <a:gd name="connsiteX2" fmla="*/ 1856509 w 2133600"/>
                <a:gd name="connsiteY2" fmla="*/ 397164 h 1297710"/>
                <a:gd name="connsiteX3" fmla="*/ 2133600 w 2133600"/>
                <a:gd name="connsiteY3" fmla="*/ 1297710 h 1297710"/>
                <a:gd name="connsiteX4" fmla="*/ 2133600 w 2133600"/>
                <a:gd name="connsiteY4" fmla="*/ 1297710 h 129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297710">
                  <a:moveTo>
                    <a:pt x="0" y="258619"/>
                  </a:moveTo>
                  <a:cubicBezTo>
                    <a:pt x="344054" y="129309"/>
                    <a:pt x="688109" y="0"/>
                    <a:pt x="997527" y="23091"/>
                  </a:cubicBezTo>
                  <a:cubicBezTo>
                    <a:pt x="1306945" y="46182"/>
                    <a:pt x="1667164" y="184728"/>
                    <a:pt x="1856509" y="397164"/>
                  </a:cubicBezTo>
                  <a:cubicBezTo>
                    <a:pt x="2045855" y="609601"/>
                    <a:pt x="2133600" y="1297710"/>
                    <a:pt x="2133600" y="1297710"/>
                  </a:cubicBezTo>
                  <a:lnTo>
                    <a:pt x="2133600" y="1297710"/>
                  </a:lnTo>
                </a:path>
              </a:pathLst>
            </a:cu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2" name="81 Elipse"/>
            <p:cNvSpPr/>
            <p:nvPr/>
          </p:nvSpPr>
          <p:spPr>
            <a:xfrm>
              <a:off x="5428916" y="2428339"/>
              <a:ext cx="73252" cy="1426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3" name="82 Elipse"/>
            <p:cNvSpPr/>
            <p:nvPr/>
          </p:nvSpPr>
          <p:spPr>
            <a:xfrm>
              <a:off x="5858791" y="2570950"/>
              <a:ext cx="69397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19467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993195" y="259170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Elementos y materiales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571750" y="1571625"/>
            <a:ext cx="592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chemeClr val="bg1"/>
                </a:solidFill>
                <a:latin typeface="Eras Bold ITC" panose="020B0907030504020204" pitchFamily="34" charset="0"/>
              </a:rPr>
              <a:t>Rígidos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2993195" y="185324"/>
            <a:ext cx="413524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FF0000"/>
                </a:solidFill>
                <a:latin typeface="Eras Bold ITC" panose="020B0907030504020204" pitchFamily="34" charset="0"/>
              </a:rPr>
              <a:t>Mástil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Genera el punto más alto.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Sustenta a la tenso estructura.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Se puede requerir de uno o varios </a:t>
            </a:r>
            <a:r>
              <a:rPr lang="es-ES" sz="20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mástiles </a:t>
            </a: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internos o externos.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Elemento vital de sustentación en formas complejas.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0488" name="30 Grupo"/>
          <p:cNvGrpSpPr>
            <a:grpSpLocks/>
          </p:cNvGrpSpPr>
          <p:nvPr/>
        </p:nvGrpSpPr>
        <p:grpSpPr bwMode="auto">
          <a:xfrm>
            <a:off x="5786438" y="3429000"/>
            <a:ext cx="3563937" cy="1957388"/>
            <a:chOff x="578729" y="1400689"/>
            <a:chExt cx="7553541" cy="3707994"/>
          </a:xfrm>
        </p:grpSpPr>
        <p:sp>
          <p:nvSpPr>
            <p:cNvPr id="32" name="31 Cubo"/>
            <p:cNvSpPr/>
            <p:nvPr/>
          </p:nvSpPr>
          <p:spPr bwMode="auto">
            <a:xfrm rot="2328299">
              <a:off x="578729" y="3042671"/>
              <a:ext cx="7553541" cy="189460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8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Cubo"/>
            <p:cNvSpPr/>
            <p:nvPr/>
          </p:nvSpPr>
          <p:spPr bwMode="auto">
            <a:xfrm rot="21444566">
              <a:off x="4293255" y="3093796"/>
              <a:ext cx="1026204" cy="31275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Cubo"/>
            <p:cNvSpPr/>
            <p:nvPr/>
          </p:nvSpPr>
          <p:spPr bwMode="auto">
            <a:xfrm rot="1393199">
              <a:off x="5215157" y="3881707"/>
              <a:ext cx="360012" cy="11548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Cubo"/>
            <p:cNvSpPr/>
            <p:nvPr/>
          </p:nvSpPr>
          <p:spPr bwMode="auto">
            <a:xfrm rot="9645146">
              <a:off x="4602799" y="3150934"/>
              <a:ext cx="683014" cy="16540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Cubo"/>
            <p:cNvSpPr/>
            <p:nvPr/>
          </p:nvSpPr>
          <p:spPr bwMode="auto">
            <a:xfrm rot="20269969">
              <a:off x="5073844" y="2723898"/>
              <a:ext cx="353283" cy="158785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Forma libre"/>
            <p:cNvSpPr/>
            <p:nvPr/>
          </p:nvSpPr>
          <p:spPr bwMode="auto">
            <a:xfrm rot="9111269">
              <a:off x="3519470" y="1400689"/>
              <a:ext cx="2643206" cy="2560648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4929164" y="1857798"/>
              <a:ext cx="252347" cy="396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Elipse"/>
            <p:cNvSpPr/>
            <p:nvPr/>
          </p:nvSpPr>
          <p:spPr bwMode="auto">
            <a:xfrm>
              <a:off x="4929164" y="1857798"/>
              <a:ext cx="127855" cy="2646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39 Forma libre"/>
            <p:cNvSpPr/>
            <p:nvPr/>
          </p:nvSpPr>
          <p:spPr bwMode="auto">
            <a:xfrm rot="3849298">
              <a:off x="4621511" y="2291101"/>
              <a:ext cx="399971" cy="363378"/>
            </a:xfrm>
            <a:custGeom>
              <a:avLst/>
              <a:gdLst>
                <a:gd name="connsiteX0" fmla="*/ 0 w 443345"/>
                <a:gd name="connsiteY0" fmla="*/ 290946 h 309418"/>
                <a:gd name="connsiteX1" fmla="*/ 249382 w 443345"/>
                <a:gd name="connsiteY1" fmla="*/ 277091 h 309418"/>
                <a:gd name="connsiteX2" fmla="*/ 415636 w 443345"/>
                <a:gd name="connsiteY2" fmla="*/ 96982 h 309418"/>
                <a:gd name="connsiteX3" fmla="*/ 415636 w 443345"/>
                <a:gd name="connsiteY3" fmla="*/ 0 h 309418"/>
                <a:gd name="connsiteX4" fmla="*/ 415636 w 443345"/>
                <a:gd name="connsiteY4" fmla="*/ 0 h 3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45" h="309418">
                  <a:moveTo>
                    <a:pt x="0" y="290946"/>
                  </a:moveTo>
                  <a:cubicBezTo>
                    <a:pt x="90054" y="300182"/>
                    <a:pt x="180109" y="309418"/>
                    <a:pt x="249382" y="277091"/>
                  </a:cubicBezTo>
                  <a:cubicBezTo>
                    <a:pt x="318655" y="244764"/>
                    <a:pt x="387927" y="143164"/>
                    <a:pt x="415636" y="96982"/>
                  </a:cubicBezTo>
                  <a:cubicBezTo>
                    <a:pt x="443345" y="50800"/>
                    <a:pt x="415636" y="0"/>
                    <a:pt x="415636" y="0"/>
                  </a:cubicBezTo>
                  <a:lnTo>
                    <a:pt x="415636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Cubo"/>
            <p:cNvSpPr/>
            <p:nvPr/>
          </p:nvSpPr>
          <p:spPr bwMode="auto">
            <a:xfrm rot="21444566">
              <a:off x="4205775" y="3165971"/>
              <a:ext cx="1029570" cy="31275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Cubo"/>
            <p:cNvSpPr/>
            <p:nvPr/>
          </p:nvSpPr>
          <p:spPr bwMode="auto">
            <a:xfrm rot="1393199">
              <a:off x="4999822" y="3953882"/>
              <a:ext cx="360012" cy="11548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44" name="Picture 2" descr="tenso estructura cable-membrana (para aparcamiento) RASMUSSEN Eide Industries Inc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57438"/>
            <a:ext cx="2143125" cy="1643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" descr="http://t3.gstatic.com/images?q=tbn:ANd9GcTCc8HxX7tbYpf2-Dfs1pwgMmMTYvceY7OjHnIzJJoEIR6lqvm9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429125"/>
            <a:ext cx="2143125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t1.gstatic.com/images?q=tbn:ANd9GcT6aR7KKuH6mEHGNmwrLhlVoY2alujEKdbdF6rCU_unYdiaRthI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429125"/>
            <a:ext cx="35718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92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Elementos y materiales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877050" y="1533674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Rígidos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28588" y="1323233"/>
            <a:ext cx="33718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FF0000"/>
                </a:solidFill>
                <a:latin typeface="Eras Bold ITC" panose="020B0907030504020204" pitchFamily="34" charset="0"/>
              </a:rPr>
              <a:t>Puntos de anclaje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Brindan estabilidad.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Mantienen tensiones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membrana.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Número mínimo: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Por lo menos uno en un plano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distinto para generación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curva.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1512" name="31 Grupo"/>
          <p:cNvGrpSpPr>
            <a:grpSpLocks/>
          </p:cNvGrpSpPr>
          <p:nvPr/>
        </p:nvGrpSpPr>
        <p:grpSpPr bwMode="auto">
          <a:xfrm rot="1910159">
            <a:off x="7123113" y="3159125"/>
            <a:ext cx="1974850" cy="1968500"/>
            <a:chOff x="2397622" y="1480945"/>
            <a:chExt cx="1933680" cy="2147424"/>
          </a:xfrm>
        </p:grpSpPr>
        <p:sp>
          <p:nvSpPr>
            <p:cNvPr id="27" name="26 Cubo"/>
            <p:cNvSpPr/>
            <p:nvPr/>
          </p:nvSpPr>
          <p:spPr>
            <a:xfrm rot="12653273">
              <a:off x="3847675" y="3167375"/>
              <a:ext cx="481866" cy="1454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27 Cubo"/>
            <p:cNvSpPr/>
            <p:nvPr/>
          </p:nvSpPr>
          <p:spPr>
            <a:xfrm rot="14251326">
              <a:off x="3358531" y="3362576"/>
              <a:ext cx="417363" cy="11968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Cubo"/>
            <p:cNvSpPr/>
            <p:nvPr/>
          </p:nvSpPr>
          <p:spPr>
            <a:xfrm rot="16599950">
              <a:off x="3331562" y="3070783"/>
              <a:ext cx="337699" cy="13523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Cubo"/>
            <p:cNvSpPr/>
            <p:nvPr/>
          </p:nvSpPr>
          <p:spPr>
            <a:xfrm rot="19919157">
              <a:off x="3386137" y="2412991"/>
              <a:ext cx="166321" cy="62344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Forma libre"/>
            <p:cNvSpPr/>
            <p:nvPr/>
          </p:nvSpPr>
          <p:spPr>
            <a:xfrm rot="6480643">
              <a:off x="2361619" y="1516948"/>
              <a:ext cx="1857388" cy="178538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Elipse"/>
            <p:cNvSpPr/>
            <p:nvPr/>
          </p:nvSpPr>
          <p:spPr>
            <a:xfrm rot="19919157">
              <a:off x="3178841" y="2035306"/>
              <a:ext cx="108808" cy="15413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Cubo"/>
            <p:cNvSpPr/>
            <p:nvPr/>
          </p:nvSpPr>
          <p:spPr>
            <a:xfrm rot="1587185">
              <a:off x="3418136" y="2710583"/>
              <a:ext cx="626425" cy="16105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 rot="19919157">
              <a:off x="2984916" y="2142570"/>
              <a:ext cx="110363" cy="15586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Cubo"/>
            <p:cNvSpPr/>
            <p:nvPr/>
          </p:nvSpPr>
          <p:spPr>
            <a:xfrm rot="6162419">
              <a:off x="3021308" y="2929584"/>
              <a:ext cx="618251" cy="12279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51 Cubo"/>
            <p:cNvSpPr/>
            <p:nvPr/>
          </p:nvSpPr>
          <p:spPr>
            <a:xfrm rot="12500822">
              <a:off x="3502352" y="2949307"/>
              <a:ext cx="483420" cy="15932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Luna"/>
            <p:cNvSpPr/>
            <p:nvPr/>
          </p:nvSpPr>
          <p:spPr>
            <a:xfrm rot="14519157">
              <a:off x="3153070" y="2244214"/>
              <a:ext cx="154129" cy="217617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53 Elipse"/>
            <p:cNvSpPr/>
            <p:nvPr/>
          </p:nvSpPr>
          <p:spPr>
            <a:xfrm rot="19919157">
              <a:off x="3236286" y="2069745"/>
              <a:ext cx="52850" cy="105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5" name="54 Elipse"/>
            <p:cNvSpPr/>
            <p:nvPr/>
          </p:nvSpPr>
          <p:spPr>
            <a:xfrm rot="19919157">
              <a:off x="3037555" y="2177298"/>
              <a:ext cx="55959" cy="1021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56" name="48 Imagen" descr="C:\Documents and Settings\Juan Carlos Alvarado\Escritorio\Grupo Carolina\Tensil Tech\Apoyos\Anclaj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857375"/>
            <a:ext cx="3143250" cy="1928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49 Imagen" descr="C:\Documents and Settings\Juan Carlos Alvarado\Escritorio\Grupo Carolina\Tensil Tech\Apoyos\Anclaj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071938"/>
            <a:ext cx="3162300" cy="250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5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643188" y="1000125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Fase de análisis y comportamiento de diseño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57188" y="1785938"/>
            <a:ext cx="3643312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Formas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No están sujetas a formulaciones matemáticas solamente.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Se pueden basar en modelos de turbulencia, fractales, caos,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Geometrías poco convencionales.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00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5" name="152 Imagen" descr="tipos-de-cubiertas_28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7721" y="2071165"/>
            <a:ext cx="4096280" cy="3963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537" name="56 Grupo"/>
          <p:cNvGrpSpPr>
            <a:grpSpLocks/>
          </p:cNvGrpSpPr>
          <p:nvPr/>
        </p:nvGrpSpPr>
        <p:grpSpPr bwMode="auto">
          <a:xfrm>
            <a:off x="4003145" y="3354212"/>
            <a:ext cx="1000125" cy="1500187"/>
            <a:chOff x="2347497" y="676224"/>
            <a:chExt cx="3306110" cy="5755498"/>
          </a:xfrm>
        </p:grpSpPr>
        <p:sp>
          <p:nvSpPr>
            <p:cNvPr id="149" name="148 Cubo"/>
            <p:cNvSpPr/>
            <p:nvPr/>
          </p:nvSpPr>
          <p:spPr bwMode="auto">
            <a:xfrm rot="384543">
              <a:off x="3864108" y="4945646"/>
              <a:ext cx="351604" cy="1425171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0" name="149 Cubo"/>
            <p:cNvSpPr/>
            <p:nvPr/>
          </p:nvSpPr>
          <p:spPr bwMode="auto">
            <a:xfrm rot="19832455">
              <a:off x="3801134" y="4836017"/>
              <a:ext cx="330613" cy="1595705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1" name="150 Cubo"/>
            <p:cNvSpPr/>
            <p:nvPr/>
          </p:nvSpPr>
          <p:spPr bwMode="auto">
            <a:xfrm rot="499232">
              <a:off x="3538745" y="3946808"/>
              <a:ext cx="335859" cy="1175464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2" name="151 Cubo"/>
            <p:cNvSpPr/>
            <p:nvPr/>
          </p:nvSpPr>
          <p:spPr bwMode="auto">
            <a:xfrm rot="18448389">
              <a:off x="2950097" y="3540181"/>
              <a:ext cx="1492169" cy="2833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3" name="152 Cubo"/>
            <p:cNvSpPr/>
            <p:nvPr/>
          </p:nvSpPr>
          <p:spPr bwMode="auto">
            <a:xfrm rot="471017">
              <a:off x="3921835" y="2588633"/>
              <a:ext cx="351601" cy="200985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4" name="153 Forma libre"/>
            <p:cNvSpPr/>
            <p:nvPr/>
          </p:nvSpPr>
          <p:spPr bwMode="auto">
            <a:xfrm rot="8161486">
              <a:off x="2347497" y="676224"/>
              <a:ext cx="3306110" cy="3364036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5" name="154 Elipse"/>
            <p:cNvSpPr/>
            <p:nvPr/>
          </p:nvSpPr>
          <p:spPr bwMode="auto">
            <a:xfrm>
              <a:off x="3759152" y="1498436"/>
              <a:ext cx="383091" cy="50551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6" name="155 Elipse"/>
            <p:cNvSpPr/>
            <p:nvPr/>
          </p:nvSpPr>
          <p:spPr bwMode="auto">
            <a:xfrm>
              <a:off x="3895594" y="1608065"/>
              <a:ext cx="194170" cy="3349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7" name="156 Elipse"/>
            <p:cNvSpPr/>
            <p:nvPr/>
          </p:nvSpPr>
          <p:spPr bwMode="auto">
            <a:xfrm>
              <a:off x="4299676" y="1498436"/>
              <a:ext cx="388337" cy="50551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8" name="157 Elipse"/>
            <p:cNvSpPr/>
            <p:nvPr/>
          </p:nvSpPr>
          <p:spPr bwMode="auto">
            <a:xfrm>
              <a:off x="4436119" y="1608065"/>
              <a:ext cx="194167" cy="3349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9" name="158 Luna"/>
            <p:cNvSpPr/>
            <p:nvPr/>
          </p:nvSpPr>
          <p:spPr bwMode="auto">
            <a:xfrm rot="16200000">
              <a:off x="4007506" y="2032115"/>
              <a:ext cx="316705" cy="540524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0" name="159 Cubo"/>
            <p:cNvSpPr/>
            <p:nvPr/>
          </p:nvSpPr>
          <p:spPr bwMode="auto">
            <a:xfrm rot="499232">
              <a:off x="4037287" y="3946808"/>
              <a:ext cx="335859" cy="1175464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1" name="160 Cubo"/>
            <p:cNvSpPr/>
            <p:nvPr/>
          </p:nvSpPr>
          <p:spPr bwMode="auto">
            <a:xfrm>
              <a:off x="4215712" y="3069779"/>
              <a:ext cx="1427400" cy="28625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57188" y="4357688"/>
            <a:ext cx="36433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El proyectista elige un conjunto de condiciones para definir la forma de la membrana (todos los elementos)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El diseño de la forma de la membrana no es restrictivo en cuanto a la forma. </a:t>
            </a: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2539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00624" y="661574"/>
            <a:ext cx="5023479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dirty="0">
                <a:solidFill>
                  <a:srgbClr val="FF0000"/>
                </a:solidFill>
                <a:latin typeface="Eras Bold ITC" panose="020B0907030504020204" pitchFamily="34" charset="0"/>
              </a:rPr>
              <a:t>Objetivos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" sz="28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Conocer </a:t>
            </a:r>
            <a:r>
              <a:rPr lang="es-ES" sz="2800" dirty="0">
                <a:solidFill>
                  <a:srgbClr val="002060"/>
                </a:solidFill>
                <a:latin typeface="Eras Bold ITC" panose="020B0907030504020204" pitchFamily="34" charset="0"/>
              </a:rPr>
              <a:t>conceptos generales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002060"/>
                </a:solidFill>
                <a:latin typeface="Eras Bold ITC" panose="020B0907030504020204" pitchFamily="34" charset="0"/>
              </a:rPr>
              <a:t>de  la tecnología de la Arquitectura Textil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002060"/>
                </a:solidFill>
                <a:latin typeface="Eras Bold ITC" panose="020B0907030504020204" pitchFamily="34" charset="0"/>
              </a:rPr>
              <a:t>Conocer aspectos generales conceptuales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002060"/>
                </a:solidFill>
                <a:latin typeface="Eras Bold ITC" panose="020B0907030504020204" pitchFamily="34" charset="0"/>
              </a:rPr>
              <a:t>de tecnología de membranas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002060"/>
                </a:solidFill>
                <a:latin typeface="Eras Bold ITC" panose="020B0907030504020204" pitchFamily="34" charset="0"/>
              </a:rPr>
              <a:t>Arquitectónicas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8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4102" name="27 Grupo"/>
          <p:cNvGrpSpPr>
            <a:grpSpLocks/>
          </p:cNvGrpSpPr>
          <p:nvPr/>
        </p:nvGrpSpPr>
        <p:grpSpPr bwMode="auto">
          <a:xfrm>
            <a:off x="928688" y="2428875"/>
            <a:ext cx="2214562" cy="2286000"/>
            <a:chOff x="1927439" y="1057545"/>
            <a:chExt cx="4360425" cy="4020204"/>
          </a:xfrm>
        </p:grpSpPr>
        <p:sp>
          <p:nvSpPr>
            <p:cNvPr id="29" name="28 Cubo"/>
            <p:cNvSpPr/>
            <p:nvPr/>
          </p:nvSpPr>
          <p:spPr bwMode="auto">
            <a:xfrm rot="1956406">
              <a:off x="3643477" y="3438958"/>
              <a:ext cx="378217" cy="1172560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Cubo"/>
            <p:cNvSpPr/>
            <p:nvPr/>
          </p:nvSpPr>
          <p:spPr bwMode="auto">
            <a:xfrm rot="19832455">
              <a:off x="4331142" y="3433375"/>
              <a:ext cx="396972" cy="1446157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Cubo"/>
            <p:cNvSpPr/>
            <p:nvPr/>
          </p:nvSpPr>
          <p:spPr bwMode="auto">
            <a:xfrm rot="150100">
              <a:off x="3896664" y="3223988"/>
              <a:ext cx="431354" cy="182025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Forma libre"/>
            <p:cNvSpPr/>
            <p:nvPr/>
          </p:nvSpPr>
          <p:spPr bwMode="auto">
            <a:xfrm rot="8161486">
              <a:off x="1927439" y="1057545"/>
              <a:ext cx="4360425" cy="402020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Cubo"/>
            <p:cNvSpPr/>
            <p:nvPr/>
          </p:nvSpPr>
          <p:spPr bwMode="auto">
            <a:xfrm rot="499232">
              <a:off x="3459058" y="3031354"/>
              <a:ext cx="440730" cy="1418239"/>
            </a:xfrm>
            <a:prstGeom prst="cube">
              <a:avLst>
                <a:gd name="adj" fmla="val 280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Acorde"/>
            <p:cNvSpPr/>
            <p:nvPr/>
          </p:nvSpPr>
          <p:spPr bwMode="auto">
            <a:xfrm rot="17543028">
              <a:off x="3635830" y="2054040"/>
              <a:ext cx="656074" cy="578265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Acorde"/>
            <p:cNvSpPr/>
            <p:nvPr/>
          </p:nvSpPr>
          <p:spPr bwMode="auto">
            <a:xfrm rot="17543028">
              <a:off x="4279735" y="2054040"/>
              <a:ext cx="656074" cy="578265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 bwMode="auto">
            <a:xfrm>
              <a:off x="3859155" y="2358528"/>
              <a:ext cx="140658" cy="2121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4499933" y="2358528"/>
              <a:ext cx="143785" cy="2121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4121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2714620"/>
              <a:ext cx="785818" cy="39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38 Rectángulo"/>
          <p:cNvSpPr/>
          <p:nvPr/>
        </p:nvSpPr>
        <p:spPr>
          <a:xfrm rot="1711447">
            <a:off x="2312665" y="2215889"/>
            <a:ext cx="8386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??</a:t>
            </a:r>
          </a:p>
        </p:txBody>
      </p:sp>
      <p:sp>
        <p:nvSpPr>
          <p:cNvPr id="4104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23825" y="-11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05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23825" y="-11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06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23825" y="-11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0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23825" y="-11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0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23825" y="-11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0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23825" y="-11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pic>
        <p:nvPicPr>
          <p:cNvPr id="4110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7188" y="2000250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FF0000"/>
                </a:solidFill>
                <a:latin typeface="Eras Bold ITC" panose="020B0907030504020204" pitchFamily="34" charset="0"/>
              </a:rPr>
              <a:t>Formas</a:t>
            </a:r>
          </a:p>
        </p:txBody>
      </p:sp>
      <p:sp>
        <p:nvSpPr>
          <p:cNvPr id="23558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3559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pic>
        <p:nvPicPr>
          <p:cNvPr id="31756" name="Picture 12" descr="http://fabricarchitecturemag.com/repository/4/6004/full_0110_n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86063"/>
            <a:ext cx="2000250" cy="138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6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pic>
        <p:nvPicPr>
          <p:cNvPr id="31760" name="Picture 16" descr="http://s3.amazonaws.com/materialicious2/images/fabric-architecture-m.jpg?1293017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429000"/>
            <a:ext cx="20002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62" name="Picture 18" descr="http://t2.gstatic.com/images?q=tbn:ANd9GcTrQP2D3DcH71Lb776B_3UhTAw0KNORdX5nxJJQVmoRrVYZM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8"/>
            <a:ext cx="2084387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64" name="Picture 20" descr="http://t0.gstatic.com/images?q=tbn:ANd9GcSjR7K3dR47emcKxwe7UTKT6JTcFmhRff0sjANzWAm9N-KP02RKS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357688"/>
            <a:ext cx="2071687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66" name="Picture 22" descr="http://www.architen.com/technical/articles/tensile-fabric-architecture-an-introduction/images/Hampshire%20Rose%20Bowl%204-Web.jpg/image_min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429125"/>
            <a:ext cx="20002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68" name="Picture 24" descr="http://www.birdair.com/images/fabricMembrane/RobertaBondar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5000625"/>
            <a:ext cx="2071688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70" name="Picture 26" descr="http://t3.gstatic.com/images?q=tbn:ANd9GcRzFnBUVRg9Bu0shcxuRCdJwmBlpQlkFFlUSAQ_rRaAUqSNpwVxl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3429000"/>
            <a:ext cx="20002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72" name="Picture 28" descr="http://www.architen.com/projects/u2-world-tour-fabric-stage-system/primaryPhoto_norma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38" y="5000625"/>
            <a:ext cx="20002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74" name="Picture 30" descr="http://superbook.eventdesignmag.com/images/1/3691-large_Fabric%252520Image_p77_Image%25252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1857375"/>
            <a:ext cx="20383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78" name="Picture 34" descr="http://api.ning.com/files/gqV61od7SoDMFor2MMlKxIwffEAEv6vg*NQhKJF6to8DQkcFydeB-aLwz2OI05tk8asyh1G917*31ykuVoGOHgcsuD2NMdCz/BU_TallEmblemStructure_exterior_02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1000125"/>
            <a:ext cx="2071687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80" name="Picture 36" descr="http://api.ning.com/files/Jr5T7wQ6LMYPCqb0nvbT*SRMZhR36Yuduz*jaZoTFzlXi3mqUYbT*-lzvdAsS0vtyzGSE*wE2IhVk3vBXd0Uomzo8OBaRgoa/dubai3.jpg?width=7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9438" y="2071688"/>
            <a:ext cx="200025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72" name="Imagen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458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458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3357563" y="857250"/>
            <a:ext cx="542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Modelaciones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000625" y="1428750"/>
            <a:ext cx="3714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Modelos físicos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002060"/>
                </a:solidFill>
                <a:latin typeface="Eras Bold ITC" pitchFamily="34" charset="0"/>
                <a:cs typeface="+mn-cs"/>
              </a:rPr>
              <a:t>Investigar las posibilidades y limitaciones de las estructuras.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002060"/>
                </a:solidFill>
                <a:latin typeface="Eras Bold ITC" pitchFamily="34" charset="0"/>
                <a:cs typeface="+mn-cs"/>
              </a:rPr>
              <a:t>Analizan el comportamiento como prototipo de la estructura final. </a:t>
            </a:r>
          </a:p>
        </p:txBody>
      </p:sp>
      <p:pic>
        <p:nvPicPr>
          <p:cNvPr id="24" name="Picture 4" descr="http://3.bp.blogspot.com/_rL8McnYroz0/TO0wLqq55hI/AAAAAAAAGXY/B4FEdjpikwA/s1600/IMG_2908-782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86000"/>
            <a:ext cx="1857375" cy="139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6" descr="http://t1.gstatic.com/images?q=tbn:ANd9GcRU0fXly-oX7aXzduM1Y1oeadic4RmjLEL_sPws_tI_89_krcD91w0HC-_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428750"/>
            <a:ext cx="1747837" cy="140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8" descr="http://www.fceia.unr.edu.ar/darquitectonico/darquitectonico/data/2011_2/tensoestructuras/19.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571875"/>
            <a:ext cx="1905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4592" name="35 Grupo"/>
          <p:cNvGrpSpPr>
            <a:grpSpLocks/>
          </p:cNvGrpSpPr>
          <p:nvPr/>
        </p:nvGrpSpPr>
        <p:grpSpPr bwMode="auto">
          <a:xfrm>
            <a:off x="5049530" y="4222494"/>
            <a:ext cx="3257629" cy="2348290"/>
            <a:chOff x="8542" y="1744844"/>
            <a:chExt cx="5240566" cy="3777712"/>
          </a:xfrm>
        </p:grpSpPr>
        <p:sp>
          <p:nvSpPr>
            <p:cNvPr id="28" name="27 Cubo"/>
            <p:cNvSpPr/>
            <p:nvPr/>
          </p:nvSpPr>
          <p:spPr bwMode="auto">
            <a:xfrm rot="20513612">
              <a:off x="4239382" y="2766663"/>
              <a:ext cx="211966" cy="11032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2459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" y="3501789"/>
              <a:ext cx="4446545" cy="202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Forma libre"/>
            <p:cNvSpPr/>
            <p:nvPr/>
          </p:nvSpPr>
          <p:spPr bwMode="auto">
            <a:xfrm rot="6787523">
              <a:off x="3096768" y="1624900"/>
              <a:ext cx="2032396" cy="227228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Elipse"/>
            <p:cNvSpPr/>
            <p:nvPr/>
          </p:nvSpPr>
          <p:spPr bwMode="auto">
            <a:xfrm>
              <a:off x="4004430" y="2199714"/>
              <a:ext cx="224736" cy="263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Elipse"/>
            <p:cNvSpPr/>
            <p:nvPr/>
          </p:nvSpPr>
          <p:spPr bwMode="auto">
            <a:xfrm>
              <a:off x="3777139" y="2266114"/>
              <a:ext cx="227291" cy="26049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Cubo"/>
            <p:cNvSpPr/>
            <p:nvPr/>
          </p:nvSpPr>
          <p:spPr bwMode="auto">
            <a:xfrm rot="7843262">
              <a:off x="3795017" y="3236567"/>
              <a:ext cx="449473" cy="20430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Elipse"/>
            <p:cNvSpPr/>
            <p:nvPr/>
          </p:nvSpPr>
          <p:spPr bwMode="auto">
            <a:xfrm>
              <a:off x="4078490" y="2329959"/>
              <a:ext cx="68954" cy="114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 bwMode="auto">
            <a:xfrm>
              <a:off x="3853754" y="2393805"/>
              <a:ext cx="66399" cy="1174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Cubo"/>
            <p:cNvSpPr/>
            <p:nvPr/>
          </p:nvSpPr>
          <p:spPr bwMode="auto">
            <a:xfrm rot="7843262">
              <a:off x="4024860" y="3172720"/>
              <a:ext cx="449473" cy="20430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24604" name="23 Grupo"/>
            <p:cNvGrpSpPr>
              <a:grpSpLocks/>
            </p:cNvGrpSpPr>
            <p:nvPr/>
          </p:nvGrpSpPr>
          <p:grpSpPr bwMode="auto">
            <a:xfrm rot="-3847401">
              <a:off x="3844605" y="1901516"/>
              <a:ext cx="617227" cy="345927"/>
              <a:chOff x="3071502" y="2527051"/>
              <a:chExt cx="2356021" cy="1334299"/>
            </a:xfrm>
          </p:grpSpPr>
          <p:sp>
            <p:nvSpPr>
              <p:cNvPr id="40" name="39 Rectángulo"/>
              <p:cNvSpPr/>
              <p:nvPr/>
            </p:nvSpPr>
            <p:spPr>
              <a:xfrm rot="1649892">
                <a:off x="3470746" y="2871185"/>
                <a:ext cx="1774174" cy="512228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1" name="40 Triángulo isósceles"/>
              <p:cNvSpPr/>
              <p:nvPr/>
            </p:nvSpPr>
            <p:spPr>
              <a:xfrm flipV="1">
                <a:off x="3141378" y="2500785"/>
                <a:ext cx="584893" cy="472826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 rot="1526140">
                <a:off x="5100480" y="3288078"/>
                <a:ext cx="38993" cy="55163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3" name="42 Acorde"/>
              <p:cNvSpPr/>
              <p:nvPr/>
            </p:nvSpPr>
            <p:spPr>
              <a:xfrm rot="13598289">
                <a:off x="4936302" y="3315666"/>
                <a:ext cx="502380" cy="506907"/>
              </a:xfrm>
              <a:prstGeom prst="chor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pic>
          <p:nvPicPr>
            <p:cNvPr id="2460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2571744"/>
              <a:ext cx="428628" cy="29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93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560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560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3357563" y="857250"/>
            <a:ext cx="542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Modelaciones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000625" y="1428750"/>
            <a:ext cx="371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Modelos a base de burbujas de jabón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sp>
        <p:nvSpPr>
          <p:cNvPr id="25610" name="45 Rectángulo"/>
          <p:cNvSpPr>
            <a:spLocks noChangeArrowheads="1"/>
          </p:cNvSpPr>
          <p:nvPr/>
        </p:nvSpPr>
        <p:spPr bwMode="auto">
          <a:xfrm>
            <a:off x="3929063" y="2214563"/>
            <a:ext cx="4786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Solo resistencia a la tensión.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Muestran las curvaturas generadas y sus direcciones. La superficie jabonosa puede adquirir otras formas hasta llegar al punto de rompimiento.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Se puede estudiar la resistencia de cargas por viento.</a:t>
            </a:r>
          </a:p>
        </p:txBody>
      </p:sp>
      <p:pic>
        <p:nvPicPr>
          <p:cNvPr id="47" name="Picture 3" descr="http://t2.gstatic.com/images?q=tbn:ANd9GcSdO7gbVqJ6mQYDTbrNrDUJh-Ts788fG0RCnud0g4BtVXKKvABY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786313"/>
            <a:ext cx="1639887" cy="147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Picture 5" descr="http://acidcow.com/pics/20090807/1/bubbles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429000"/>
            <a:ext cx="3000375" cy="1928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613" name="29 Grupo"/>
          <p:cNvGrpSpPr>
            <a:grpSpLocks/>
          </p:cNvGrpSpPr>
          <p:nvPr/>
        </p:nvGrpSpPr>
        <p:grpSpPr bwMode="auto">
          <a:xfrm>
            <a:off x="3143250" y="928688"/>
            <a:ext cx="1500188" cy="2214562"/>
            <a:chOff x="1343679" y="714356"/>
            <a:chExt cx="4442767" cy="4902500"/>
          </a:xfrm>
        </p:grpSpPr>
        <p:sp>
          <p:nvSpPr>
            <p:cNvPr id="50" name="49 Cubo"/>
            <p:cNvSpPr/>
            <p:nvPr/>
          </p:nvSpPr>
          <p:spPr>
            <a:xfrm rot="9558698">
              <a:off x="3285334" y="3030303"/>
              <a:ext cx="1024892" cy="22491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1" name="50 Cubo"/>
            <p:cNvSpPr/>
            <p:nvPr/>
          </p:nvSpPr>
          <p:spPr bwMode="auto">
            <a:xfrm>
              <a:off x="4197393" y="2650755"/>
              <a:ext cx="249169" cy="107538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51 Forma libre"/>
            <p:cNvSpPr/>
            <p:nvPr/>
          </p:nvSpPr>
          <p:spPr bwMode="auto">
            <a:xfrm rot="8161486">
              <a:off x="2928926" y="714356"/>
              <a:ext cx="2857520" cy="3801819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Trapecio"/>
            <p:cNvSpPr/>
            <p:nvPr/>
          </p:nvSpPr>
          <p:spPr bwMode="auto">
            <a:xfrm rot="3733174">
              <a:off x="3039737" y="3229514"/>
              <a:ext cx="383062" cy="31499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53 Luna"/>
            <p:cNvSpPr/>
            <p:nvPr/>
          </p:nvSpPr>
          <p:spPr>
            <a:xfrm rot="16200000">
              <a:off x="4179529" y="2395500"/>
              <a:ext cx="214373" cy="28208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5" name="54 Elipse"/>
            <p:cNvSpPr/>
            <p:nvPr/>
          </p:nvSpPr>
          <p:spPr>
            <a:xfrm>
              <a:off x="4070456" y="2070890"/>
              <a:ext cx="216262" cy="28817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6" name="55 Elipse"/>
            <p:cNvSpPr/>
            <p:nvPr/>
          </p:nvSpPr>
          <p:spPr>
            <a:xfrm>
              <a:off x="4286717" y="2070890"/>
              <a:ext cx="211562" cy="28817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7" name="56 Elipse"/>
            <p:cNvSpPr/>
            <p:nvPr/>
          </p:nvSpPr>
          <p:spPr bwMode="auto">
            <a:xfrm>
              <a:off x="4145677" y="2144690"/>
              <a:ext cx="79924" cy="1616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8" name="57 Elipse"/>
            <p:cNvSpPr/>
            <p:nvPr/>
          </p:nvSpPr>
          <p:spPr bwMode="auto">
            <a:xfrm>
              <a:off x="4357239" y="2144690"/>
              <a:ext cx="79921" cy="1616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9" name="58 Cubo"/>
            <p:cNvSpPr/>
            <p:nvPr/>
          </p:nvSpPr>
          <p:spPr>
            <a:xfrm rot="7632512">
              <a:off x="3761277" y="3328079"/>
              <a:ext cx="1022673" cy="21626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Trapecio"/>
            <p:cNvSpPr/>
            <p:nvPr/>
          </p:nvSpPr>
          <p:spPr bwMode="auto">
            <a:xfrm rot="2496484">
              <a:off x="3699051" y="3733171"/>
              <a:ext cx="385510" cy="31277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61" name="60 Conector recto"/>
            <p:cNvCxnSpPr>
              <a:stCxn id="53" idx="2"/>
            </p:cNvCxnSpPr>
            <p:nvPr/>
          </p:nvCxnSpPr>
          <p:spPr>
            <a:xfrm rot="10800000" flipV="1">
              <a:off x="2500208" y="3462568"/>
              <a:ext cx="587669" cy="2530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>
              <a:stCxn id="60" idx="2"/>
            </p:cNvCxnSpPr>
            <p:nvPr/>
          </p:nvCxnSpPr>
          <p:spPr>
            <a:xfrm rot="5400000">
              <a:off x="3216932" y="4001656"/>
              <a:ext cx="569323" cy="57356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Rectángulo"/>
            <p:cNvSpPr/>
            <p:nvPr/>
          </p:nvSpPr>
          <p:spPr>
            <a:xfrm rot="20365881">
              <a:off x="1343679" y="3852658"/>
              <a:ext cx="1212946" cy="140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63 Rectángulo"/>
            <p:cNvSpPr/>
            <p:nvPr/>
          </p:nvSpPr>
          <p:spPr>
            <a:xfrm rot="18620557">
              <a:off x="2268337" y="4938355"/>
              <a:ext cx="1215961" cy="141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64 Forma libre"/>
            <p:cNvSpPr/>
            <p:nvPr/>
          </p:nvSpPr>
          <p:spPr>
            <a:xfrm>
              <a:off x="1414201" y="4211121"/>
              <a:ext cx="1038994" cy="1219476"/>
            </a:xfrm>
            <a:custGeom>
              <a:avLst/>
              <a:gdLst>
                <a:gd name="connsiteX0" fmla="*/ 0 w 1039091"/>
                <a:gd name="connsiteY0" fmla="*/ 0 h 1219200"/>
                <a:gd name="connsiteX1" fmla="*/ 692727 w 1039091"/>
                <a:gd name="connsiteY1" fmla="*/ 263236 h 1219200"/>
                <a:gd name="connsiteX2" fmla="*/ 1039091 w 1039091"/>
                <a:gd name="connsiteY2" fmla="*/ 1219200 h 1219200"/>
                <a:gd name="connsiteX3" fmla="*/ 1039091 w 1039091"/>
                <a:gd name="connsiteY3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091" h="1219200">
                  <a:moveTo>
                    <a:pt x="0" y="0"/>
                  </a:moveTo>
                  <a:cubicBezTo>
                    <a:pt x="259772" y="30018"/>
                    <a:pt x="519545" y="60036"/>
                    <a:pt x="692727" y="263236"/>
                  </a:cubicBezTo>
                  <a:cubicBezTo>
                    <a:pt x="865909" y="466436"/>
                    <a:pt x="1039091" y="1219200"/>
                    <a:pt x="1039091" y="1219200"/>
                  </a:cubicBezTo>
                  <a:lnTo>
                    <a:pt x="1039091" y="12192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6" name="65 Forma libre"/>
            <p:cNvSpPr/>
            <p:nvPr/>
          </p:nvSpPr>
          <p:spPr>
            <a:xfrm>
              <a:off x="2523717" y="3782372"/>
              <a:ext cx="691095" cy="720440"/>
            </a:xfrm>
            <a:custGeom>
              <a:avLst/>
              <a:gdLst>
                <a:gd name="connsiteX0" fmla="*/ 27708 w 692727"/>
                <a:gd name="connsiteY0" fmla="*/ 0 h 720436"/>
                <a:gd name="connsiteX1" fmla="*/ 110836 w 692727"/>
                <a:gd name="connsiteY1" fmla="*/ 498764 h 720436"/>
                <a:gd name="connsiteX2" fmla="*/ 692727 w 692727"/>
                <a:gd name="connsiteY2" fmla="*/ 720436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27" h="720436">
                  <a:moveTo>
                    <a:pt x="27708" y="0"/>
                  </a:moveTo>
                  <a:cubicBezTo>
                    <a:pt x="13854" y="189345"/>
                    <a:pt x="0" y="378691"/>
                    <a:pt x="110836" y="498764"/>
                  </a:cubicBezTo>
                  <a:cubicBezTo>
                    <a:pt x="221673" y="618837"/>
                    <a:pt x="457200" y="669636"/>
                    <a:pt x="692727" y="7204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66 Forma libre"/>
            <p:cNvSpPr/>
            <p:nvPr/>
          </p:nvSpPr>
          <p:spPr>
            <a:xfrm>
              <a:off x="2232234" y="4031891"/>
              <a:ext cx="42311" cy="291689"/>
            </a:xfrm>
            <a:custGeom>
              <a:avLst/>
              <a:gdLst>
                <a:gd name="connsiteX0" fmla="*/ 0 w 42683"/>
                <a:gd name="connsiteY0" fmla="*/ 0 h 290945"/>
                <a:gd name="connsiteX1" fmla="*/ 13854 w 42683"/>
                <a:gd name="connsiteY1" fmla="*/ 180109 h 290945"/>
                <a:gd name="connsiteX2" fmla="*/ 27709 w 42683"/>
                <a:gd name="connsiteY2" fmla="*/ 221672 h 290945"/>
                <a:gd name="connsiteX3" fmla="*/ 41563 w 42683"/>
                <a:gd name="connsiteY3" fmla="*/ 290945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83" h="290945">
                  <a:moveTo>
                    <a:pt x="0" y="0"/>
                  </a:moveTo>
                  <a:cubicBezTo>
                    <a:pt x="4618" y="60036"/>
                    <a:pt x="6385" y="120360"/>
                    <a:pt x="13854" y="180109"/>
                  </a:cubicBezTo>
                  <a:cubicBezTo>
                    <a:pt x="15665" y="194600"/>
                    <a:pt x="23697" y="207630"/>
                    <a:pt x="27709" y="221672"/>
                  </a:cubicBezTo>
                  <a:cubicBezTo>
                    <a:pt x="42683" y="274081"/>
                    <a:pt x="41563" y="259866"/>
                    <a:pt x="41563" y="29094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Forma libre"/>
            <p:cNvSpPr/>
            <p:nvPr/>
          </p:nvSpPr>
          <p:spPr>
            <a:xfrm>
              <a:off x="2283947" y="4000261"/>
              <a:ext cx="47013" cy="291691"/>
            </a:xfrm>
            <a:custGeom>
              <a:avLst/>
              <a:gdLst>
                <a:gd name="connsiteX0" fmla="*/ 0 w 42683"/>
                <a:gd name="connsiteY0" fmla="*/ 0 h 290945"/>
                <a:gd name="connsiteX1" fmla="*/ 13854 w 42683"/>
                <a:gd name="connsiteY1" fmla="*/ 180109 h 290945"/>
                <a:gd name="connsiteX2" fmla="*/ 27709 w 42683"/>
                <a:gd name="connsiteY2" fmla="*/ 221672 h 290945"/>
                <a:gd name="connsiteX3" fmla="*/ 41563 w 42683"/>
                <a:gd name="connsiteY3" fmla="*/ 290945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83" h="290945">
                  <a:moveTo>
                    <a:pt x="0" y="0"/>
                  </a:moveTo>
                  <a:cubicBezTo>
                    <a:pt x="4618" y="60036"/>
                    <a:pt x="6385" y="120360"/>
                    <a:pt x="13854" y="180109"/>
                  </a:cubicBezTo>
                  <a:cubicBezTo>
                    <a:pt x="15665" y="194600"/>
                    <a:pt x="23697" y="207630"/>
                    <a:pt x="27709" y="221672"/>
                  </a:cubicBezTo>
                  <a:cubicBezTo>
                    <a:pt x="42683" y="274081"/>
                    <a:pt x="41563" y="259866"/>
                    <a:pt x="41563" y="29094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9" name="68 Forma libre"/>
            <p:cNvSpPr/>
            <p:nvPr/>
          </p:nvSpPr>
          <p:spPr>
            <a:xfrm>
              <a:off x="2147609" y="4091633"/>
              <a:ext cx="249169" cy="105430"/>
            </a:xfrm>
            <a:custGeom>
              <a:avLst/>
              <a:gdLst>
                <a:gd name="connsiteX0" fmla="*/ 0 w 249381"/>
                <a:gd name="connsiteY0" fmla="*/ 105135 h 105135"/>
                <a:gd name="connsiteX1" fmla="*/ 13854 w 249381"/>
                <a:gd name="connsiteY1" fmla="*/ 63572 h 105135"/>
                <a:gd name="connsiteX2" fmla="*/ 249381 w 249381"/>
                <a:gd name="connsiteY2" fmla="*/ 35863 h 10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105135">
                  <a:moveTo>
                    <a:pt x="0" y="105135"/>
                  </a:moveTo>
                  <a:cubicBezTo>
                    <a:pt x="4618" y="91281"/>
                    <a:pt x="4731" y="74976"/>
                    <a:pt x="13854" y="63572"/>
                  </a:cubicBezTo>
                  <a:cubicBezTo>
                    <a:pt x="64712" y="0"/>
                    <a:pt x="211560" y="35863"/>
                    <a:pt x="249381" y="358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2142907" y="4144350"/>
              <a:ext cx="249172" cy="105430"/>
            </a:xfrm>
            <a:custGeom>
              <a:avLst/>
              <a:gdLst>
                <a:gd name="connsiteX0" fmla="*/ 0 w 249381"/>
                <a:gd name="connsiteY0" fmla="*/ 105135 h 105135"/>
                <a:gd name="connsiteX1" fmla="*/ 13854 w 249381"/>
                <a:gd name="connsiteY1" fmla="*/ 63572 h 105135"/>
                <a:gd name="connsiteX2" fmla="*/ 249381 w 249381"/>
                <a:gd name="connsiteY2" fmla="*/ 35863 h 10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105135">
                  <a:moveTo>
                    <a:pt x="0" y="105135"/>
                  </a:moveTo>
                  <a:cubicBezTo>
                    <a:pt x="4618" y="91281"/>
                    <a:pt x="4731" y="74976"/>
                    <a:pt x="13854" y="63572"/>
                  </a:cubicBezTo>
                  <a:cubicBezTo>
                    <a:pt x="64712" y="0"/>
                    <a:pt x="211560" y="35863"/>
                    <a:pt x="249381" y="358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25614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663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663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3357563" y="857250"/>
            <a:ext cx="542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Modelaciones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5000625" y="1428750"/>
            <a:ext cx="371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Modelos con base en redes de cableado y curvas de flexión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pic>
        <p:nvPicPr>
          <p:cNvPr id="36" name="Picture 6" descr="http://1.bp.blogspot.com/-DT-CfZTRRuo/Td3h9g6LVoI/AAAAAAAAACg/r-h0bDhmcFQ/s1600/dsc03771l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714875"/>
            <a:ext cx="2143125" cy="166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2" descr="http://t2.gstatic.com/images?q=tbn:ANd9GcTmjKt1CKKxLPQ7oF4ijXJwty9AnGmehgwLcLpLOLIcf9lK09_X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857625"/>
            <a:ext cx="2928938" cy="1646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10" descr="http://sphotos.ak.fbcdn.net/hphotos-ak-snc4/hs728.snc4/64826_1595841371039_1086092951_31754404_795687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714875"/>
            <a:ext cx="200025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7" name="39 Rectángulo"/>
          <p:cNvSpPr>
            <a:spLocks noChangeArrowheads="1"/>
          </p:cNvSpPr>
          <p:nvPr/>
        </p:nvSpPr>
        <p:spPr bwMode="auto">
          <a:xfrm>
            <a:off x="3643313" y="2143125"/>
            <a:ext cx="5072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No  se toman en consideración los esfuerzos iniciales que se generan en la barra al ser doblada y no suspendida.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(Membrana como malla de hilos)</a:t>
            </a:r>
          </a:p>
        </p:txBody>
      </p:sp>
      <p:grpSp>
        <p:nvGrpSpPr>
          <p:cNvPr id="26639" name="38 Grupo"/>
          <p:cNvGrpSpPr>
            <a:grpSpLocks/>
          </p:cNvGrpSpPr>
          <p:nvPr/>
        </p:nvGrpSpPr>
        <p:grpSpPr bwMode="auto">
          <a:xfrm>
            <a:off x="248667" y="1851670"/>
            <a:ext cx="3180333" cy="2005955"/>
            <a:chOff x="1142976" y="1928801"/>
            <a:chExt cx="5357851" cy="4143405"/>
          </a:xfrm>
        </p:grpSpPr>
        <p:pic>
          <p:nvPicPr>
            <p:cNvPr id="26642" name="Picture 6" descr="http://3.bp.blogspot.com/_gs1slMMYa3k/SwdR7g778zI/AAAAAAAAANE/DfDjszSX7vE/s320/paraboloide+hiperbolic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671889"/>
              <a:ext cx="4000528" cy="240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42 Cubo"/>
            <p:cNvSpPr/>
            <p:nvPr/>
          </p:nvSpPr>
          <p:spPr bwMode="auto">
            <a:xfrm rot="20513612">
              <a:off x="5023357" y="3376437"/>
              <a:ext cx="319308" cy="151924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Forma libre"/>
            <p:cNvSpPr/>
            <p:nvPr/>
          </p:nvSpPr>
          <p:spPr bwMode="auto">
            <a:xfrm rot="6787523">
              <a:off x="3380554" y="1609940"/>
              <a:ext cx="2801411" cy="343913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Elipse"/>
            <p:cNvSpPr/>
            <p:nvPr/>
          </p:nvSpPr>
          <p:spPr bwMode="auto">
            <a:xfrm>
              <a:off x="4666167" y="2598909"/>
              <a:ext cx="340956" cy="35807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Elipse"/>
            <p:cNvSpPr/>
            <p:nvPr/>
          </p:nvSpPr>
          <p:spPr bwMode="auto">
            <a:xfrm>
              <a:off x="4325215" y="2690985"/>
              <a:ext cx="340952" cy="3529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1" name="70 Cubo"/>
            <p:cNvSpPr/>
            <p:nvPr/>
          </p:nvSpPr>
          <p:spPr bwMode="auto">
            <a:xfrm rot="7843262">
              <a:off x="4381045" y="4012512"/>
              <a:ext cx="618951" cy="30848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2" name="71 Elipse"/>
            <p:cNvSpPr/>
            <p:nvPr/>
          </p:nvSpPr>
          <p:spPr bwMode="auto">
            <a:xfrm>
              <a:off x="4779820" y="2777943"/>
              <a:ext cx="102826" cy="158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3" name="72 Elipse"/>
            <p:cNvSpPr/>
            <p:nvPr/>
          </p:nvSpPr>
          <p:spPr bwMode="auto">
            <a:xfrm>
              <a:off x="4438864" y="2870019"/>
              <a:ext cx="102829" cy="158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4" name="73 Cubo"/>
            <p:cNvSpPr/>
            <p:nvPr/>
          </p:nvSpPr>
          <p:spPr bwMode="auto">
            <a:xfrm rot="7843262">
              <a:off x="4732824" y="3925550"/>
              <a:ext cx="618955" cy="3084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26651" name="23 Grupo"/>
            <p:cNvGrpSpPr>
              <a:grpSpLocks/>
            </p:cNvGrpSpPr>
            <p:nvPr/>
          </p:nvGrpSpPr>
          <p:grpSpPr bwMode="auto">
            <a:xfrm rot="-3847401">
              <a:off x="4477263" y="2172647"/>
              <a:ext cx="852108" cy="518529"/>
              <a:chOff x="3062738" y="2564072"/>
              <a:chExt cx="2359720" cy="1321467"/>
            </a:xfrm>
          </p:grpSpPr>
          <p:sp>
            <p:nvSpPr>
              <p:cNvPr id="81" name="80 Rectángulo"/>
              <p:cNvSpPr/>
              <p:nvPr/>
            </p:nvSpPr>
            <p:spPr>
              <a:xfrm rot="1649892">
                <a:off x="3338656" y="2931656"/>
                <a:ext cx="1756550" cy="524109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2" name="81 Triángulo isósceles"/>
              <p:cNvSpPr/>
              <p:nvPr/>
            </p:nvSpPr>
            <p:spPr>
              <a:xfrm flipV="1">
                <a:off x="3057186" y="2557368"/>
                <a:ext cx="580790" cy="46894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3" name="82 Rectángulo"/>
              <p:cNvSpPr/>
              <p:nvPr/>
            </p:nvSpPr>
            <p:spPr>
              <a:xfrm rot="1526140">
                <a:off x="5026078" y="3334785"/>
                <a:ext cx="56663" cy="551694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4" name="83 Acorde"/>
              <p:cNvSpPr/>
              <p:nvPr/>
            </p:nvSpPr>
            <p:spPr>
              <a:xfrm rot="13598289">
                <a:off x="4933035" y="3348800"/>
                <a:ext cx="496524" cy="495796"/>
              </a:xfrm>
              <a:prstGeom prst="chor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pic>
          <p:nvPicPr>
            <p:cNvPr id="266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502" y="3110425"/>
              <a:ext cx="648735" cy="39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76 Trapecio"/>
            <p:cNvSpPr/>
            <p:nvPr/>
          </p:nvSpPr>
          <p:spPr bwMode="auto">
            <a:xfrm rot="2788806">
              <a:off x="4226580" y="4264681"/>
              <a:ext cx="424570" cy="34636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Trapecio"/>
            <p:cNvSpPr/>
            <p:nvPr/>
          </p:nvSpPr>
          <p:spPr bwMode="auto">
            <a:xfrm rot="2788806">
              <a:off x="4559418" y="4175309"/>
              <a:ext cx="424570" cy="34095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Forma libre"/>
            <p:cNvSpPr/>
            <p:nvPr/>
          </p:nvSpPr>
          <p:spPr>
            <a:xfrm>
              <a:off x="3356470" y="4215348"/>
              <a:ext cx="1223105" cy="214843"/>
            </a:xfrm>
            <a:custGeom>
              <a:avLst/>
              <a:gdLst>
                <a:gd name="connsiteX0" fmla="*/ 0 w 617746"/>
                <a:gd name="connsiteY0" fmla="*/ 69273 h 71826"/>
                <a:gd name="connsiteX1" fmla="*/ 221673 w 617746"/>
                <a:gd name="connsiteY1" fmla="*/ 55418 h 71826"/>
                <a:gd name="connsiteX2" fmla="*/ 304800 w 617746"/>
                <a:gd name="connsiteY2" fmla="*/ 0 h 71826"/>
                <a:gd name="connsiteX3" fmla="*/ 484909 w 617746"/>
                <a:gd name="connsiteY3" fmla="*/ 13855 h 71826"/>
                <a:gd name="connsiteX4" fmla="*/ 568036 w 617746"/>
                <a:gd name="connsiteY4" fmla="*/ 27709 h 7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746" h="71826">
                  <a:moveTo>
                    <a:pt x="0" y="69273"/>
                  </a:moveTo>
                  <a:cubicBezTo>
                    <a:pt x="73891" y="64655"/>
                    <a:pt x="149479" y="71826"/>
                    <a:pt x="221673" y="55418"/>
                  </a:cubicBezTo>
                  <a:cubicBezTo>
                    <a:pt x="254147" y="48038"/>
                    <a:pt x="304800" y="0"/>
                    <a:pt x="304800" y="0"/>
                  </a:cubicBezTo>
                  <a:cubicBezTo>
                    <a:pt x="364836" y="4618"/>
                    <a:pt x="425064" y="7206"/>
                    <a:pt x="484909" y="13855"/>
                  </a:cubicBezTo>
                  <a:cubicBezTo>
                    <a:pt x="617746" y="28615"/>
                    <a:pt x="519056" y="27709"/>
                    <a:pt x="568036" y="2770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0" name="79 Forma libre"/>
            <p:cNvSpPr/>
            <p:nvPr/>
          </p:nvSpPr>
          <p:spPr>
            <a:xfrm>
              <a:off x="4860998" y="4532498"/>
              <a:ext cx="1428760" cy="1401596"/>
            </a:xfrm>
            <a:custGeom>
              <a:avLst/>
              <a:gdLst>
                <a:gd name="connsiteX0" fmla="*/ 0 w 1427019"/>
                <a:gd name="connsiteY0" fmla="*/ 0 h 1403440"/>
                <a:gd name="connsiteX1" fmla="*/ 27710 w 1427019"/>
                <a:gd name="connsiteY1" fmla="*/ 83128 h 1403440"/>
                <a:gd name="connsiteX2" fmla="*/ 41564 w 1427019"/>
                <a:gd name="connsiteY2" fmla="*/ 193964 h 1403440"/>
                <a:gd name="connsiteX3" fmla="*/ 55419 w 1427019"/>
                <a:gd name="connsiteY3" fmla="*/ 360219 h 1403440"/>
                <a:gd name="connsiteX4" fmla="*/ 69273 w 1427019"/>
                <a:gd name="connsiteY4" fmla="*/ 401782 h 1403440"/>
                <a:gd name="connsiteX5" fmla="*/ 83128 w 1427019"/>
                <a:gd name="connsiteY5" fmla="*/ 471055 h 1403440"/>
                <a:gd name="connsiteX6" fmla="*/ 166255 w 1427019"/>
                <a:gd name="connsiteY6" fmla="*/ 554182 h 1403440"/>
                <a:gd name="connsiteX7" fmla="*/ 207819 w 1427019"/>
                <a:gd name="connsiteY7" fmla="*/ 609600 h 1403440"/>
                <a:gd name="connsiteX8" fmla="*/ 318655 w 1427019"/>
                <a:gd name="connsiteY8" fmla="*/ 692728 h 1403440"/>
                <a:gd name="connsiteX9" fmla="*/ 512619 w 1427019"/>
                <a:gd name="connsiteY9" fmla="*/ 817419 h 1403440"/>
                <a:gd name="connsiteX10" fmla="*/ 651164 w 1427019"/>
                <a:gd name="connsiteY10" fmla="*/ 886691 h 1403440"/>
                <a:gd name="connsiteX11" fmla="*/ 665019 w 1427019"/>
                <a:gd name="connsiteY11" fmla="*/ 1011382 h 1403440"/>
                <a:gd name="connsiteX12" fmla="*/ 692728 w 1427019"/>
                <a:gd name="connsiteY12" fmla="*/ 1094509 h 1403440"/>
                <a:gd name="connsiteX13" fmla="*/ 886691 w 1427019"/>
                <a:gd name="connsiteY13" fmla="*/ 1330037 h 1403440"/>
                <a:gd name="connsiteX14" fmla="*/ 983673 w 1427019"/>
                <a:gd name="connsiteY14" fmla="*/ 1371600 h 1403440"/>
                <a:gd name="connsiteX15" fmla="*/ 1136073 w 1427019"/>
                <a:gd name="connsiteY15" fmla="*/ 1357746 h 1403440"/>
                <a:gd name="connsiteX16" fmla="*/ 1191491 w 1427019"/>
                <a:gd name="connsiteY16" fmla="*/ 1343891 h 1403440"/>
                <a:gd name="connsiteX17" fmla="*/ 1343891 w 1427019"/>
                <a:gd name="connsiteY17" fmla="*/ 1371600 h 1403440"/>
                <a:gd name="connsiteX18" fmla="*/ 1427019 w 1427019"/>
                <a:gd name="connsiteY18" fmla="*/ 1399309 h 14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7019" h="1403440">
                  <a:moveTo>
                    <a:pt x="0" y="0"/>
                  </a:moveTo>
                  <a:cubicBezTo>
                    <a:pt x="9237" y="27709"/>
                    <a:pt x="24087" y="54145"/>
                    <a:pt x="27710" y="83128"/>
                  </a:cubicBezTo>
                  <a:cubicBezTo>
                    <a:pt x="32328" y="120073"/>
                    <a:pt x="37859" y="156916"/>
                    <a:pt x="41564" y="193964"/>
                  </a:cubicBezTo>
                  <a:cubicBezTo>
                    <a:pt x="47097" y="249298"/>
                    <a:pt x="48069" y="305096"/>
                    <a:pt x="55419" y="360219"/>
                  </a:cubicBezTo>
                  <a:cubicBezTo>
                    <a:pt x="57349" y="374695"/>
                    <a:pt x="65731" y="387614"/>
                    <a:pt x="69273" y="401782"/>
                  </a:cubicBezTo>
                  <a:cubicBezTo>
                    <a:pt x="74984" y="424627"/>
                    <a:pt x="70485" y="451188"/>
                    <a:pt x="83128" y="471055"/>
                  </a:cubicBezTo>
                  <a:cubicBezTo>
                    <a:pt x="104166" y="504115"/>
                    <a:pt x="140041" y="525055"/>
                    <a:pt x="166255" y="554182"/>
                  </a:cubicBezTo>
                  <a:cubicBezTo>
                    <a:pt x="181702" y="571345"/>
                    <a:pt x="191491" y="593272"/>
                    <a:pt x="207819" y="609600"/>
                  </a:cubicBezTo>
                  <a:cubicBezTo>
                    <a:pt x="252091" y="653873"/>
                    <a:pt x="273885" y="660750"/>
                    <a:pt x="318655" y="692728"/>
                  </a:cubicBezTo>
                  <a:cubicBezTo>
                    <a:pt x="401892" y="752182"/>
                    <a:pt x="389882" y="756051"/>
                    <a:pt x="512619" y="817419"/>
                  </a:cubicBezTo>
                  <a:lnTo>
                    <a:pt x="651164" y="886691"/>
                  </a:lnTo>
                  <a:cubicBezTo>
                    <a:pt x="630353" y="990750"/>
                    <a:pt x="629328" y="922155"/>
                    <a:pt x="665019" y="1011382"/>
                  </a:cubicBezTo>
                  <a:cubicBezTo>
                    <a:pt x="675867" y="1038501"/>
                    <a:pt x="676103" y="1070494"/>
                    <a:pt x="692728" y="1094509"/>
                  </a:cubicBezTo>
                  <a:cubicBezTo>
                    <a:pt x="780787" y="1221706"/>
                    <a:pt x="782051" y="1260277"/>
                    <a:pt x="886691" y="1330037"/>
                  </a:cubicBezTo>
                  <a:cubicBezTo>
                    <a:pt x="920931" y="1352863"/>
                    <a:pt x="946728" y="1359285"/>
                    <a:pt x="983673" y="1371600"/>
                  </a:cubicBezTo>
                  <a:cubicBezTo>
                    <a:pt x="1034473" y="1366982"/>
                    <a:pt x="1085511" y="1364488"/>
                    <a:pt x="1136073" y="1357746"/>
                  </a:cubicBezTo>
                  <a:cubicBezTo>
                    <a:pt x="1154947" y="1355229"/>
                    <a:pt x="1172450" y="1343891"/>
                    <a:pt x="1191491" y="1343891"/>
                  </a:cubicBezTo>
                  <a:cubicBezTo>
                    <a:pt x="1241129" y="1343891"/>
                    <a:pt x="1295389" y="1359475"/>
                    <a:pt x="1343891" y="1371600"/>
                  </a:cubicBezTo>
                  <a:cubicBezTo>
                    <a:pt x="1407571" y="1403440"/>
                    <a:pt x="1378657" y="1399309"/>
                    <a:pt x="1427019" y="1399309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26640" name="Imagen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765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765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3357563" y="565141"/>
            <a:ext cx="5429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943475" y="1519248"/>
            <a:ext cx="3714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Modelación por computadora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214938" y="2571750"/>
            <a:ext cx="3500437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2400" dirty="0">
              <a:solidFill>
                <a:srgbClr val="002060"/>
              </a:solidFill>
              <a:latin typeface="Eras Bold ITC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Confección de la tela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Bordes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Sistema de apoyo y anclaje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Transporte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Montaje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Mantenimiento</a:t>
            </a:r>
          </a:p>
          <a:p>
            <a:pPr>
              <a:defRPr/>
            </a:pPr>
            <a:endParaRPr lang="es-ES" sz="2400" dirty="0">
              <a:solidFill>
                <a:srgbClr val="002060"/>
              </a:solidFill>
              <a:latin typeface="Eras Bold ITC" pitchFamily="34" charset="0"/>
              <a:cs typeface="Arial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 </a:t>
            </a:r>
            <a:endParaRPr lang="es-E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7660" name="32 Grupo"/>
          <p:cNvGrpSpPr>
            <a:grpSpLocks/>
          </p:cNvGrpSpPr>
          <p:nvPr/>
        </p:nvGrpSpPr>
        <p:grpSpPr bwMode="auto">
          <a:xfrm>
            <a:off x="1857375" y="2214563"/>
            <a:ext cx="2571750" cy="3286125"/>
            <a:chOff x="3500430" y="357166"/>
            <a:chExt cx="3286148" cy="4071966"/>
          </a:xfrm>
        </p:grpSpPr>
        <p:grpSp>
          <p:nvGrpSpPr>
            <p:cNvPr id="27663" name="344 Grupo"/>
            <p:cNvGrpSpPr>
              <a:grpSpLocks/>
            </p:cNvGrpSpPr>
            <p:nvPr/>
          </p:nvGrpSpPr>
          <p:grpSpPr bwMode="auto">
            <a:xfrm>
              <a:off x="3500430" y="2071679"/>
              <a:ext cx="2143140" cy="2357455"/>
              <a:chOff x="2447270" y="857232"/>
              <a:chExt cx="3291988" cy="3286148"/>
            </a:xfrm>
          </p:grpSpPr>
          <p:pic>
            <p:nvPicPr>
              <p:cNvPr id="27666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94526">
                <a:off x="2624180" y="2933587"/>
                <a:ext cx="646312" cy="100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33103">
                <a:off x="4453374" y="3454383"/>
                <a:ext cx="1285884" cy="413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8" name="314 Grupo"/>
              <p:cNvGrpSpPr>
                <a:grpSpLocks/>
              </p:cNvGrpSpPr>
              <p:nvPr/>
            </p:nvGrpSpPr>
            <p:grpSpPr bwMode="auto">
              <a:xfrm>
                <a:off x="2715505" y="1357346"/>
                <a:ext cx="2643343" cy="2786034"/>
                <a:chOff x="4345622" y="1159221"/>
                <a:chExt cx="1574882" cy="1984029"/>
              </a:xfrm>
            </p:grpSpPr>
            <p:grpSp>
              <p:nvGrpSpPr>
                <p:cNvPr id="27671" name="280 Grupo"/>
                <p:cNvGrpSpPr>
                  <a:grpSpLocks/>
                </p:cNvGrpSpPr>
                <p:nvPr/>
              </p:nvGrpSpPr>
              <p:grpSpPr bwMode="auto">
                <a:xfrm>
                  <a:off x="4798907" y="2090564"/>
                  <a:ext cx="616007" cy="1052686"/>
                  <a:chOff x="1412626" y="2361300"/>
                  <a:chExt cx="616007" cy="1052599"/>
                </a:xfrm>
              </p:grpSpPr>
              <p:sp>
                <p:nvSpPr>
                  <p:cNvPr id="43" name="42 Cubo"/>
                  <p:cNvSpPr/>
                  <p:nvPr/>
                </p:nvSpPr>
                <p:spPr>
                  <a:xfrm rot="16200000">
                    <a:off x="1552450" y="3091955"/>
                    <a:ext cx="484234" cy="15965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  <p:sp>
                <p:nvSpPr>
                  <p:cNvPr id="44" name="43 Cubo"/>
                  <p:cNvSpPr/>
                  <p:nvPr/>
                </p:nvSpPr>
                <p:spPr>
                  <a:xfrm rot="199538">
                    <a:off x="1659049" y="2361470"/>
                    <a:ext cx="165220" cy="62481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  <p:sp>
                <p:nvSpPr>
                  <p:cNvPr id="45" name="44 Cubo"/>
                  <p:cNvSpPr/>
                  <p:nvPr/>
                </p:nvSpPr>
                <p:spPr>
                  <a:xfrm rot="3467566">
                    <a:off x="1636240" y="2728779"/>
                    <a:ext cx="624818" cy="15965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  <p:sp>
                <p:nvSpPr>
                  <p:cNvPr id="46" name="45 Cubo"/>
                  <p:cNvSpPr/>
                  <p:nvPr/>
                </p:nvSpPr>
                <p:spPr>
                  <a:xfrm rot="8042800">
                    <a:off x="1162951" y="2704387"/>
                    <a:ext cx="620913" cy="12252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  <p:sp>
                <p:nvSpPr>
                  <p:cNvPr id="47" name="46 Cubo"/>
                  <p:cNvSpPr/>
                  <p:nvPr/>
                </p:nvSpPr>
                <p:spPr>
                  <a:xfrm rot="16200000">
                    <a:off x="1409506" y="3090099"/>
                    <a:ext cx="484234" cy="16336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37" name="36 Forma libre"/>
                <p:cNvSpPr/>
                <p:nvPr/>
              </p:nvSpPr>
              <p:spPr bwMode="auto">
                <a:xfrm rot="8640649">
                  <a:off x="4345462" y="1159289"/>
                  <a:ext cx="1589089" cy="1685194"/>
                </a:xfrm>
                <a:custGeom>
                  <a:avLst/>
                  <a:gdLst>
                    <a:gd name="connsiteX0" fmla="*/ 1179946 w 3722254"/>
                    <a:gd name="connsiteY0" fmla="*/ 41564 h 3368964"/>
                    <a:gd name="connsiteX1" fmla="*/ 2066637 w 3722254"/>
                    <a:gd name="connsiteY1" fmla="*/ 1510146 h 3368964"/>
                    <a:gd name="connsiteX2" fmla="*/ 3632200 w 3722254"/>
                    <a:gd name="connsiteY2" fmla="*/ 2258292 h 3368964"/>
                    <a:gd name="connsiteX3" fmla="*/ 1526310 w 3722254"/>
                    <a:gd name="connsiteY3" fmla="*/ 2189019 h 3368964"/>
                    <a:gd name="connsiteX4" fmla="*/ 71582 w 3722254"/>
                    <a:gd name="connsiteY4" fmla="*/ 3297382 h 3368964"/>
                    <a:gd name="connsiteX5" fmla="*/ 1096819 w 3722254"/>
                    <a:gd name="connsiteY5" fmla="*/ 1759528 h 3368964"/>
                    <a:gd name="connsiteX6" fmla="*/ 1179946 w 3722254"/>
                    <a:gd name="connsiteY6" fmla="*/ 41564 h 336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2254" h="3368964">
                      <a:moveTo>
                        <a:pt x="1179946" y="41564"/>
                      </a:moveTo>
                      <a:cubicBezTo>
                        <a:pt x="1341582" y="0"/>
                        <a:pt x="1657928" y="1140691"/>
                        <a:pt x="2066637" y="1510146"/>
                      </a:cubicBezTo>
                      <a:cubicBezTo>
                        <a:pt x="2475346" y="1879601"/>
                        <a:pt x="3722254" y="2145147"/>
                        <a:pt x="3632200" y="2258292"/>
                      </a:cubicBezTo>
                      <a:cubicBezTo>
                        <a:pt x="3542146" y="2371437"/>
                        <a:pt x="2119746" y="2015837"/>
                        <a:pt x="1526310" y="2189019"/>
                      </a:cubicBezTo>
                      <a:cubicBezTo>
                        <a:pt x="932874" y="2362201"/>
                        <a:pt x="143164" y="3368964"/>
                        <a:pt x="71582" y="3297382"/>
                      </a:cubicBezTo>
                      <a:cubicBezTo>
                        <a:pt x="0" y="3225800"/>
                        <a:pt x="914401" y="2304473"/>
                        <a:pt x="1096819" y="1759528"/>
                      </a:cubicBezTo>
                      <a:cubicBezTo>
                        <a:pt x="1279237" y="1214583"/>
                        <a:pt x="1018310" y="83128"/>
                        <a:pt x="1179946" y="415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38" name="37 Elipse"/>
                <p:cNvSpPr/>
                <p:nvPr/>
              </p:nvSpPr>
              <p:spPr bwMode="auto">
                <a:xfrm>
                  <a:off x="5013770" y="1661136"/>
                  <a:ext cx="142944" cy="21479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39" name="38 Elipse"/>
                <p:cNvSpPr/>
                <p:nvPr/>
              </p:nvSpPr>
              <p:spPr bwMode="auto">
                <a:xfrm>
                  <a:off x="5301515" y="1661136"/>
                  <a:ext cx="141087" cy="21479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40" name="39 Elipse"/>
                <p:cNvSpPr/>
                <p:nvPr/>
              </p:nvSpPr>
              <p:spPr bwMode="auto">
                <a:xfrm>
                  <a:off x="5086171" y="1733387"/>
                  <a:ext cx="70544" cy="1425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41" name="40 Elipse"/>
                <p:cNvSpPr/>
                <p:nvPr/>
              </p:nvSpPr>
              <p:spPr bwMode="auto">
                <a:xfrm>
                  <a:off x="5372058" y="1733387"/>
                  <a:ext cx="70544" cy="1425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42" name="41 Luna"/>
                <p:cNvSpPr/>
                <p:nvPr/>
              </p:nvSpPr>
              <p:spPr bwMode="auto">
                <a:xfrm rot="16200000">
                  <a:off x="5121715" y="1840391"/>
                  <a:ext cx="214799" cy="285888"/>
                </a:xfrm>
                <a:prstGeom prst="moon">
                  <a:avLst>
                    <a:gd name="adj" fmla="val 6551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sp>
            <p:nvSpPr>
              <p:cNvPr id="34" name="33 Rectángulo"/>
              <p:cNvSpPr/>
              <p:nvPr/>
            </p:nvSpPr>
            <p:spPr>
              <a:xfrm>
                <a:off x="3357105" y="858386"/>
                <a:ext cx="1860178" cy="1214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27670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744" y="1357298"/>
                <a:ext cx="1085850" cy="7143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28 Llamada de nube"/>
            <p:cNvSpPr/>
            <p:nvPr/>
          </p:nvSpPr>
          <p:spPr>
            <a:xfrm>
              <a:off x="4072463" y="357166"/>
              <a:ext cx="2714115" cy="1929757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30" name="Picture 27" descr="http://t3.gstatic.com/images?q=tbn:ANd9GcQUjdUlGPII9aBpAY1B1aokH1-nTtR6OaM8znOj79GbF5jsKzkr6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500042"/>
              <a:ext cx="1827272" cy="15091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7661" name="Imagen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867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867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2626703" y="296088"/>
            <a:ext cx="6160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500563" y="882492"/>
            <a:ext cx="4214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Confección de la membrana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sp>
        <p:nvSpPr>
          <p:cNvPr id="28682" name="38 Rectángulo"/>
          <p:cNvSpPr>
            <a:spLocks noChangeArrowheads="1"/>
          </p:cNvSpPr>
          <p:nvPr/>
        </p:nvSpPr>
        <p:spPr bwMode="auto">
          <a:xfrm>
            <a:off x="3419872" y="1407341"/>
            <a:ext cx="521973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Por aproximación al comportamiento de superficies suaves definiendo geometría, materiales y cargas aplicadas.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Componentes divididos en elementos finitos con dimensiones reales.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Se desarrollan patrones de corte y confección de los textiles.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26" name="25 Imagen" descr="http://4.bp.blogspot.com/-uN-TIgM2o6U/TfTlwVP2aeI/AAAAAAAAAOg/8SGosXci41k/s320/04+Confection+par+soudure+Haute+Fre%25CC%2581quence+-+Hightex+Gmb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67" y="1712655"/>
            <a:ext cx="2500312" cy="164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26 Imagen" descr="http://t3.gstatic.com/images?q=tbn:ANd9GcRd36eDYu9bk8cLuRl-2az1zS7cwZz5eIopSc9kkBnLvXnmI34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15" y="3782498"/>
            <a:ext cx="2500312" cy="164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27 Imagen" descr="http://red.fau.ucv.ve:8080/static/dti/images/imagen2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4881950"/>
            <a:ext cx="2500313" cy="1643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6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970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970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2338056" y="334072"/>
            <a:ext cx="6354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80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80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981119" y="920475"/>
            <a:ext cx="4347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Bordes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sp>
        <p:nvSpPr>
          <p:cNvPr id="29706" name="14 Rectángulo"/>
          <p:cNvSpPr>
            <a:spLocks noChangeArrowheads="1"/>
          </p:cNvSpPr>
          <p:nvPr/>
        </p:nvSpPr>
        <p:spPr bwMode="auto">
          <a:xfrm>
            <a:off x="3877004" y="1361267"/>
            <a:ext cx="47148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Relingas y puños se diseñan: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En función de las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posibilidades comerciales 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del tipo de membrana elegido.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Estado de tensión previsto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Dimensiones de la cubierta.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" name="28 Imagen" descr="http://wiki.ead.pucv.cl/images/thumb/5/55/Munichregi3.jpg/400px-Munichreg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597819"/>
            <a:ext cx="315277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29 Imagen" descr="C:\Documents and Settings\Juan Carlos Alvarado\Escritorio\Grupo Carolina\Tensil Tech\Reling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17" y="4255210"/>
            <a:ext cx="314325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9709" name="30 Grupo"/>
          <p:cNvGrpSpPr>
            <a:grpSpLocks/>
          </p:cNvGrpSpPr>
          <p:nvPr/>
        </p:nvGrpSpPr>
        <p:grpSpPr bwMode="auto">
          <a:xfrm>
            <a:off x="7158748" y="4941168"/>
            <a:ext cx="1533525" cy="2065338"/>
            <a:chOff x="2701915" y="2"/>
            <a:chExt cx="3278614" cy="4340359"/>
          </a:xfrm>
        </p:grpSpPr>
        <p:sp>
          <p:nvSpPr>
            <p:cNvPr id="15" name="14 Cubo"/>
            <p:cNvSpPr/>
            <p:nvPr/>
          </p:nvSpPr>
          <p:spPr bwMode="auto">
            <a:xfrm rot="11773373">
              <a:off x="3937335" y="2965859"/>
              <a:ext cx="790805" cy="17681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" name="17 Cubo"/>
            <p:cNvSpPr/>
            <p:nvPr/>
          </p:nvSpPr>
          <p:spPr bwMode="auto">
            <a:xfrm rot="7843262">
              <a:off x="3224659" y="3197916"/>
              <a:ext cx="790673" cy="173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18 Cubo"/>
            <p:cNvSpPr/>
            <p:nvPr/>
          </p:nvSpPr>
          <p:spPr bwMode="auto">
            <a:xfrm rot="16730060">
              <a:off x="3072959" y="3106114"/>
              <a:ext cx="713941" cy="17988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" name="19 Cubo"/>
            <p:cNvSpPr/>
            <p:nvPr/>
          </p:nvSpPr>
          <p:spPr bwMode="auto">
            <a:xfrm rot="20139514">
              <a:off x="3913578" y="2492122"/>
              <a:ext cx="251157" cy="13578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Forma libre"/>
            <p:cNvSpPr/>
            <p:nvPr/>
          </p:nvSpPr>
          <p:spPr bwMode="auto">
            <a:xfrm rot="8161486">
              <a:off x="2701915" y="601960"/>
              <a:ext cx="2214578" cy="373840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" name="21 Forma libre"/>
            <p:cNvSpPr/>
            <p:nvPr/>
          </p:nvSpPr>
          <p:spPr>
            <a:xfrm rot="19845470">
              <a:off x="3974670" y="1928309"/>
              <a:ext cx="210429" cy="824035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 rot="19845470">
              <a:off x="4032367" y="2148496"/>
              <a:ext cx="152732" cy="460392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5" name="24 Forma libre"/>
            <p:cNvSpPr/>
            <p:nvPr/>
          </p:nvSpPr>
          <p:spPr>
            <a:xfrm rot="19845470">
              <a:off x="3686178" y="2061755"/>
              <a:ext cx="200248" cy="520443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6" name="25 Forma libre"/>
            <p:cNvSpPr/>
            <p:nvPr/>
          </p:nvSpPr>
          <p:spPr>
            <a:xfrm rot="19845470">
              <a:off x="3760846" y="2228564"/>
              <a:ext cx="118791" cy="226860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3927154" y="2502130"/>
              <a:ext cx="773834" cy="623865"/>
            </a:xfrm>
            <a:custGeom>
              <a:avLst/>
              <a:gdLst>
                <a:gd name="connsiteX0" fmla="*/ 11545 w 771235"/>
                <a:gd name="connsiteY0" fmla="*/ 136237 h 625764"/>
                <a:gd name="connsiteX1" fmla="*/ 260927 w 771235"/>
                <a:gd name="connsiteY1" fmla="*/ 80818 h 625764"/>
                <a:gd name="connsiteX2" fmla="*/ 759690 w 771235"/>
                <a:gd name="connsiteY2" fmla="*/ 621146 h 625764"/>
                <a:gd name="connsiteX3" fmla="*/ 191654 w 771235"/>
                <a:gd name="connsiteY3" fmla="*/ 108528 h 625764"/>
                <a:gd name="connsiteX4" fmla="*/ 11545 w 771235"/>
                <a:gd name="connsiteY4" fmla="*/ 136237 h 6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35" h="625764">
                  <a:moveTo>
                    <a:pt x="11545" y="136237"/>
                  </a:moveTo>
                  <a:cubicBezTo>
                    <a:pt x="23090" y="131619"/>
                    <a:pt x="136236" y="0"/>
                    <a:pt x="260927" y="80818"/>
                  </a:cubicBezTo>
                  <a:cubicBezTo>
                    <a:pt x="385618" y="161636"/>
                    <a:pt x="771235" y="616528"/>
                    <a:pt x="759690" y="621146"/>
                  </a:cubicBezTo>
                  <a:cubicBezTo>
                    <a:pt x="748145" y="625764"/>
                    <a:pt x="311727" y="184728"/>
                    <a:pt x="191654" y="108528"/>
                  </a:cubicBezTo>
                  <a:cubicBezTo>
                    <a:pt x="71581" y="32328"/>
                    <a:pt x="0" y="140855"/>
                    <a:pt x="11545" y="1362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8" name="27 Triángulo isósceles"/>
            <p:cNvSpPr/>
            <p:nvPr/>
          </p:nvSpPr>
          <p:spPr>
            <a:xfrm rot="8138425">
              <a:off x="5216878" y="3359527"/>
              <a:ext cx="359765" cy="356969"/>
            </a:xfrm>
            <a:prstGeom prst="triangl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9" name="28 Triángulo isósceles"/>
            <p:cNvSpPr/>
            <p:nvPr/>
          </p:nvSpPr>
          <p:spPr>
            <a:xfrm rot="20343354">
              <a:off x="3122772" y="266896"/>
              <a:ext cx="359765" cy="356971"/>
            </a:xfrm>
            <a:prstGeom prst="triangl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30" name="29 Conector recto"/>
            <p:cNvCxnSpPr/>
            <p:nvPr/>
          </p:nvCxnSpPr>
          <p:spPr>
            <a:xfrm rot="16200000" flipH="1">
              <a:off x="5537716" y="3603963"/>
              <a:ext cx="403678" cy="481949"/>
            </a:xfrm>
            <a:prstGeom prst="line">
              <a:avLst/>
            </a:prstGeom>
            <a:ln w="349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>
              <a:endCxn id="29" idx="0"/>
            </p:cNvCxnSpPr>
            <p:nvPr/>
          </p:nvCxnSpPr>
          <p:spPr>
            <a:xfrm rot="16200000" flipH="1">
              <a:off x="3052200" y="90939"/>
              <a:ext cx="276903" cy="95032"/>
            </a:xfrm>
            <a:prstGeom prst="line">
              <a:avLst/>
            </a:prstGeom>
            <a:ln w="349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Cubo"/>
            <p:cNvSpPr/>
            <p:nvPr/>
          </p:nvSpPr>
          <p:spPr bwMode="auto">
            <a:xfrm rot="14742284">
              <a:off x="4230318" y="2772497"/>
              <a:ext cx="713941" cy="1798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29710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072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072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2843807" y="169218"/>
            <a:ext cx="6017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486870" y="755620"/>
            <a:ext cx="4117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Sistemas de apoyo y anclaje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pic>
        <p:nvPicPr>
          <p:cNvPr id="33" name="Picture 2" descr="http://img.archiexpo.es/images_ae/photo-g/anclaje-para-tenso-estructuras-197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960563"/>
            <a:ext cx="1279525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4" descr="http://img.archiexpo.es/images_ae/photo-g/anclaje-para-tenso-estructuras-197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81163"/>
            <a:ext cx="1909763" cy="1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6" descr="http://t3.gstatic.com/images?q=tbn:ANd9GcS6CjSWpsTWg-0kI65L4C7paKrpeyJSepf8i2KIFvhy89UiCkW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821" y="4547889"/>
            <a:ext cx="1503551" cy="174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8" descr="http://img.archiexpo.es/images_ae/photo-g/cable-de-acero-para-tenso-estructuras-164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4237038"/>
            <a:ext cx="1263650" cy="189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10" descr="http://t0.gstatic.com/images?q=tbn:ANd9GcQFBPRdZwdvxxMrw332zNNj31TqVimvmkd0Ed4DpPN-LHpv4NOL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4525" y="3392488"/>
            <a:ext cx="935038" cy="84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http://t3.gstatic.com/images?q=tbn:ANd9GcQ97pt8suM0FL-tHTAwlXRAcxA2ZdGfR2PH_xPfCFpL96DMvV3Cy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398838"/>
            <a:ext cx="922337" cy="83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7" name="222 Grupo"/>
          <p:cNvGrpSpPr>
            <a:grpSpLocks/>
          </p:cNvGrpSpPr>
          <p:nvPr/>
        </p:nvGrpSpPr>
        <p:grpSpPr bwMode="auto">
          <a:xfrm rot="1880381">
            <a:off x="7562285" y="4914822"/>
            <a:ext cx="1501775" cy="1674812"/>
            <a:chOff x="2397622" y="1480945"/>
            <a:chExt cx="2515783" cy="2669372"/>
          </a:xfrm>
        </p:grpSpPr>
        <p:pic>
          <p:nvPicPr>
            <p:cNvPr id="3074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19903">
              <a:off x="3660450" y="3322396"/>
              <a:ext cx="355610" cy="82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01663">
              <a:off x="4321640" y="3065781"/>
              <a:ext cx="355610" cy="82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41 Cubo"/>
            <p:cNvSpPr/>
            <p:nvPr/>
          </p:nvSpPr>
          <p:spPr>
            <a:xfrm rot="12653273">
              <a:off x="3844166" y="3160060"/>
              <a:ext cx="481349" cy="1467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Cubo"/>
            <p:cNvSpPr/>
            <p:nvPr/>
          </p:nvSpPr>
          <p:spPr>
            <a:xfrm rot="14251326">
              <a:off x="3366100" y="3360801"/>
              <a:ext cx="417486" cy="1170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Cubo"/>
            <p:cNvSpPr/>
            <p:nvPr/>
          </p:nvSpPr>
          <p:spPr>
            <a:xfrm rot="16599950">
              <a:off x="3337587" y="3067234"/>
              <a:ext cx="336517" cy="1382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Cubo"/>
            <p:cNvSpPr/>
            <p:nvPr/>
          </p:nvSpPr>
          <p:spPr>
            <a:xfrm rot="19919157">
              <a:off x="3384113" y="2417109"/>
              <a:ext cx="164882" cy="6249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Forma libre"/>
            <p:cNvSpPr/>
            <p:nvPr/>
          </p:nvSpPr>
          <p:spPr>
            <a:xfrm rot="6480643">
              <a:off x="2361619" y="1516948"/>
              <a:ext cx="1857388" cy="178538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Elipse"/>
            <p:cNvSpPr/>
            <p:nvPr/>
          </p:nvSpPr>
          <p:spPr>
            <a:xfrm rot="19919157">
              <a:off x="3179566" y="2037057"/>
              <a:ext cx="111694" cy="15687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Cubo"/>
            <p:cNvSpPr/>
            <p:nvPr/>
          </p:nvSpPr>
          <p:spPr>
            <a:xfrm rot="1587185">
              <a:off x="3442044" y="2708189"/>
              <a:ext cx="624956" cy="1594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 rot="19919157">
              <a:off x="2990049" y="2141488"/>
              <a:ext cx="109036" cy="15434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Cubo"/>
            <p:cNvSpPr/>
            <p:nvPr/>
          </p:nvSpPr>
          <p:spPr>
            <a:xfrm rot="6162419">
              <a:off x="3007912" y="2932317"/>
              <a:ext cx="619903" cy="12233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1" name="50 Cubo"/>
            <p:cNvSpPr/>
            <p:nvPr/>
          </p:nvSpPr>
          <p:spPr>
            <a:xfrm rot="12500822">
              <a:off x="3497655" y="2967126"/>
              <a:ext cx="484009" cy="1594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51 Luna"/>
            <p:cNvSpPr/>
            <p:nvPr/>
          </p:nvSpPr>
          <p:spPr>
            <a:xfrm rot="14519157">
              <a:off x="3163395" y="2241368"/>
              <a:ext cx="156873" cy="220729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Elipse"/>
            <p:cNvSpPr/>
            <p:nvPr/>
          </p:nvSpPr>
          <p:spPr>
            <a:xfrm rot="19919157">
              <a:off x="3237168" y="2075127"/>
              <a:ext cx="53188" cy="101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53 Elipse"/>
            <p:cNvSpPr/>
            <p:nvPr/>
          </p:nvSpPr>
          <p:spPr>
            <a:xfrm rot="19919157">
              <a:off x="3037877" y="2175995"/>
              <a:ext cx="53188" cy="103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30738" name="1 Rectángulo"/>
          <p:cNvSpPr>
            <a:spLocks noChangeArrowheads="1"/>
          </p:cNvSpPr>
          <p:nvPr/>
        </p:nvSpPr>
        <p:spPr bwMode="auto">
          <a:xfrm>
            <a:off x="4246563" y="1275674"/>
            <a:ext cx="42052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Dependerán de: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Solución estructural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Cálculo estático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Tipo de membrana elegido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Acomodo de los elementos rígidos.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El sistema de apoyo es lo primero en edificarse.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</a:rPr>
              <a:t>Una vez levantado se coloca y tensiona la membrana</a:t>
            </a:r>
          </a:p>
        </p:txBody>
      </p:sp>
      <p:pic>
        <p:nvPicPr>
          <p:cNvPr id="30739" name="Imagen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175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175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2743150" y="273200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386212" y="859602"/>
            <a:ext cx="371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Transporte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463" y="1946275"/>
            <a:ext cx="2786062" cy="245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31755" name="35 Grupo"/>
          <p:cNvGrpSpPr>
            <a:grpSpLocks/>
          </p:cNvGrpSpPr>
          <p:nvPr/>
        </p:nvGrpSpPr>
        <p:grpSpPr bwMode="auto">
          <a:xfrm>
            <a:off x="747713" y="1962150"/>
            <a:ext cx="2643187" cy="2714625"/>
            <a:chOff x="945019" y="857232"/>
            <a:chExt cx="3769857" cy="3665758"/>
          </a:xfrm>
        </p:grpSpPr>
        <p:sp>
          <p:nvSpPr>
            <p:cNvPr id="56" name="55 Rectángulo"/>
            <p:cNvSpPr/>
            <p:nvPr/>
          </p:nvSpPr>
          <p:spPr>
            <a:xfrm>
              <a:off x="3358634" y="1714719"/>
              <a:ext cx="1315487" cy="949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3176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857232"/>
              <a:ext cx="3571900" cy="238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57 Cubo"/>
            <p:cNvSpPr/>
            <p:nvPr/>
          </p:nvSpPr>
          <p:spPr bwMode="auto">
            <a:xfrm rot="199538">
              <a:off x="2156354" y="3294640"/>
              <a:ext cx="271701" cy="4480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9" name="58 Forma libre"/>
            <p:cNvSpPr/>
            <p:nvPr/>
          </p:nvSpPr>
          <p:spPr bwMode="auto">
            <a:xfrm rot="8640649">
              <a:off x="945019" y="1734013"/>
              <a:ext cx="2429463" cy="2788977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Elipse"/>
            <p:cNvSpPr/>
            <p:nvPr/>
          </p:nvSpPr>
          <p:spPr bwMode="auto">
            <a:xfrm>
              <a:off x="2357867" y="2572207"/>
              <a:ext cx="219625" cy="35371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Elipse"/>
            <p:cNvSpPr/>
            <p:nvPr/>
          </p:nvSpPr>
          <p:spPr bwMode="auto">
            <a:xfrm>
              <a:off x="2500509" y="2642950"/>
              <a:ext cx="110945" cy="2358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2357867" y="3000950"/>
              <a:ext cx="427929" cy="289403"/>
            </a:xfrm>
            <a:custGeom>
              <a:avLst/>
              <a:gdLst>
                <a:gd name="connsiteX0" fmla="*/ 0 w 429491"/>
                <a:gd name="connsiteY0" fmla="*/ 0 h 290946"/>
                <a:gd name="connsiteX1" fmla="*/ 152400 w 429491"/>
                <a:gd name="connsiteY1" fmla="*/ 235527 h 290946"/>
                <a:gd name="connsiteX2" fmla="*/ 429491 w 429491"/>
                <a:gd name="connsiteY2" fmla="*/ 290946 h 290946"/>
                <a:gd name="connsiteX3" fmla="*/ 429491 w 429491"/>
                <a:gd name="connsiteY3" fmla="*/ 290946 h 290946"/>
                <a:gd name="connsiteX4" fmla="*/ 374073 w 429491"/>
                <a:gd name="connsiteY4" fmla="*/ 277091 h 2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491" h="290946">
                  <a:moveTo>
                    <a:pt x="0" y="0"/>
                  </a:moveTo>
                  <a:cubicBezTo>
                    <a:pt x="40409" y="93518"/>
                    <a:pt x="80818" y="187036"/>
                    <a:pt x="152400" y="235527"/>
                  </a:cubicBezTo>
                  <a:cubicBezTo>
                    <a:pt x="223982" y="284018"/>
                    <a:pt x="429491" y="290946"/>
                    <a:pt x="429491" y="290946"/>
                  </a:cubicBezTo>
                  <a:lnTo>
                    <a:pt x="429491" y="290946"/>
                  </a:lnTo>
                  <a:lnTo>
                    <a:pt x="374073" y="277091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31756" name="4 Rectángulo"/>
          <p:cNvSpPr>
            <a:spLocks noChangeArrowheads="1"/>
          </p:cNvSpPr>
          <p:nvPr/>
        </p:nvSpPr>
        <p:spPr bwMode="auto">
          <a:xfrm>
            <a:off x="4082368" y="1384449"/>
            <a:ext cx="488212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Depende de dos factores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El tamaño total de la cubierta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Su carácter de pertenencia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FF0000"/>
                </a:solidFill>
                <a:latin typeface="Eras Bold ITC" panose="020B0907030504020204" pitchFamily="34" charset="0"/>
              </a:rPr>
              <a:t>Cubierta definitiva = </a:t>
            </a: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Montaje y transporte una sola vez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FF0000"/>
                </a:solidFill>
                <a:latin typeface="Eras Bold ITC" panose="020B0907030504020204" pitchFamily="34" charset="0"/>
              </a:rPr>
              <a:t>Cubierta provisional = </a:t>
            </a: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Montaje y transporte varias veces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Considerar contenedor en transporte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para grandes estructuras</a:t>
            </a:r>
          </a:p>
        </p:txBody>
      </p:sp>
      <p:pic>
        <p:nvPicPr>
          <p:cNvPr id="63" name="Picture 4" descr="http://www.hotfrog.com.mx/Uploads/Companies/Avance-y-Tecnolog%C3%ADa-en-Pl%C3%A1sticos_1468547_13743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12014"/>
            <a:ext cx="1857375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http://t3.gstatic.com/images?q=tbn:ANd9GcSUWzBoYkcoZ45OszlysSR4TzIRJxGko7O9LMLiwirUuIXjbIM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822" y="4689638"/>
            <a:ext cx="1838325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277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277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2892950" y="338037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536012" y="924439"/>
            <a:ext cx="371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Montaje</a:t>
            </a:r>
          </a:p>
        </p:txBody>
      </p:sp>
      <p:sp>
        <p:nvSpPr>
          <p:cNvPr id="32778" name="1 Rectángulo"/>
          <p:cNvSpPr>
            <a:spLocks noChangeArrowheads="1"/>
          </p:cNvSpPr>
          <p:nvPr/>
        </p:nvSpPr>
        <p:spPr bwMode="auto">
          <a:xfrm>
            <a:off x="4342333" y="1733073"/>
            <a:ext cx="4140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Plantear una manejabilidad adecuada de la membrana  y su sujeción a la estructura de soporte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32780" name="64 Grupo"/>
          <p:cNvGrpSpPr>
            <a:grpSpLocks/>
          </p:cNvGrpSpPr>
          <p:nvPr/>
        </p:nvGrpSpPr>
        <p:grpSpPr bwMode="auto">
          <a:xfrm>
            <a:off x="1187625" y="966788"/>
            <a:ext cx="2490614" cy="2168525"/>
            <a:chOff x="2500298" y="285728"/>
            <a:chExt cx="4786346" cy="6072230"/>
          </a:xfrm>
        </p:grpSpPr>
        <p:grpSp>
          <p:nvGrpSpPr>
            <p:cNvPr id="32787" name="72 Grupo"/>
            <p:cNvGrpSpPr>
              <a:grpSpLocks/>
            </p:cNvGrpSpPr>
            <p:nvPr/>
          </p:nvGrpSpPr>
          <p:grpSpPr bwMode="auto">
            <a:xfrm>
              <a:off x="2744191" y="285728"/>
              <a:ext cx="4542453" cy="5305595"/>
              <a:chOff x="2744191" y="285728"/>
              <a:chExt cx="4542453" cy="5305595"/>
            </a:xfrm>
          </p:grpSpPr>
          <p:sp>
            <p:nvSpPr>
              <p:cNvPr id="33" name="32 Cubo"/>
              <p:cNvSpPr/>
              <p:nvPr/>
            </p:nvSpPr>
            <p:spPr bwMode="auto">
              <a:xfrm rot="19375044">
                <a:off x="4690661" y="4427880"/>
                <a:ext cx="233828" cy="70811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4" name="33 Cubo"/>
              <p:cNvSpPr/>
              <p:nvPr/>
            </p:nvSpPr>
            <p:spPr bwMode="auto">
              <a:xfrm rot="19375044">
                <a:off x="4404339" y="4427880"/>
                <a:ext cx="233828" cy="70811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5" name="34 Cubo"/>
              <p:cNvSpPr/>
              <p:nvPr/>
            </p:nvSpPr>
            <p:spPr bwMode="auto">
              <a:xfrm rot="639505">
                <a:off x="4327987" y="3801231"/>
                <a:ext cx="252916" cy="82717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6" name="35 Cubo"/>
              <p:cNvSpPr/>
              <p:nvPr/>
            </p:nvSpPr>
            <p:spPr bwMode="auto">
              <a:xfrm rot="6802253">
                <a:off x="3739327" y="3773225"/>
                <a:ext cx="814644" cy="18133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7" name="36 Cubo"/>
              <p:cNvSpPr/>
              <p:nvPr/>
            </p:nvSpPr>
            <p:spPr bwMode="auto">
              <a:xfrm rot="17102510">
                <a:off x="3991276" y="2881889"/>
                <a:ext cx="1102902" cy="17179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8" name="37 Cubo"/>
              <p:cNvSpPr/>
              <p:nvPr/>
            </p:nvSpPr>
            <p:spPr bwMode="auto">
              <a:xfrm rot="19881989">
                <a:off x="4304125" y="3068049"/>
                <a:ext cx="324498" cy="134102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 bwMode="auto">
              <a:xfrm rot="6443475">
                <a:off x="2984562" y="1754984"/>
                <a:ext cx="2143132" cy="2623873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0" name="39 Acorde"/>
              <p:cNvSpPr/>
              <p:nvPr/>
            </p:nvSpPr>
            <p:spPr bwMode="auto">
              <a:xfrm rot="18045886">
                <a:off x="3514253" y="2567435"/>
                <a:ext cx="401055" cy="424712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1" name="40 Acorde"/>
              <p:cNvSpPr/>
              <p:nvPr/>
            </p:nvSpPr>
            <p:spPr bwMode="auto">
              <a:xfrm rot="13547065">
                <a:off x="3805348" y="2366907"/>
                <a:ext cx="401055" cy="424709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pic>
            <p:nvPicPr>
              <p:cNvPr id="3280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812680">
                <a:off x="3755206" y="289956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42 Elipse"/>
              <p:cNvSpPr/>
              <p:nvPr/>
            </p:nvSpPr>
            <p:spPr bwMode="auto">
              <a:xfrm>
                <a:off x="3783976" y="2854989"/>
                <a:ext cx="71579" cy="156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4" name="43 Elipse"/>
              <p:cNvSpPr/>
              <p:nvPr/>
            </p:nvSpPr>
            <p:spPr bwMode="auto">
              <a:xfrm>
                <a:off x="4003489" y="2641928"/>
                <a:ext cx="66808" cy="156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pic>
            <p:nvPicPr>
              <p:cNvPr id="32807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130722">
                <a:off x="3323237" y="2457494"/>
                <a:ext cx="150143" cy="167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8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130722">
                <a:off x="3251797" y="2743246"/>
                <a:ext cx="150143" cy="167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9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91575">
                <a:off x="3902150" y="1965901"/>
                <a:ext cx="216999" cy="241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10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91575">
                <a:off x="4116465" y="1965901"/>
                <a:ext cx="216999" cy="241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48 Cubo"/>
              <p:cNvSpPr/>
              <p:nvPr/>
            </p:nvSpPr>
            <p:spPr bwMode="auto">
              <a:xfrm rot="639505">
                <a:off x="4552271" y="3951626"/>
                <a:ext cx="305410" cy="73944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0" name="49 Cubo"/>
              <p:cNvSpPr/>
              <p:nvPr/>
            </p:nvSpPr>
            <p:spPr>
              <a:xfrm rot="20113673">
                <a:off x="5864580" y="1419965"/>
                <a:ext cx="200425" cy="4173482"/>
              </a:xfrm>
              <a:prstGeom prst="cub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51" name="50 Triángulo isósceles"/>
              <p:cNvSpPr/>
              <p:nvPr/>
            </p:nvSpPr>
            <p:spPr>
              <a:xfrm>
                <a:off x="5072423" y="1288366"/>
                <a:ext cx="572643" cy="281994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52" name="51 Conector recto"/>
              <p:cNvCxnSpPr>
                <a:stCxn id="51" idx="2"/>
                <a:endCxn id="37" idx="4"/>
              </p:cNvCxnSpPr>
              <p:nvPr/>
            </p:nvCxnSpPr>
            <p:spPr>
              <a:xfrm rot="5400000">
                <a:off x="4426474" y="1839318"/>
                <a:ext cx="914907" cy="376992"/>
              </a:xfrm>
              <a:prstGeom prst="line">
                <a:avLst/>
              </a:prstGeom>
              <a:ln w="508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>
                <a:stCxn id="51" idx="0"/>
              </p:cNvCxnSpPr>
              <p:nvPr/>
            </p:nvCxnSpPr>
            <p:spPr>
              <a:xfrm rot="5400000" flipH="1" flipV="1">
                <a:off x="5355388" y="998691"/>
                <a:ext cx="288259" cy="291095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flipV="1">
                <a:off x="5645067" y="1570360"/>
                <a:ext cx="501061" cy="6265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64 Forma libre"/>
              <p:cNvSpPr/>
              <p:nvPr/>
            </p:nvSpPr>
            <p:spPr>
              <a:xfrm>
                <a:off x="5635523" y="943711"/>
                <a:ext cx="529694" cy="632913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66" name="65 Conector recto"/>
              <p:cNvCxnSpPr>
                <a:stCxn id="65" idx="2"/>
              </p:cNvCxnSpPr>
              <p:nvPr/>
            </p:nvCxnSpPr>
            <p:spPr>
              <a:xfrm flipV="1">
                <a:off x="6150901" y="1570360"/>
                <a:ext cx="1135743" cy="626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66 Conector recto"/>
              <p:cNvCxnSpPr/>
              <p:nvPr/>
            </p:nvCxnSpPr>
            <p:spPr>
              <a:xfrm flipV="1">
                <a:off x="5645067" y="285728"/>
                <a:ext cx="782612" cy="73318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Forma libre"/>
              <p:cNvSpPr/>
              <p:nvPr/>
            </p:nvSpPr>
            <p:spPr>
              <a:xfrm>
                <a:off x="5855036" y="711849"/>
                <a:ext cx="572643" cy="858511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69" name="68 Forma libre"/>
              <p:cNvSpPr/>
              <p:nvPr/>
            </p:nvSpPr>
            <p:spPr>
              <a:xfrm>
                <a:off x="6074549" y="498789"/>
                <a:ext cx="639452" cy="1071572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70" name="69 Conector recto"/>
              <p:cNvCxnSpPr/>
              <p:nvPr/>
            </p:nvCxnSpPr>
            <p:spPr>
              <a:xfrm flipV="1">
                <a:off x="5855036" y="285728"/>
                <a:ext cx="858965" cy="65798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70 Conector recto"/>
              <p:cNvCxnSpPr/>
              <p:nvPr/>
            </p:nvCxnSpPr>
            <p:spPr>
              <a:xfrm flipV="1">
                <a:off x="6074549" y="354661"/>
                <a:ext cx="854191" cy="66424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71 Conector recto"/>
              <p:cNvCxnSpPr/>
              <p:nvPr/>
            </p:nvCxnSpPr>
            <p:spPr>
              <a:xfrm flipV="1">
                <a:off x="6146128" y="642920"/>
                <a:ext cx="854194" cy="52638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72 Conector recto"/>
              <p:cNvCxnSpPr/>
              <p:nvPr/>
            </p:nvCxnSpPr>
            <p:spPr>
              <a:xfrm flipV="1">
                <a:off x="6146128" y="924910"/>
                <a:ext cx="925773" cy="388522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"/>
              <p:cNvCxnSpPr/>
              <p:nvPr/>
            </p:nvCxnSpPr>
            <p:spPr>
              <a:xfrm flipV="1">
                <a:off x="6146128" y="1288366"/>
                <a:ext cx="997355" cy="169197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74 Forma libre"/>
              <p:cNvSpPr/>
              <p:nvPr/>
            </p:nvSpPr>
            <p:spPr>
              <a:xfrm>
                <a:off x="6284518" y="285728"/>
                <a:ext cx="715804" cy="1284632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26" name="25 Cubo"/>
            <p:cNvSpPr/>
            <p:nvPr/>
          </p:nvSpPr>
          <p:spPr>
            <a:xfrm>
              <a:off x="2500298" y="5430518"/>
              <a:ext cx="1431609" cy="927440"/>
            </a:xfrm>
            <a:prstGeom prst="cub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7" name="26 Elipse"/>
            <p:cNvSpPr/>
            <p:nvPr/>
          </p:nvSpPr>
          <p:spPr>
            <a:xfrm>
              <a:off x="2858202" y="5355320"/>
              <a:ext cx="143161" cy="21306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27 Acorde"/>
            <p:cNvSpPr/>
            <p:nvPr/>
          </p:nvSpPr>
          <p:spPr>
            <a:xfrm rot="6762306">
              <a:off x="3418090" y="5251713"/>
              <a:ext cx="307056" cy="338813"/>
            </a:xfrm>
            <a:prstGeom prst="chord">
              <a:avLst/>
            </a:prstGeom>
            <a:noFill/>
            <a:ln w="412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9" name="28 Elipse"/>
            <p:cNvSpPr/>
            <p:nvPr/>
          </p:nvSpPr>
          <p:spPr bwMode="auto">
            <a:xfrm>
              <a:off x="2929781" y="5355320"/>
              <a:ext cx="71582" cy="144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Elipse"/>
            <p:cNvSpPr/>
            <p:nvPr/>
          </p:nvSpPr>
          <p:spPr>
            <a:xfrm>
              <a:off x="3072941" y="5355320"/>
              <a:ext cx="138390" cy="21306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Elipse"/>
            <p:cNvSpPr/>
            <p:nvPr/>
          </p:nvSpPr>
          <p:spPr bwMode="auto">
            <a:xfrm>
              <a:off x="3144523" y="5355320"/>
              <a:ext cx="66808" cy="144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3279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5786454"/>
              <a:ext cx="44524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6" name="22 Imagen" descr="C:\Documents and Settings\Juan Carlos Alvarado\Escritorio\Grupo Carolina\Tensil Tech\Apoyos\Secuencia de instalación de una tensoestructura típ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125" y="3446463"/>
            <a:ext cx="3203575" cy="280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5 Rectángulo"/>
          <p:cNvSpPr>
            <a:spLocks noChangeArrowheads="1"/>
          </p:cNvSpPr>
          <p:nvPr/>
        </p:nvSpPr>
        <p:spPr bwMode="auto">
          <a:xfrm>
            <a:off x="4397900" y="3122452"/>
            <a:ext cx="4572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Posteriormente se aplica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la tensión necesaria para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estabilizar la membrana.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2783" name="6 Rectángulo"/>
          <p:cNvSpPr>
            <a:spLocks noChangeArrowheads="1"/>
          </p:cNvSpPr>
          <p:nvPr/>
        </p:nvSpPr>
        <p:spPr bwMode="auto">
          <a:xfrm>
            <a:off x="4439841" y="4063810"/>
            <a:ext cx="4119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La tensión no es solo importante para lograr la forma final, sino que condiciona el montaje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2784" name="7 Rectángulo"/>
          <p:cNvSpPr>
            <a:spLocks noChangeArrowheads="1"/>
          </p:cNvSpPr>
          <p:nvPr/>
        </p:nvSpPr>
        <p:spPr bwMode="auto">
          <a:xfrm>
            <a:off x="4337302" y="5103402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Se aplica tensión por gatos, motores eléctricos o simples, barras atornilladas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y roscas.  </a:t>
            </a:r>
          </a:p>
        </p:txBody>
      </p:sp>
      <p:pic>
        <p:nvPicPr>
          <p:cNvPr id="32785" name="Imagen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7188" y="1285875"/>
            <a:ext cx="82867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Arquitectura que emplea materiales que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trabajan bajo tensión, sean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membranas textiles, láminas,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mallas de cables, </a:t>
            </a:r>
            <a:r>
              <a:rPr lang="es-ES" sz="18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etc</a:t>
            </a: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latin typeface="Eras Bold ITC" panose="020B0907030504020204" pitchFamily="34" charset="0"/>
            </a:endParaRPr>
          </a:p>
        </p:txBody>
      </p:sp>
      <p:pic>
        <p:nvPicPr>
          <p:cNvPr id="19" name="Picture 9" descr="http://img.archiexpo.es/images_ae/photo-g/tenso-estructura-cable-membrana-671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14813"/>
            <a:ext cx="2432839" cy="179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Documents and Settings\Juan Carlos Alvarado\Escritorio\Grupo Carolina\Tensil Tech\Fotografía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" y="3929063"/>
            <a:ext cx="1763713" cy="2673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Juan Carlos Alvarado\Escritorio\Grupo Carolina\Tensil Tech\Fotos de tensoestructuras\Scott Wilson Londres\Scott Wilson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46794"/>
            <a:ext cx="2907019" cy="172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9" name="21 Rectángulo"/>
          <p:cNvSpPr>
            <a:spLocks noChangeArrowheads="1"/>
          </p:cNvSpPr>
          <p:nvPr/>
        </p:nvSpPr>
        <p:spPr bwMode="auto">
          <a:xfrm>
            <a:off x="6765925" y="30607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chemeClr val="bg1"/>
                </a:solidFill>
                <a:latin typeface="Eras Bold ITC" panose="020B0907030504020204" pitchFamily="34" charset="0"/>
              </a:rPr>
              <a:t>Estructuras :</a:t>
            </a:r>
          </a:p>
        </p:txBody>
      </p:sp>
      <p:sp>
        <p:nvSpPr>
          <p:cNvPr id="5130" name="22 Rectángulo"/>
          <p:cNvSpPr>
            <a:spLocks noChangeArrowheads="1"/>
          </p:cNvSpPr>
          <p:nvPr/>
        </p:nvSpPr>
        <p:spPr bwMode="auto">
          <a:xfrm>
            <a:off x="5786438" y="3571875"/>
            <a:ext cx="2757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De alto impacto visual</a:t>
            </a:r>
            <a:endParaRPr lang="es-ES" sz="1800">
              <a:solidFill>
                <a:srgbClr val="002060"/>
              </a:solidFill>
            </a:endParaRPr>
          </a:p>
        </p:txBody>
      </p:sp>
      <p:sp>
        <p:nvSpPr>
          <p:cNvPr id="5131" name="23 Rectángulo"/>
          <p:cNvSpPr>
            <a:spLocks noChangeArrowheads="1"/>
          </p:cNvSpPr>
          <p:nvPr/>
        </p:nvSpPr>
        <p:spPr bwMode="auto">
          <a:xfrm>
            <a:off x="7000875" y="3857625"/>
            <a:ext cx="156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Económicas</a:t>
            </a:r>
            <a:endParaRPr lang="es-ES" sz="1800">
              <a:solidFill>
                <a:srgbClr val="002060"/>
              </a:solidFill>
            </a:endParaRPr>
          </a:p>
        </p:txBody>
      </p:sp>
      <p:sp>
        <p:nvSpPr>
          <p:cNvPr id="5132" name="24 Rectángulo"/>
          <p:cNvSpPr>
            <a:spLocks noChangeArrowheads="1"/>
          </p:cNvSpPr>
          <p:nvPr/>
        </p:nvSpPr>
        <p:spPr bwMode="auto">
          <a:xfrm>
            <a:off x="6858000" y="4143375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Competitivas</a:t>
            </a:r>
            <a:endParaRPr lang="es-ES" sz="1800">
              <a:solidFill>
                <a:srgbClr val="002060"/>
              </a:solidFill>
            </a:endParaRPr>
          </a:p>
        </p:txBody>
      </p:sp>
      <p:sp>
        <p:nvSpPr>
          <p:cNvPr id="5133" name="25 Rectángulo"/>
          <p:cNvSpPr>
            <a:spLocks noChangeArrowheads="1"/>
          </p:cNvSpPr>
          <p:nvPr/>
        </p:nvSpPr>
        <p:spPr bwMode="auto">
          <a:xfrm>
            <a:off x="6215063" y="4429125"/>
            <a:ext cx="234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Elementos simples</a:t>
            </a:r>
          </a:p>
        </p:txBody>
      </p:sp>
      <p:sp>
        <p:nvSpPr>
          <p:cNvPr id="5134" name="26 Rectángulo"/>
          <p:cNvSpPr>
            <a:spLocks noChangeArrowheads="1"/>
          </p:cNvSpPr>
          <p:nvPr/>
        </p:nvSpPr>
        <p:spPr bwMode="auto">
          <a:xfrm>
            <a:off x="5572125" y="4714875"/>
            <a:ext cx="297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Facilidad de ensamblaje</a:t>
            </a:r>
          </a:p>
        </p:txBody>
      </p:sp>
      <p:sp>
        <p:nvSpPr>
          <p:cNvPr id="5135" name="27 Rectángulo"/>
          <p:cNvSpPr>
            <a:spLocks noChangeArrowheads="1"/>
          </p:cNvSpPr>
          <p:nvPr/>
        </p:nvSpPr>
        <p:spPr bwMode="auto">
          <a:xfrm>
            <a:off x="4786313" y="5000625"/>
            <a:ext cx="385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Mínimo consumo de materiales </a:t>
            </a:r>
            <a:endParaRPr lang="es-ES" sz="1800">
              <a:solidFill>
                <a:srgbClr val="002060"/>
              </a:solidFill>
            </a:endParaRPr>
          </a:p>
        </p:txBody>
      </p:sp>
      <p:sp>
        <p:nvSpPr>
          <p:cNvPr id="5136" name="39 Rectángulo"/>
          <p:cNvSpPr>
            <a:spLocks noChangeArrowheads="1"/>
          </p:cNvSpPr>
          <p:nvPr/>
        </p:nvSpPr>
        <p:spPr bwMode="auto">
          <a:xfrm>
            <a:off x="6072188" y="5286375"/>
            <a:ext cx="247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Mínimo desperdicio</a:t>
            </a:r>
            <a:endParaRPr lang="es-ES" sz="1800">
              <a:solidFill>
                <a:srgbClr val="002060"/>
              </a:solidFill>
            </a:endParaRPr>
          </a:p>
        </p:txBody>
      </p:sp>
      <p:sp>
        <p:nvSpPr>
          <p:cNvPr id="5137" name="40 Rectángulo"/>
          <p:cNvSpPr>
            <a:spLocks noChangeArrowheads="1"/>
          </p:cNvSpPr>
          <p:nvPr/>
        </p:nvSpPr>
        <p:spPr bwMode="auto">
          <a:xfrm>
            <a:off x="5857875" y="5643563"/>
            <a:ext cx="261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2060"/>
                </a:solidFill>
                <a:latin typeface="Eras Bold ITC" panose="020B0907030504020204" pitchFamily="34" charset="0"/>
              </a:rPr>
              <a:t>Eficiencia energética</a:t>
            </a:r>
          </a:p>
        </p:txBody>
      </p:sp>
      <p:sp>
        <p:nvSpPr>
          <p:cNvPr id="5138" name="41 Rectángulo"/>
          <p:cNvSpPr>
            <a:spLocks noChangeArrowheads="1"/>
          </p:cNvSpPr>
          <p:nvPr/>
        </p:nvSpPr>
        <p:spPr bwMode="auto">
          <a:xfrm>
            <a:off x="5467350" y="1143000"/>
            <a:ext cx="316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Arquitectura Textil</a:t>
            </a:r>
          </a:p>
        </p:txBody>
      </p:sp>
      <p:grpSp>
        <p:nvGrpSpPr>
          <p:cNvPr id="5139" name="6 Grupo"/>
          <p:cNvGrpSpPr>
            <a:grpSpLocks/>
          </p:cNvGrpSpPr>
          <p:nvPr/>
        </p:nvGrpSpPr>
        <p:grpSpPr bwMode="auto">
          <a:xfrm>
            <a:off x="123825" y="-111125"/>
            <a:ext cx="304800" cy="304800"/>
            <a:chOff x="155575" y="-144463"/>
            <a:chExt cx="304800" cy="304801"/>
          </a:xfrm>
        </p:grpSpPr>
        <p:sp>
          <p:nvSpPr>
            <p:cNvPr id="5142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5143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5144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514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514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514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</p:grpSp>
      <p:pic>
        <p:nvPicPr>
          <p:cNvPr id="5140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379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379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2323411" y="316080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Fase de soluciones constructivas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966473" y="902482"/>
            <a:ext cx="371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FF0000"/>
                </a:solidFill>
                <a:latin typeface="Eras Bold ITC" pitchFamily="34" charset="0"/>
                <a:cs typeface="+mn-cs"/>
              </a:rPr>
              <a:t>Mantenimiento</a:t>
            </a:r>
          </a:p>
        </p:txBody>
      </p:sp>
      <p:sp>
        <p:nvSpPr>
          <p:cNvPr id="33802" name="3 Rectángulo"/>
          <p:cNvSpPr>
            <a:spLocks noChangeArrowheads="1"/>
          </p:cNvSpPr>
          <p:nvPr/>
        </p:nvSpPr>
        <p:spPr bwMode="auto">
          <a:xfrm>
            <a:off x="4071938" y="1556792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002060"/>
                </a:solidFill>
                <a:latin typeface="Eras Bold ITC" panose="020B0907030504020204" pitchFamily="34" charset="0"/>
              </a:rPr>
              <a:t>El fabricante deberá indicar el tipo de mantenimiento adecuado para la duración prevista e incluso garantizada. </a:t>
            </a:r>
          </a:p>
        </p:txBody>
      </p:sp>
      <p:grpSp>
        <p:nvGrpSpPr>
          <p:cNvPr id="33804" name="55 Grupo"/>
          <p:cNvGrpSpPr>
            <a:grpSpLocks/>
          </p:cNvGrpSpPr>
          <p:nvPr/>
        </p:nvGrpSpPr>
        <p:grpSpPr bwMode="auto">
          <a:xfrm>
            <a:off x="243831" y="1622438"/>
            <a:ext cx="3113732" cy="2079600"/>
            <a:chOff x="166255" y="844907"/>
            <a:chExt cx="8191959" cy="5030731"/>
          </a:xfrm>
        </p:grpSpPr>
        <p:sp>
          <p:nvSpPr>
            <p:cNvPr id="59" name="58 Forma libre"/>
            <p:cNvSpPr/>
            <p:nvPr/>
          </p:nvSpPr>
          <p:spPr>
            <a:xfrm>
              <a:off x="428219" y="3071394"/>
              <a:ext cx="5212662" cy="1254159"/>
            </a:xfrm>
            <a:custGeom>
              <a:avLst/>
              <a:gdLst>
                <a:gd name="connsiteX0" fmla="*/ 0 w 5407891"/>
                <a:gd name="connsiteY0" fmla="*/ 1253836 h 1253836"/>
                <a:gd name="connsiteX1" fmla="*/ 1136072 w 5407891"/>
                <a:gd name="connsiteY1" fmla="*/ 741218 h 1253836"/>
                <a:gd name="connsiteX2" fmla="*/ 2008909 w 5407891"/>
                <a:gd name="connsiteY2" fmla="*/ 644236 h 1253836"/>
                <a:gd name="connsiteX3" fmla="*/ 2341418 w 5407891"/>
                <a:gd name="connsiteY3" fmla="*/ 671945 h 1253836"/>
                <a:gd name="connsiteX4" fmla="*/ 3491345 w 5407891"/>
                <a:gd name="connsiteY4" fmla="*/ 228600 h 1253836"/>
                <a:gd name="connsiteX5" fmla="*/ 5112327 w 5407891"/>
                <a:gd name="connsiteY5" fmla="*/ 34636 h 1253836"/>
                <a:gd name="connsiteX6" fmla="*/ 5264727 w 5407891"/>
                <a:gd name="connsiteY6" fmla="*/ 20781 h 12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7891" h="1253836">
                  <a:moveTo>
                    <a:pt x="0" y="1253836"/>
                  </a:moveTo>
                  <a:cubicBezTo>
                    <a:pt x="400627" y="1048327"/>
                    <a:pt x="801254" y="842818"/>
                    <a:pt x="1136072" y="741218"/>
                  </a:cubicBezTo>
                  <a:cubicBezTo>
                    <a:pt x="1470890" y="639618"/>
                    <a:pt x="1808018" y="655781"/>
                    <a:pt x="2008909" y="644236"/>
                  </a:cubicBezTo>
                  <a:cubicBezTo>
                    <a:pt x="2209800" y="632691"/>
                    <a:pt x="2094345" y="741218"/>
                    <a:pt x="2341418" y="671945"/>
                  </a:cubicBezTo>
                  <a:cubicBezTo>
                    <a:pt x="2588491" y="602672"/>
                    <a:pt x="3029527" y="334818"/>
                    <a:pt x="3491345" y="228600"/>
                  </a:cubicBezTo>
                  <a:cubicBezTo>
                    <a:pt x="3953163" y="122382"/>
                    <a:pt x="4816763" y="69272"/>
                    <a:pt x="5112327" y="34636"/>
                  </a:cubicBezTo>
                  <a:cubicBezTo>
                    <a:pt x="5407891" y="0"/>
                    <a:pt x="5336309" y="10390"/>
                    <a:pt x="5264727" y="2078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" name="59 Forma libre"/>
            <p:cNvSpPr/>
            <p:nvPr/>
          </p:nvSpPr>
          <p:spPr>
            <a:xfrm>
              <a:off x="574743" y="3221705"/>
              <a:ext cx="5625589" cy="1254159"/>
            </a:xfrm>
            <a:custGeom>
              <a:avLst/>
              <a:gdLst>
                <a:gd name="connsiteX0" fmla="*/ 0 w 5407891"/>
                <a:gd name="connsiteY0" fmla="*/ 1253836 h 1253836"/>
                <a:gd name="connsiteX1" fmla="*/ 1136072 w 5407891"/>
                <a:gd name="connsiteY1" fmla="*/ 741218 h 1253836"/>
                <a:gd name="connsiteX2" fmla="*/ 2008909 w 5407891"/>
                <a:gd name="connsiteY2" fmla="*/ 644236 h 1253836"/>
                <a:gd name="connsiteX3" fmla="*/ 2341418 w 5407891"/>
                <a:gd name="connsiteY3" fmla="*/ 671945 h 1253836"/>
                <a:gd name="connsiteX4" fmla="*/ 3491345 w 5407891"/>
                <a:gd name="connsiteY4" fmla="*/ 228600 h 1253836"/>
                <a:gd name="connsiteX5" fmla="*/ 5112327 w 5407891"/>
                <a:gd name="connsiteY5" fmla="*/ 34636 h 1253836"/>
                <a:gd name="connsiteX6" fmla="*/ 5264727 w 5407891"/>
                <a:gd name="connsiteY6" fmla="*/ 20781 h 12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7891" h="1253836">
                  <a:moveTo>
                    <a:pt x="0" y="1253836"/>
                  </a:moveTo>
                  <a:cubicBezTo>
                    <a:pt x="400627" y="1048327"/>
                    <a:pt x="801254" y="842818"/>
                    <a:pt x="1136072" y="741218"/>
                  </a:cubicBezTo>
                  <a:cubicBezTo>
                    <a:pt x="1470890" y="639618"/>
                    <a:pt x="1808018" y="655781"/>
                    <a:pt x="2008909" y="644236"/>
                  </a:cubicBezTo>
                  <a:cubicBezTo>
                    <a:pt x="2209800" y="632691"/>
                    <a:pt x="2094345" y="741218"/>
                    <a:pt x="2341418" y="671945"/>
                  </a:cubicBezTo>
                  <a:cubicBezTo>
                    <a:pt x="2588491" y="602672"/>
                    <a:pt x="3029527" y="334818"/>
                    <a:pt x="3491345" y="228600"/>
                  </a:cubicBezTo>
                  <a:cubicBezTo>
                    <a:pt x="3953163" y="122382"/>
                    <a:pt x="4816763" y="69272"/>
                    <a:pt x="5112327" y="34636"/>
                  </a:cubicBezTo>
                  <a:cubicBezTo>
                    <a:pt x="5407891" y="0"/>
                    <a:pt x="5336309" y="10390"/>
                    <a:pt x="5264727" y="2078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2501741" y="2503027"/>
              <a:ext cx="839175" cy="2776064"/>
            </a:xfrm>
            <a:custGeom>
              <a:avLst/>
              <a:gdLst>
                <a:gd name="connsiteX0" fmla="*/ 0 w 838200"/>
                <a:gd name="connsiteY0" fmla="*/ 0 h 2777836"/>
                <a:gd name="connsiteX1" fmla="*/ 512618 w 838200"/>
                <a:gd name="connsiteY1" fmla="*/ 581891 h 2777836"/>
                <a:gd name="connsiteX2" fmla="*/ 526473 w 838200"/>
                <a:gd name="connsiteY2" fmla="*/ 1260763 h 2777836"/>
                <a:gd name="connsiteX3" fmla="*/ 775854 w 838200"/>
                <a:gd name="connsiteY3" fmla="*/ 1842654 h 2777836"/>
                <a:gd name="connsiteX4" fmla="*/ 831273 w 838200"/>
                <a:gd name="connsiteY4" fmla="*/ 2646218 h 2777836"/>
                <a:gd name="connsiteX5" fmla="*/ 817418 w 838200"/>
                <a:gd name="connsiteY5" fmla="*/ 2632363 h 27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2777836">
                  <a:moveTo>
                    <a:pt x="0" y="0"/>
                  </a:moveTo>
                  <a:cubicBezTo>
                    <a:pt x="212436" y="185882"/>
                    <a:pt x="424873" y="371764"/>
                    <a:pt x="512618" y="581891"/>
                  </a:cubicBezTo>
                  <a:cubicBezTo>
                    <a:pt x="600364" y="792018"/>
                    <a:pt x="482600" y="1050636"/>
                    <a:pt x="526473" y="1260763"/>
                  </a:cubicBezTo>
                  <a:cubicBezTo>
                    <a:pt x="570346" y="1470890"/>
                    <a:pt x="725054" y="1611745"/>
                    <a:pt x="775854" y="1842654"/>
                  </a:cubicBezTo>
                  <a:cubicBezTo>
                    <a:pt x="826654" y="2073563"/>
                    <a:pt x="824346" y="2514600"/>
                    <a:pt x="831273" y="2646218"/>
                  </a:cubicBezTo>
                  <a:cubicBezTo>
                    <a:pt x="838200" y="2777836"/>
                    <a:pt x="827809" y="2705099"/>
                    <a:pt x="817418" y="2632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357177" y="2789560"/>
              <a:ext cx="5212662" cy="1254159"/>
            </a:xfrm>
            <a:custGeom>
              <a:avLst/>
              <a:gdLst>
                <a:gd name="connsiteX0" fmla="*/ 0 w 5407891"/>
                <a:gd name="connsiteY0" fmla="*/ 1253836 h 1253836"/>
                <a:gd name="connsiteX1" fmla="*/ 1136072 w 5407891"/>
                <a:gd name="connsiteY1" fmla="*/ 741218 h 1253836"/>
                <a:gd name="connsiteX2" fmla="*/ 2008909 w 5407891"/>
                <a:gd name="connsiteY2" fmla="*/ 644236 h 1253836"/>
                <a:gd name="connsiteX3" fmla="*/ 2341418 w 5407891"/>
                <a:gd name="connsiteY3" fmla="*/ 671945 h 1253836"/>
                <a:gd name="connsiteX4" fmla="*/ 3491345 w 5407891"/>
                <a:gd name="connsiteY4" fmla="*/ 228600 h 1253836"/>
                <a:gd name="connsiteX5" fmla="*/ 5112327 w 5407891"/>
                <a:gd name="connsiteY5" fmla="*/ 34636 h 1253836"/>
                <a:gd name="connsiteX6" fmla="*/ 5264727 w 5407891"/>
                <a:gd name="connsiteY6" fmla="*/ 20781 h 12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7891" h="1253836">
                  <a:moveTo>
                    <a:pt x="0" y="1253836"/>
                  </a:moveTo>
                  <a:cubicBezTo>
                    <a:pt x="400627" y="1048327"/>
                    <a:pt x="801254" y="842818"/>
                    <a:pt x="1136072" y="741218"/>
                  </a:cubicBezTo>
                  <a:cubicBezTo>
                    <a:pt x="1470890" y="639618"/>
                    <a:pt x="1808018" y="655781"/>
                    <a:pt x="2008909" y="644236"/>
                  </a:cubicBezTo>
                  <a:cubicBezTo>
                    <a:pt x="2209800" y="632691"/>
                    <a:pt x="2094345" y="741218"/>
                    <a:pt x="2341418" y="671945"/>
                  </a:cubicBezTo>
                  <a:cubicBezTo>
                    <a:pt x="2588491" y="602672"/>
                    <a:pt x="3029527" y="334818"/>
                    <a:pt x="3491345" y="228600"/>
                  </a:cubicBezTo>
                  <a:cubicBezTo>
                    <a:pt x="3953163" y="122382"/>
                    <a:pt x="4816763" y="69272"/>
                    <a:pt x="5112327" y="34636"/>
                  </a:cubicBezTo>
                  <a:cubicBezTo>
                    <a:pt x="5407891" y="0"/>
                    <a:pt x="5336309" y="10390"/>
                    <a:pt x="5264727" y="2078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3500759" y="2357415"/>
              <a:ext cx="927980" cy="2569383"/>
            </a:xfrm>
            <a:custGeom>
              <a:avLst/>
              <a:gdLst>
                <a:gd name="connsiteX0" fmla="*/ 0 w 736600"/>
                <a:gd name="connsiteY0" fmla="*/ 0 h 1371600"/>
                <a:gd name="connsiteX1" fmla="*/ 429491 w 736600"/>
                <a:gd name="connsiteY1" fmla="*/ 332509 h 1371600"/>
                <a:gd name="connsiteX2" fmla="*/ 692727 w 736600"/>
                <a:gd name="connsiteY2" fmla="*/ 803564 h 1371600"/>
                <a:gd name="connsiteX3" fmla="*/ 692727 w 736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600" h="1371600">
                  <a:moveTo>
                    <a:pt x="0" y="0"/>
                  </a:moveTo>
                  <a:cubicBezTo>
                    <a:pt x="157018" y="99291"/>
                    <a:pt x="314037" y="198582"/>
                    <a:pt x="429491" y="332509"/>
                  </a:cubicBezTo>
                  <a:cubicBezTo>
                    <a:pt x="544945" y="466436"/>
                    <a:pt x="648854" y="630382"/>
                    <a:pt x="692727" y="803564"/>
                  </a:cubicBezTo>
                  <a:cubicBezTo>
                    <a:pt x="736600" y="976746"/>
                    <a:pt x="714663" y="1174173"/>
                    <a:pt x="692727" y="137160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2927989" y="2357415"/>
              <a:ext cx="927977" cy="2644539"/>
            </a:xfrm>
            <a:custGeom>
              <a:avLst/>
              <a:gdLst>
                <a:gd name="connsiteX0" fmla="*/ 0 w 736600"/>
                <a:gd name="connsiteY0" fmla="*/ 0 h 1371600"/>
                <a:gd name="connsiteX1" fmla="*/ 429491 w 736600"/>
                <a:gd name="connsiteY1" fmla="*/ 332509 h 1371600"/>
                <a:gd name="connsiteX2" fmla="*/ 692727 w 736600"/>
                <a:gd name="connsiteY2" fmla="*/ 803564 h 1371600"/>
                <a:gd name="connsiteX3" fmla="*/ 692727 w 736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600" h="1371600">
                  <a:moveTo>
                    <a:pt x="0" y="0"/>
                  </a:moveTo>
                  <a:cubicBezTo>
                    <a:pt x="157018" y="99291"/>
                    <a:pt x="314037" y="198582"/>
                    <a:pt x="429491" y="332509"/>
                  </a:cubicBezTo>
                  <a:cubicBezTo>
                    <a:pt x="544945" y="466436"/>
                    <a:pt x="648854" y="630382"/>
                    <a:pt x="692727" y="803564"/>
                  </a:cubicBezTo>
                  <a:cubicBezTo>
                    <a:pt x="736600" y="976746"/>
                    <a:pt x="714663" y="1174173"/>
                    <a:pt x="692727" y="137160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7" name="76 Forma libre"/>
            <p:cNvSpPr/>
            <p:nvPr/>
          </p:nvSpPr>
          <p:spPr>
            <a:xfrm rot="696083">
              <a:off x="3114473" y="2235287"/>
              <a:ext cx="2410966" cy="681097"/>
            </a:xfrm>
            <a:custGeom>
              <a:avLst/>
              <a:gdLst>
                <a:gd name="connsiteX0" fmla="*/ 0 w 2410691"/>
                <a:gd name="connsiteY0" fmla="*/ 803564 h 803564"/>
                <a:gd name="connsiteX1" fmla="*/ 1205345 w 2410691"/>
                <a:gd name="connsiteY1" fmla="*/ 263236 h 803564"/>
                <a:gd name="connsiteX2" fmla="*/ 2410691 w 2410691"/>
                <a:gd name="connsiteY2" fmla="*/ 0 h 8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803564">
                  <a:moveTo>
                    <a:pt x="0" y="803564"/>
                  </a:moveTo>
                  <a:cubicBezTo>
                    <a:pt x="401781" y="600363"/>
                    <a:pt x="803563" y="397163"/>
                    <a:pt x="1205345" y="263236"/>
                  </a:cubicBezTo>
                  <a:cubicBezTo>
                    <a:pt x="1607127" y="129309"/>
                    <a:pt x="2008909" y="64654"/>
                    <a:pt x="2410691" y="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8" name="77 Forma libre"/>
            <p:cNvSpPr/>
            <p:nvPr/>
          </p:nvSpPr>
          <p:spPr>
            <a:xfrm rot="696083">
              <a:off x="3185514" y="2000425"/>
              <a:ext cx="2415407" cy="676401"/>
            </a:xfrm>
            <a:custGeom>
              <a:avLst/>
              <a:gdLst>
                <a:gd name="connsiteX0" fmla="*/ 0 w 2410691"/>
                <a:gd name="connsiteY0" fmla="*/ 803564 h 803564"/>
                <a:gd name="connsiteX1" fmla="*/ 1205345 w 2410691"/>
                <a:gd name="connsiteY1" fmla="*/ 263236 h 803564"/>
                <a:gd name="connsiteX2" fmla="*/ 2410691 w 2410691"/>
                <a:gd name="connsiteY2" fmla="*/ 0 h 8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803564">
                  <a:moveTo>
                    <a:pt x="0" y="803564"/>
                  </a:moveTo>
                  <a:cubicBezTo>
                    <a:pt x="401781" y="600363"/>
                    <a:pt x="803563" y="397163"/>
                    <a:pt x="1205345" y="263236"/>
                  </a:cubicBezTo>
                  <a:cubicBezTo>
                    <a:pt x="1607127" y="129309"/>
                    <a:pt x="2008909" y="64654"/>
                    <a:pt x="2410691" y="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9" name="78 Forma libre"/>
            <p:cNvSpPr/>
            <p:nvPr/>
          </p:nvSpPr>
          <p:spPr>
            <a:xfrm>
              <a:off x="166255" y="2878806"/>
              <a:ext cx="3405545" cy="1056878"/>
            </a:xfrm>
            <a:custGeom>
              <a:avLst/>
              <a:gdLst>
                <a:gd name="connsiteX0" fmla="*/ 3505200 w 3505200"/>
                <a:gd name="connsiteY0" fmla="*/ 73890 h 1059872"/>
                <a:gd name="connsiteX1" fmla="*/ 2937163 w 3505200"/>
                <a:gd name="connsiteY1" fmla="*/ 115454 h 1059872"/>
                <a:gd name="connsiteX2" fmla="*/ 1995054 w 3505200"/>
                <a:gd name="connsiteY2" fmla="*/ 766617 h 1059872"/>
                <a:gd name="connsiteX3" fmla="*/ 651163 w 3505200"/>
                <a:gd name="connsiteY3" fmla="*/ 1015999 h 1059872"/>
                <a:gd name="connsiteX4" fmla="*/ 0 w 3505200"/>
                <a:gd name="connsiteY4" fmla="*/ 1029854 h 1059872"/>
                <a:gd name="connsiteX5" fmla="*/ 0 w 3505200"/>
                <a:gd name="connsiteY5" fmla="*/ 1029854 h 10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5200" h="1059872">
                  <a:moveTo>
                    <a:pt x="3505200" y="73890"/>
                  </a:moveTo>
                  <a:cubicBezTo>
                    <a:pt x="3347027" y="36945"/>
                    <a:pt x="3188854" y="0"/>
                    <a:pt x="2937163" y="115454"/>
                  </a:cubicBezTo>
                  <a:cubicBezTo>
                    <a:pt x="2685472" y="230908"/>
                    <a:pt x="2376054" y="616526"/>
                    <a:pt x="1995054" y="766617"/>
                  </a:cubicBezTo>
                  <a:cubicBezTo>
                    <a:pt x="1614054" y="916708"/>
                    <a:pt x="983672" y="972126"/>
                    <a:pt x="651163" y="1015999"/>
                  </a:cubicBezTo>
                  <a:cubicBezTo>
                    <a:pt x="318654" y="1059872"/>
                    <a:pt x="0" y="1029854"/>
                    <a:pt x="0" y="1029854"/>
                  </a:cubicBezTo>
                  <a:lnTo>
                    <a:pt x="0" y="1029854"/>
                  </a:lnTo>
                </a:path>
              </a:pathLst>
            </a:custGeom>
            <a:ln w="130175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0" name="79 Cubo"/>
            <p:cNvSpPr/>
            <p:nvPr/>
          </p:nvSpPr>
          <p:spPr bwMode="auto">
            <a:xfrm rot="1735158">
              <a:off x="3007911" y="3442473"/>
              <a:ext cx="239765" cy="68579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1" name="80 Cubo"/>
            <p:cNvSpPr/>
            <p:nvPr/>
          </p:nvSpPr>
          <p:spPr bwMode="auto">
            <a:xfrm rot="1735158">
              <a:off x="2870267" y="3517629"/>
              <a:ext cx="235326" cy="6811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2" name="81 Cubo"/>
            <p:cNvSpPr/>
            <p:nvPr/>
          </p:nvSpPr>
          <p:spPr bwMode="auto">
            <a:xfrm rot="20018731">
              <a:off x="3012349" y="2869411"/>
              <a:ext cx="213124" cy="73276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3" name="82 Cubo"/>
            <p:cNvSpPr/>
            <p:nvPr/>
          </p:nvSpPr>
          <p:spPr bwMode="auto">
            <a:xfrm rot="2337547">
              <a:off x="2972390" y="2634550"/>
              <a:ext cx="972378" cy="25365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4" name="83 Cubo"/>
            <p:cNvSpPr/>
            <p:nvPr/>
          </p:nvSpPr>
          <p:spPr bwMode="auto">
            <a:xfrm rot="1014309">
              <a:off x="2888027" y="2005121"/>
              <a:ext cx="208685" cy="113203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5" name="84 Forma libre"/>
            <p:cNvSpPr/>
            <p:nvPr/>
          </p:nvSpPr>
          <p:spPr bwMode="auto">
            <a:xfrm rot="8810116">
              <a:off x="1967496" y="844907"/>
              <a:ext cx="2228356" cy="2372106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6" name="85 Elipse"/>
            <p:cNvSpPr/>
            <p:nvPr/>
          </p:nvSpPr>
          <p:spPr bwMode="auto">
            <a:xfrm>
              <a:off x="3287635" y="1572976"/>
              <a:ext cx="213124" cy="35698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7" name="86 Elipse"/>
            <p:cNvSpPr/>
            <p:nvPr/>
          </p:nvSpPr>
          <p:spPr bwMode="auto">
            <a:xfrm>
              <a:off x="3358676" y="1713893"/>
              <a:ext cx="124322" cy="2160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8" name="87 Elipse"/>
            <p:cNvSpPr/>
            <p:nvPr/>
          </p:nvSpPr>
          <p:spPr bwMode="auto">
            <a:xfrm>
              <a:off x="2999030" y="1427363"/>
              <a:ext cx="217563" cy="35698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9" name="88 Elipse"/>
            <p:cNvSpPr/>
            <p:nvPr/>
          </p:nvSpPr>
          <p:spPr bwMode="auto">
            <a:xfrm>
              <a:off x="3070072" y="1572976"/>
              <a:ext cx="128761" cy="2160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338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027">
              <a:off x="2840696" y="1838318"/>
              <a:ext cx="5429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90 Cubo"/>
            <p:cNvSpPr/>
            <p:nvPr/>
          </p:nvSpPr>
          <p:spPr bwMode="auto">
            <a:xfrm rot="2337547">
              <a:off x="2830307" y="2705010"/>
              <a:ext cx="967939" cy="25365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2" name="91 Cubo"/>
            <p:cNvSpPr/>
            <p:nvPr/>
          </p:nvSpPr>
          <p:spPr bwMode="auto">
            <a:xfrm rot="20018731">
              <a:off x="2852506" y="3010328"/>
              <a:ext cx="217566" cy="68579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3" name="92 Forma libre"/>
            <p:cNvSpPr/>
            <p:nvPr/>
          </p:nvSpPr>
          <p:spPr>
            <a:xfrm rot="349611">
              <a:off x="3616201" y="2906989"/>
              <a:ext cx="674893" cy="42277"/>
            </a:xfrm>
            <a:custGeom>
              <a:avLst/>
              <a:gdLst>
                <a:gd name="connsiteX0" fmla="*/ 0 w 676564"/>
                <a:gd name="connsiteY0" fmla="*/ 46181 h 46181"/>
                <a:gd name="connsiteX1" fmla="*/ 568037 w 676564"/>
                <a:gd name="connsiteY1" fmla="*/ 4618 h 46181"/>
                <a:gd name="connsiteX2" fmla="*/ 651164 w 676564"/>
                <a:gd name="connsiteY2" fmla="*/ 18472 h 4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564" h="46181">
                  <a:moveTo>
                    <a:pt x="0" y="46181"/>
                  </a:moveTo>
                  <a:lnTo>
                    <a:pt x="568037" y="4618"/>
                  </a:lnTo>
                  <a:cubicBezTo>
                    <a:pt x="676564" y="0"/>
                    <a:pt x="651164" y="18472"/>
                    <a:pt x="651164" y="18472"/>
                  </a:cubicBezTo>
                </a:path>
              </a:pathLst>
            </a:custGeom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4" name="93 Trapecio"/>
            <p:cNvSpPr/>
            <p:nvPr/>
          </p:nvSpPr>
          <p:spPr>
            <a:xfrm rot="8398901">
              <a:off x="4251135" y="2869411"/>
              <a:ext cx="168723" cy="385173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525901" y="2437266"/>
              <a:ext cx="2410969" cy="803228"/>
            </a:xfrm>
            <a:custGeom>
              <a:avLst/>
              <a:gdLst>
                <a:gd name="connsiteX0" fmla="*/ 0 w 2410691"/>
                <a:gd name="connsiteY0" fmla="*/ 803564 h 803564"/>
                <a:gd name="connsiteX1" fmla="*/ 1205345 w 2410691"/>
                <a:gd name="connsiteY1" fmla="*/ 263236 h 803564"/>
                <a:gd name="connsiteX2" fmla="*/ 2410691 w 2410691"/>
                <a:gd name="connsiteY2" fmla="*/ 0 h 8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803564">
                  <a:moveTo>
                    <a:pt x="0" y="803564"/>
                  </a:moveTo>
                  <a:cubicBezTo>
                    <a:pt x="401781" y="600363"/>
                    <a:pt x="803563" y="397163"/>
                    <a:pt x="1205345" y="263236"/>
                  </a:cubicBezTo>
                  <a:cubicBezTo>
                    <a:pt x="1607127" y="129309"/>
                    <a:pt x="2008909" y="64654"/>
                    <a:pt x="2410691" y="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5356715" y="2216498"/>
              <a:ext cx="2544171" cy="1437352"/>
            </a:xfrm>
            <a:custGeom>
              <a:avLst/>
              <a:gdLst>
                <a:gd name="connsiteX0" fmla="*/ 207818 w 2867891"/>
                <a:gd name="connsiteY0" fmla="*/ 0 h 1440873"/>
                <a:gd name="connsiteX1" fmla="*/ 443345 w 2867891"/>
                <a:gd name="connsiteY1" fmla="*/ 1052946 h 1440873"/>
                <a:gd name="connsiteX2" fmla="*/ 2867891 w 2867891"/>
                <a:gd name="connsiteY2" fmla="*/ 1440873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7891" h="1440873">
                  <a:moveTo>
                    <a:pt x="207818" y="0"/>
                  </a:moveTo>
                  <a:cubicBezTo>
                    <a:pt x="103909" y="406400"/>
                    <a:pt x="0" y="812801"/>
                    <a:pt x="443345" y="1052946"/>
                  </a:cubicBezTo>
                  <a:cubicBezTo>
                    <a:pt x="886691" y="1293092"/>
                    <a:pt x="2396837" y="1369291"/>
                    <a:pt x="2867891" y="144087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428219" y="2714404"/>
              <a:ext cx="2410969" cy="803225"/>
            </a:xfrm>
            <a:custGeom>
              <a:avLst/>
              <a:gdLst>
                <a:gd name="connsiteX0" fmla="*/ 0 w 2410691"/>
                <a:gd name="connsiteY0" fmla="*/ 803564 h 803564"/>
                <a:gd name="connsiteX1" fmla="*/ 1205345 w 2410691"/>
                <a:gd name="connsiteY1" fmla="*/ 263236 h 803564"/>
                <a:gd name="connsiteX2" fmla="*/ 2410691 w 2410691"/>
                <a:gd name="connsiteY2" fmla="*/ 0 h 8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803564">
                  <a:moveTo>
                    <a:pt x="0" y="803564"/>
                  </a:moveTo>
                  <a:cubicBezTo>
                    <a:pt x="401781" y="600363"/>
                    <a:pt x="803563" y="397163"/>
                    <a:pt x="1205345" y="263236"/>
                  </a:cubicBezTo>
                  <a:cubicBezTo>
                    <a:pt x="1607127" y="129309"/>
                    <a:pt x="2008909" y="64654"/>
                    <a:pt x="2410691" y="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716826" y="3930985"/>
              <a:ext cx="7286181" cy="1446747"/>
            </a:xfrm>
            <a:custGeom>
              <a:avLst/>
              <a:gdLst>
                <a:gd name="connsiteX0" fmla="*/ 0 w 2410691"/>
                <a:gd name="connsiteY0" fmla="*/ 803564 h 803564"/>
                <a:gd name="connsiteX1" fmla="*/ 1205345 w 2410691"/>
                <a:gd name="connsiteY1" fmla="*/ 263236 h 803564"/>
                <a:gd name="connsiteX2" fmla="*/ 2410691 w 2410691"/>
                <a:gd name="connsiteY2" fmla="*/ 0 h 8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803564">
                  <a:moveTo>
                    <a:pt x="0" y="803564"/>
                  </a:moveTo>
                  <a:cubicBezTo>
                    <a:pt x="401781" y="600363"/>
                    <a:pt x="803563" y="397163"/>
                    <a:pt x="1205345" y="263236"/>
                  </a:cubicBezTo>
                  <a:cubicBezTo>
                    <a:pt x="1607127" y="129309"/>
                    <a:pt x="2008909" y="64654"/>
                    <a:pt x="2410691" y="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9" name="98 Forma libre"/>
            <p:cNvSpPr/>
            <p:nvPr/>
          </p:nvSpPr>
          <p:spPr>
            <a:xfrm>
              <a:off x="787867" y="4428891"/>
              <a:ext cx="7570347" cy="1446747"/>
            </a:xfrm>
            <a:custGeom>
              <a:avLst/>
              <a:gdLst>
                <a:gd name="connsiteX0" fmla="*/ 0 w 2410691"/>
                <a:gd name="connsiteY0" fmla="*/ 803564 h 803564"/>
                <a:gd name="connsiteX1" fmla="*/ 1205345 w 2410691"/>
                <a:gd name="connsiteY1" fmla="*/ 263236 h 803564"/>
                <a:gd name="connsiteX2" fmla="*/ 2410691 w 2410691"/>
                <a:gd name="connsiteY2" fmla="*/ 0 h 8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803564">
                  <a:moveTo>
                    <a:pt x="0" y="803564"/>
                  </a:moveTo>
                  <a:cubicBezTo>
                    <a:pt x="401781" y="600363"/>
                    <a:pt x="803563" y="397163"/>
                    <a:pt x="1205345" y="263236"/>
                  </a:cubicBezTo>
                  <a:cubicBezTo>
                    <a:pt x="1607127" y="129309"/>
                    <a:pt x="2008909" y="64654"/>
                    <a:pt x="2410691" y="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0" name="99 Forma libre"/>
            <p:cNvSpPr/>
            <p:nvPr/>
          </p:nvSpPr>
          <p:spPr>
            <a:xfrm>
              <a:off x="4144573" y="2216498"/>
              <a:ext cx="927977" cy="2644539"/>
            </a:xfrm>
            <a:custGeom>
              <a:avLst/>
              <a:gdLst>
                <a:gd name="connsiteX0" fmla="*/ 0 w 736600"/>
                <a:gd name="connsiteY0" fmla="*/ 0 h 1371600"/>
                <a:gd name="connsiteX1" fmla="*/ 429491 w 736600"/>
                <a:gd name="connsiteY1" fmla="*/ 332509 h 1371600"/>
                <a:gd name="connsiteX2" fmla="*/ 692727 w 736600"/>
                <a:gd name="connsiteY2" fmla="*/ 803564 h 1371600"/>
                <a:gd name="connsiteX3" fmla="*/ 692727 w 736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600" h="1371600">
                  <a:moveTo>
                    <a:pt x="0" y="0"/>
                  </a:moveTo>
                  <a:cubicBezTo>
                    <a:pt x="157018" y="99291"/>
                    <a:pt x="314037" y="198582"/>
                    <a:pt x="429491" y="332509"/>
                  </a:cubicBezTo>
                  <a:cubicBezTo>
                    <a:pt x="544945" y="466436"/>
                    <a:pt x="648854" y="630382"/>
                    <a:pt x="692727" y="803564"/>
                  </a:cubicBezTo>
                  <a:cubicBezTo>
                    <a:pt x="736600" y="976746"/>
                    <a:pt x="714663" y="1174173"/>
                    <a:pt x="692727" y="137160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1" name="100 Forma libre"/>
            <p:cNvSpPr/>
            <p:nvPr/>
          </p:nvSpPr>
          <p:spPr>
            <a:xfrm>
              <a:off x="667983" y="3644456"/>
              <a:ext cx="6842175" cy="1258857"/>
            </a:xfrm>
            <a:custGeom>
              <a:avLst/>
              <a:gdLst>
                <a:gd name="connsiteX0" fmla="*/ 0 w 6844146"/>
                <a:gd name="connsiteY0" fmla="*/ 1260764 h 1260764"/>
                <a:gd name="connsiteX1" fmla="*/ 1094509 w 6844146"/>
                <a:gd name="connsiteY1" fmla="*/ 706582 h 1260764"/>
                <a:gd name="connsiteX2" fmla="*/ 2258291 w 6844146"/>
                <a:gd name="connsiteY2" fmla="*/ 651164 h 1260764"/>
                <a:gd name="connsiteX3" fmla="*/ 3048000 w 6844146"/>
                <a:gd name="connsiteY3" fmla="*/ 401782 h 1260764"/>
                <a:gd name="connsiteX4" fmla="*/ 4599709 w 6844146"/>
                <a:gd name="connsiteY4" fmla="*/ 110837 h 1260764"/>
                <a:gd name="connsiteX5" fmla="*/ 6844146 w 6844146"/>
                <a:gd name="connsiteY5" fmla="*/ 0 h 1260764"/>
                <a:gd name="connsiteX6" fmla="*/ 6844146 w 6844146"/>
                <a:gd name="connsiteY6" fmla="*/ 0 h 126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44146" h="1260764">
                  <a:moveTo>
                    <a:pt x="0" y="1260764"/>
                  </a:moveTo>
                  <a:cubicBezTo>
                    <a:pt x="359063" y="1034473"/>
                    <a:pt x="718127" y="808182"/>
                    <a:pt x="1094509" y="706582"/>
                  </a:cubicBezTo>
                  <a:cubicBezTo>
                    <a:pt x="1470891" y="604982"/>
                    <a:pt x="1932709" y="701964"/>
                    <a:pt x="2258291" y="651164"/>
                  </a:cubicBezTo>
                  <a:cubicBezTo>
                    <a:pt x="2583873" y="600364"/>
                    <a:pt x="2657764" y="491837"/>
                    <a:pt x="3048000" y="401782"/>
                  </a:cubicBezTo>
                  <a:cubicBezTo>
                    <a:pt x="3438236" y="311728"/>
                    <a:pt x="3967018" y="177801"/>
                    <a:pt x="4599709" y="110837"/>
                  </a:cubicBezTo>
                  <a:cubicBezTo>
                    <a:pt x="5232400" y="43873"/>
                    <a:pt x="6844146" y="0"/>
                    <a:pt x="6844146" y="0"/>
                  </a:cubicBezTo>
                  <a:lnTo>
                    <a:pt x="6844146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2" name="101 Forma libre"/>
            <p:cNvSpPr/>
            <p:nvPr/>
          </p:nvSpPr>
          <p:spPr>
            <a:xfrm>
              <a:off x="1955609" y="2634550"/>
              <a:ext cx="839178" cy="2776064"/>
            </a:xfrm>
            <a:custGeom>
              <a:avLst/>
              <a:gdLst>
                <a:gd name="connsiteX0" fmla="*/ 0 w 838200"/>
                <a:gd name="connsiteY0" fmla="*/ 0 h 2777836"/>
                <a:gd name="connsiteX1" fmla="*/ 512618 w 838200"/>
                <a:gd name="connsiteY1" fmla="*/ 581891 h 2777836"/>
                <a:gd name="connsiteX2" fmla="*/ 526473 w 838200"/>
                <a:gd name="connsiteY2" fmla="*/ 1260763 h 2777836"/>
                <a:gd name="connsiteX3" fmla="*/ 775854 w 838200"/>
                <a:gd name="connsiteY3" fmla="*/ 1842654 h 2777836"/>
                <a:gd name="connsiteX4" fmla="*/ 831273 w 838200"/>
                <a:gd name="connsiteY4" fmla="*/ 2646218 h 2777836"/>
                <a:gd name="connsiteX5" fmla="*/ 817418 w 838200"/>
                <a:gd name="connsiteY5" fmla="*/ 2632363 h 27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2777836">
                  <a:moveTo>
                    <a:pt x="0" y="0"/>
                  </a:moveTo>
                  <a:cubicBezTo>
                    <a:pt x="212436" y="185882"/>
                    <a:pt x="424873" y="371764"/>
                    <a:pt x="512618" y="581891"/>
                  </a:cubicBezTo>
                  <a:cubicBezTo>
                    <a:pt x="600364" y="792018"/>
                    <a:pt x="482600" y="1050636"/>
                    <a:pt x="526473" y="1260763"/>
                  </a:cubicBezTo>
                  <a:cubicBezTo>
                    <a:pt x="570346" y="1470890"/>
                    <a:pt x="725054" y="1611745"/>
                    <a:pt x="775854" y="1842654"/>
                  </a:cubicBezTo>
                  <a:cubicBezTo>
                    <a:pt x="826654" y="2073563"/>
                    <a:pt x="824346" y="2514600"/>
                    <a:pt x="831273" y="2646218"/>
                  </a:cubicBezTo>
                  <a:cubicBezTo>
                    <a:pt x="838200" y="2777836"/>
                    <a:pt x="827809" y="2705099"/>
                    <a:pt x="817418" y="26323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3" name="102 Forma libre"/>
            <p:cNvSpPr/>
            <p:nvPr/>
          </p:nvSpPr>
          <p:spPr>
            <a:xfrm>
              <a:off x="1431678" y="2789560"/>
              <a:ext cx="1038980" cy="2705604"/>
            </a:xfrm>
            <a:custGeom>
              <a:avLst/>
              <a:gdLst>
                <a:gd name="connsiteX0" fmla="*/ 0 w 962891"/>
                <a:gd name="connsiteY0" fmla="*/ 0 h 2627745"/>
                <a:gd name="connsiteX1" fmla="*/ 651164 w 962891"/>
                <a:gd name="connsiteY1" fmla="*/ 665018 h 2627745"/>
                <a:gd name="connsiteX2" fmla="*/ 706582 w 962891"/>
                <a:gd name="connsiteY2" fmla="*/ 1385454 h 2627745"/>
                <a:gd name="connsiteX3" fmla="*/ 928255 w 962891"/>
                <a:gd name="connsiteY3" fmla="*/ 1884218 h 2627745"/>
                <a:gd name="connsiteX4" fmla="*/ 914400 w 962891"/>
                <a:gd name="connsiteY4" fmla="*/ 2521527 h 2627745"/>
                <a:gd name="connsiteX5" fmla="*/ 900546 w 962891"/>
                <a:gd name="connsiteY5" fmla="*/ 2521527 h 2627745"/>
                <a:gd name="connsiteX6" fmla="*/ 900546 w 962891"/>
                <a:gd name="connsiteY6" fmla="*/ 2521527 h 26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891" h="2627745">
                  <a:moveTo>
                    <a:pt x="0" y="0"/>
                  </a:moveTo>
                  <a:cubicBezTo>
                    <a:pt x="266700" y="217054"/>
                    <a:pt x="533400" y="434109"/>
                    <a:pt x="651164" y="665018"/>
                  </a:cubicBezTo>
                  <a:cubicBezTo>
                    <a:pt x="768928" y="895927"/>
                    <a:pt x="660400" y="1182254"/>
                    <a:pt x="706582" y="1385454"/>
                  </a:cubicBezTo>
                  <a:cubicBezTo>
                    <a:pt x="752764" y="1588654"/>
                    <a:pt x="893619" y="1694873"/>
                    <a:pt x="928255" y="1884218"/>
                  </a:cubicBezTo>
                  <a:cubicBezTo>
                    <a:pt x="962891" y="2073564"/>
                    <a:pt x="919018" y="2415309"/>
                    <a:pt x="914400" y="2521527"/>
                  </a:cubicBezTo>
                  <a:cubicBezTo>
                    <a:pt x="909782" y="2627745"/>
                    <a:pt x="900546" y="2521527"/>
                    <a:pt x="900546" y="2521527"/>
                  </a:cubicBezTo>
                  <a:lnTo>
                    <a:pt x="900546" y="252152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4" name="103 Forma libre"/>
            <p:cNvSpPr/>
            <p:nvPr/>
          </p:nvSpPr>
          <p:spPr>
            <a:xfrm>
              <a:off x="1072033" y="2930477"/>
              <a:ext cx="927977" cy="2569383"/>
            </a:xfrm>
            <a:custGeom>
              <a:avLst/>
              <a:gdLst>
                <a:gd name="connsiteX0" fmla="*/ 0 w 736600"/>
                <a:gd name="connsiteY0" fmla="*/ 0 h 1371600"/>
                <a:gd name="connsiteX1" fmla="*/ 429491 w 736600"/>
                <a:gd name="connsiteY1" fmla="*/ 332509 h 1371600"/>
                <a:gd name="connsiteX2" fmla="*/ 692727 w 736600"/>
                <a:gd name="connsiteY2" fmla="*/ 803564 h 1371600"/>
                <a:gd name="connsiteX3" fmla="*/ 692727 w 736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600" h="1371600">
                  <a:moveTo>
                    <a:pt x="0" y="0"/>
                  </a:moveTo>
                  <a:cubicBezTo>
                    <a:pt x="157018" y="99291"/>
                    <a:pt x="314037" y="198582"/>
                    <a:pt x="429491" y="332509"/>
                  </a:cubicBezTo>
                  <a:cubicBezTo>
                    <a:pt x="544945" y="466436"/>
                    <a:pt x="648854" y="630382"/>
                    <a:pt x="692727" y="803564"/>
                  </a:cubicBezTo>
                  <a:cubicBezTo>
                    <a:pt x="736600" y="976746"/>
                    <a:pt x="714663" y="1174173"/>
                    <a:pt x="692727" y="1371600"/>
                  </a:cubicBezTo>
                </a:path>
              </a:pathLst>
            </a:custGeom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105" name="104 Conector recto"/>
            <p:cNvCxnSpPr>
              <a:stCxn id="94" idx="0"/>
            </p:cNvCxnSpPr>
            <p:nvPr/>
          </p:nvCxnSpPr>
          <p:spPr>
            <a:xfrm rot="16200000" flipH="1">
              <a:off x="4087143" y="3584986"/>
              <a:ext cx="1287041" cy="54169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16200000" flipH="1">
              <a:off x="3960763" y="3680286"/>
              <a:ext cx="1362196" cy="4262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16200000" flipH="1">
              <a:off x="4177876" y="3534215"/>
              <a:ext cx="1216581" cy="57277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16200000" flipH="1">
              <a:off x="4250936" y="3390113"/>
              <a:ext cx="1061574" cy="70597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16200000" flipH="1">
              <a:off x="4106834" y="3534215"/>
              <a:ext cx="1216581" cy="57277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135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0" y="3675988"/>
            <a:ext cx="1952625" cy="140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136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6503" y="4980828"/>
            <a:ext cx="2266950" cy="1614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5 Rectángulo"/>
          <p:cNvSpPr>
            <a:spLocks noChangeArrowheads="1"/>
          </p:cNvSpPr>
          <p:nvPr/>
        </p:nvSpPr>
        <p:spPr bwMode="auto">
          <a:xfrm>
            <a:off x="4143375" y="302282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Importante una limpieza periódica de la superficie exterior</a:t>
            </a:r>
          </a:p>
        </p:txBody>
      </p:sp>
      <p:sp>
        <p:nvSpPr>
          <p:cNvPr id="33808" name="6 Rectángulo"/>
          <p:cNvSpPr>
            <a:spLocks noChangeArrowheads="1"/>
          </p:cNvSpPr>
          <p:nvPr/>
        </p:nvSpPr>
        <p:spPr bwMode="auto">
          <a:xfrm>
            <a:off x="4071938" y="3900993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Con respecto a la estructura soporte y a todos los complementos metálicos o de otro tipo, recomendaciones generales de mantenimiento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(limpieza, protección, etc.) según el material que se trate y su localización.</a:t>
            </a:r>
          </a:p>
        </p:txBody>
      </p:sp>
      <p:pic>
        <p:nvPicPr>
          <p:cNvPr id="33809" name="Imagen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482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482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3240088" y="785813"/>
            <a:ext cx="542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Ventajas de las tenso estructuras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sobre los sistemas constructivos tradicionales</a:t>
            </a:r>
            <a:endParaRPr lang="es-ES" sz="1800">
              <a:solidFill>
                <a:srgbClr val="FF0000"/>
              </a:solidFill>
            </a:endParaRPr>
          </a:p>
        </p:txBody>
      </p:sp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155575" y="1681163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400" dirty="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Eficientes  estructural y estéticamente</a:t>
            </a:r>
            <a:endParaRPr lang="es-ES" sz="1400" dirty="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34826" name="55 Grupo"/>
          <p:cNvGrpSpPr>
            <a:grpSpLocks/>
          </p:cNvGrpSpPr>
          <p:nvPr/>
        </p:nvGrpSpPr>
        <p:grpSpPr bwMode="auto">
          <a:xfrm>
            <a:off x="6646863" y="2538413"/>
            <a:ext cx="1909762" cy="2360612"/>
            <a:chOff x="2571736" y="1071546"/>
            <a:chExt cx="2893096" cy="3422454"/>
          </a:xfrm>
        </p:grpSpPr>
        <p:sp>
          <p:nvSpPr>
            <p:cNvPr id="57" name="56 Cubo"/>
            <p:cNvSpPr/>
            <p:nvPr/>
          </p:nvSpPr>
          <p:spPr bwMode="auto">
            <a:xfrm>
              <a:off x="3858358" y="2857575"/>
              <a:ext cx="355925" cy="92984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64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6" name="65 Elipse"/>
            <p:cNvSpPr/>
            <p:nvPr/>
          </p:nvSpPr>
          <p:spPr bwMode="auto">
            <a:xfrm>
              <a:off x="3709254" y="1814957"/>
              <a:ext cx="288588" cy="43960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66 Elipse"/>
            <p:cNvSpPr/>
            <p:nvPr/>
          </p:nvSpPr>
          <p:spPr bwMode="auto">
            <a:xfrm>
              <a:off x="3812665" y="1911623"/>
              <a:ext cx="146698" cy="2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Elipse"/>
            <p:cNvSpPr/>
            <p:nvPr/>
          </p:nvSpPr>
          <p:spPr bwMode="auto">
            <a:xfrm>
              <a:off x="4120493" y="1814957"/>
              <a:ext cx="293398" cy="43960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9" name="68 Elipse"/>
            <p:cNvSpPr/>
            <p:nvPr/>
          </p:nvSpPr>
          <p:spPr bwMode="auto">
            <a:xfrm>
              <a:off x="4223903" y="1911623"/>
              <a:ext cx="149104" cy="2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0" name="69 Luna"/>
            <p:cNvSpPr/>
            <p:nvPr/>
          </p:nvSpPr>
          <p:spPr bwMode="auto">
            <a:xfrm rot="16200000">
              <a:off x="3924732" y="2434455"/>
              <a:ext cx="278492" cy="411239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1" name="70 Proceso alternativo"/>
            <p:cNvSpPr/>
            <p:nvPr/>
          </p:nvSpPr>
          <p:spPr>
            <a:xfrm>
              <a:off x="4286430" y="3285669"/>
              <a:ext cx="500220" cy="21404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2" name="71 Proceso alternativo"/>
            <p:cNvSpPr/>
            <p:nvPr/>
          </p:nvSpPr>
          <p:spPr>
            <a:xfrm>
              <a:off x="4214283" y="3499716"/>
              <a:ext cx="572367" cy="21634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3" name="72 Proceso alternativo"/>
            <p:cNvSpPr/>
            <p:nvPr/>
          </p:nvSpPr>
          <p:spPr>
            <a:xfrm>
              <a:off x="4286430" y="3716065"/>
              <a:ext cx="500220" cy="21174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4" name="73 Proceso alternativo"/>
            <p:cNvSpPr/>
            <p:nvPr/>
          </p:nvSpPr>
          <p:spPr>
            <a:xfrm>
              <a:off x="4428320" y="3927810"/>
              <a:ext cx="358330" cy="21634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5" name="74 Proceso alternativo"/>
            <p:cNvSpPr/>
            <p:nvPr/>
          </p:nvSpPr>
          <p:spPr>
            <a:xfrm rot="16200000">
              <a:off x="4350548" y="2936144"/>
              <a:ext cx="499444" cy="19960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34827" name="1 Rectángulo"/>
          <p:cNvSpPr>
            <a:spLocks noChangeArrowheads="1"/>
          </p:cNvSpPr>
          <p:nvPr/>
        </p:nvSpPr>
        <p:spPr bwMode="auto">
          <a:xfrm>
            <a:off x="1257300" y="19050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Ligereza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28" name="2 Rectángulo"/>
          <p:cNvSpPr>
            <a:spLocks noChangeArrowheads="1"/>
          </p:cNvSpPr>
          <p:nvPr/>
        </p:nvSpPr>
        <p:spPr bwMode="auto">
          <a:xfrm>
            <a:off x="1298575" y="219392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Elegancia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29" name="5 Rectángulo"/>
          <p:cNvSpPr>
            <a:spLocks noChangeArrowheads="1"/>
          </p:cNvSpPr>
          <p:nvPr/>
        </p:nvSpPr>
        <p:spPr bwMode="auto">
          <a:xfrm>
            <a:off x="1262063" y="249555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Translúcidas u opacas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0" name="6 Rectángulo"/>
          <p:cNvSpPr>
            <a:spLocks noChangeArrowheads="1"/>
          </p:cNvSpPr>
          <p:nvPr/>
        </p:nvSpPr>
        <p:spPr bwMode="auto">
          <a:xfrm>
            <a:off x="650875" y="2755900"/>
            <a:ext cx="570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Económicas  en áreas grandes vs. sistemas tradicionales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1" name="7 Rectángulo"/>
          <p:cNvSpPr>
            <a:spLocks noChangeArrowheads="1"/>
          </p:cNvSpPr>
          <p:nvPr/>
        </p:nvSpPr>
        <p:spPr bwMode="auto">
          <a:xfrm>
            <a:off x="1284288" y="59372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Gran capacidad para cubrir grandes luces, creando enormes espacio sin interrupciones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34832" name="8 Rectángulo"/>
          <p:cNvSpPr>
            <a:spLocks noChangeArrowheads="1"/>
          </p:cNvSpPr>
          <p:nvPr/>
        </p:nvSpPr>
        <p:spPr bwMode="auto">
          <a:xfrm>
            <a:off x="3362325" y="3011488"/>
            <a:ext cx="24844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Gran variedad de diseños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3" name="9 Rectángulo"/>
          <p:cNvSpPr>
            <a:spLocks noChangeArrowheads="1"/>
          </p:cNvSpPr>
          <p:nvPr/>
        </p:nvSpPr>
        <p:spPr bwMode="auto">
          <a:xfrm>
            <a:off x="3930650" y="3275013"/>
            <a:ext cx="191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Seguras ante sismo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4" name="10 Rectángulo"/>
          <p:cNvSpPr>
            <a:spLocks noChangeArrowheads="1"/>
          </p:cNvSpPr>
          <p:nvPr/>
        </p:nvSpPr>
        <p:spPr bwMode="auto">
          <a:xfrm>
            <a:off x="2339975" y="3514725"/>
            <a:ext cx="348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Facilidad de instalación y transporte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5" name="13 Rectángulo"/>
          <p:cNvSpPr>
            <a:spLocks noChangeArrowheads="1"/>
          </p:cNvSpPr>
          <p:nvPr/>
        </p:nvSpPr>
        <p:spPr bwMode="auto">
          <a:xfrm>
            <a:off x="2916238" y="3794125"/>
            <a:ext cx="295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Tiempos de montaje reducidos</a:t>
            </a:r>
            <a:endParaRPr lang="es-ES" sz="1400">
              <a:latin typeface="Arial" panose="020B0604020202020204" pitchFamily="34" charset="0"/>
            </a:endParaRPr>
          </a:p>
        </p:txBody>
      </p:sp>
      <p:sp>
        <p:nvSpPr>
          <p:cNvPr id="34836" name="14 Rectángulo"/>
          <p:cNvSpPr>
            <a:spLocks noChangeArrowheads="1"/>
          </p:cNvSpPr>
          <p:nvPr/>
        </p:nvSpPr>
        <p:spPr bwMode="auto">
          <a:xfrm>
            <a:off x="2840038" y="4054475"/>
            <a:ext cx="300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Óptimo consumo de materiales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7" name="17 Rectángulo"/>
          <p:cNvSpPr>
            <a:spLocks noChangeArrowheads="1"/>
          </p:cNvSpPr>
          <p:nvPr/>
        </p:nvSpPr>
        <p:spPr bwMode="auto">
          <a:xfrm>
            <a:off x="1274763" y="43037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Muy resistentes a condiciones externas </a:t>
            </a:r>
          </a:p>
        </p:txBody>
      </p:sp>
      <p:sp>
        <p:nvSpPr>
          <p:cNvPr id="34838" name="18 Rectángulo"/>
          <p:cNvSpPr>
            <a:spLocks noChangeArrowheads="1"/>
          </p:cNvSpPr>
          <p:nvPr/>
        </p:nvSpPr>
        <p:spPr bwMode="auto">
          <a:xfrm>
            <a:off x="650875" y="4583113"/>
            <a:ext cx="518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Absorción de rayos UV y reflejo de rayos infrarrojos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39" name="19 Rectángulo"/>
          <p:cNvSpPr>
            <a:spLocks noChangeArrowheads="1"/>
          </p:cNvSpPr>
          <p:nvPr/>
        </p:nvSpPr>
        <p:spPr bwMode="auto">
          <a:xfrm>
            <a:off x="985838" y="4891088"/>
            <a:ext cx="4884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Contribuyen al ahorro de energía por iluminación y climatización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34840" name="20 Rectángulo"/>
          <p:cNvSpPr>
            <a:spLocks noChangeArrowheads="1"/>
          </p:cNvSpPr>
          <p:nvPr/>
        </p:nvSpPr>
        <p:spPr bwMode="auto">
          <a:xfrm>
            <a:off x="1285875" y="54133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Versatilidad (comercio, instalaciones deportivas, espacios públicos, aeropuertos, etc)</a:t>
            </a:r>
            <a:endParaRPr lang="es-ES" sz="140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pic>
        <p:nvPicPr>
          <p:cNvPr id="34841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584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584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3249613" y="808038"/>
            <a:ext cx="542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Desventajas de las tenso estructuras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sobre los sistemas constructivos tradicionales</a:t>
            </a:r>
            <a:endParaRPr lang="es-ES" sz="1800">
              <a:solidFill>
                <a:srgbClr val="FF0000"/>
              </a:solidFill>
            </a:endParaRPr>
          </a:p>
        </p:txBody>
      </p:sp>
      <p:grpSp>
        <p:nvGrpSpPr>
          <p:cNvPr id="35849" name="26 Grupo"/>
          <p:cNvGrpSpPr>
            <a:grpSpLocks/>
          </p:cNvGrpSpPr>
          <p:nvPr/>
        </p:nvGrpSpPr>
        <p:grpSpPr bwMode="auto">
          <a:xfrm>
            <a:off x="6515100" y="2393950"/>
            <a:ext cx="2017713" cy="2565400"/>
            <a:chOff x="3071802" y="785794"/>
            <a:chExt cx="2714644" cy="3336710"/>
          </a:xfrm>
        </p:grpSpPr>
        <p:sp>
          <p:nvSpPr>
            <p:cNvPr id="25" name="24 Proceso alternativo"/>
            <p:cNvSpPr/>
            <p:nvPr/>
          </p:nvSpPr>
          <p:spPr>
            <a:xfrm rot="16200000">
              <a:off x="4640268" y="3790079"/>
              <a:ext cx="479033" cy="18581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6" name="25 Cubo"/>
            <p:cNvSpPr/>
            <p:nvPr/>
          </p:nvSpPr>
          <p:spPr bwMode="auto">
            <a:xfrm>
              <a:off x="4278548" y="2497510"/>
              <a:ext cx="335325" cy="8899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7" name="26 Forma libre"/>
            <p:cNvSpPr/>
            <p:nvPr/>
          </p:nvSpPr>
          <p:spPr bwMode="auto">
            <a:xfrm rot="8161486">
              <a:off x="3071802" y="785794"/>
              <a:ext cx="2714644" cy="3279578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8" name="27 Elipse"/>
            <p:cNvSpPr/>
            <p:nvPr/>
          </p:nvSpPr>
          <p:spPr bwMode="auto">
            <a:xfrm>
              <a:off x="4235831" y="1591064"/>
              <a:ext cx="136693" cy="2787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Elipse"/>
            <p:cNvSpPr/>
            <p:nvPr/>
          </p:nvSpPr>
          <p:spPr bwMode="auto">
            <a:xfrm>
              <a:off x="4500675" y="1572482"/>
              <a:ext cx="138828" cy="2787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Luna"/>
            <p:cNvSpPr/>
            <p:nvPr/>
          </p:nvSpPr>
          <p:spPr bwMode="auto">
            <a:xfrm rot="5607872">
              <a:off x="4293707" y="2007173"/>
              <a:ext cx="136277" cy="43143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Proceso alternativo"/>
            <p:cNvSpPr/>
            <p:nvPr/>
          </p:nvSpPr>
          <p:spPr>
            <a:xfrm>
              <a:off x="4714258" y="3501001"/>
              <a:ext cx="469883" cy="20441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2" name="31 Proceso alternativo"/>
            <p:cNvSpPr/>
            <p:nvPr/>
          </p:nvSpPr>
          <p:spPr>
            <a:xfrm>
              <a:off x="4714258" y="3286262"/>
              <a:ext cx="538230" cy="20441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3" name="32 Proceso alternativo"/>
            <p:cNvSpPr/>
            <p:nvPr/>
          </p:nvSpPr>
          <p:spPr>
            <a:xfrm>
              <a:off x="4714258" y="3071524"/>
              <a:ext cx="469883" cy="20441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4" name="33 Proceso alternativo"/>
            <p:cNvSpPr/>
            <p:nvPr/>
          </p:nvSpPr>
          <p:spPr>
            <a:xfrm>
              <a:off x="4714258" y="2856785"/>
              <a:ext cx="335325" cy="20441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5" name="34 Acorde"/>
            <p:cNvSpPr/>
            <p:nvPr/>
          </p:nvSpPr>
          <p:spPr>
            <a:xfrm rot="14325679">
              <a:off x="4009309" y="1508597"/>
              <a:ext cx="427413" cy="427167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6" name="35 Acorde"/>
            <p:cNvSpPr/>
            <p:nvPr/>
          </p:nvSpPr>
          <p:spPr>
            <a:xfrm rot="20194064">
              <a:off x="4425920" y="1496084"/>
              <a:ext cx="429303" cy="42947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37" name="36 Conector recto"/>
            <p:cNvCxnSpPr/>
            <p:nvPr/>
          </p:nvCxnSpPr>
          <p:spPr>
            <a:xfrm rot="5400000" flipH="1" flipV="1">
              <a:off x="3964318" y="1464797"/>
              <a:ext cx="357209" cy="14310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16200000" flipH="1">
              <a:off x="4536545" y="1392355"/>
              <a:ext cx="284942" cy="21572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50" name="Rectangle 3"/>
          <p:cNvSpPr>
            <a:spLocks noChangeArrowheads="1"/>
          </p:cNvSpPr>
          <p:nvPr/>
        </p:nvSpPr>
        <p:spPr bwMode="auto">
          <a:xfrm>
            <a:off x="1101725" y="4199623"/>
            <a:ext cx="485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No representan la mejor solución en espacios pequeños</a:t>
            </a:r>
            <a:endParaRPr lang="es-ES" sz="1800" dirty="0">
              <a:latin typeface="Eras Bold ITC" panose="020B0907030504020204" pitchFamily="34" charset="0"/>
            </a:endParaRPr>
          </a:p>
        </p:txBody>
      </p:sp>
      <p:sp>
        <p:nvSpPr>
          <p:cNvPr id="35851" name="1 Rectángulo"/>
          <p:cNvSpPr>
            <a:spLocks noChangeArrowheads="1"/>
          </p:cNvSpPr>
          <p:nvPr/>
        </p:nvSpPr>
        <p:spPr bwMode="auto">
          <a:xfrm>
            <a:off x="1428750" y="2136775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chemeClr val="tx2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Mantenimiento constante para garantizar su durabilidad</a:t>
            </a:r>
          </a:p>
        </p:txBody>
      </p:sp>
      <p:sp>
        <p:nvSpPr>
          <p:cNvPr id="35852" name="2 Rectángulo"/>
          <p:cNvSpPr>
            <a:spLocks noChangeArrowheads="1"/>
          </p:cNvSpPr>
          <p:nvPr/>
        </p:nvSpPr>
        <p:spPr bwMode="auto">
          <a:xfrm>
            <a:off x="1414463" y="289083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Tiempo de vida útil es relativamente corto</a:t>
            </a:r>
          </a:p>
        </p:txBody>
      </p:sp>
      <p:sp>
        <p:nvSpPr>
          <p:cNvPr id="35853" name="3 Rectángulo"/>
          <p:cNvSpPr>
            <a:spLocks noChangeArrowheads="1"/>
          </p:cNvSpPr>
          <p:nvPr/>
        </p:nvSpPr>
        <p:spPr bwMode="auto">
          <a:xfrm>
            <a:off x="1389063" y="340201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Considerar que el material textil presenta dimensiones específicas</a:t>
            </a:r>
            <a:endParaRPr lang="es-ES" sz="1800" dirty="0">
              <a:latin typeface="Eras Bold ITC" panose="020B0907030504020204" pitchFamily="34" charset="0"/>
            </a:endParaRPr>
          </a:p>
        </p:txBody>
      </p:sp>
      <p:pic>
        <p:nvPicPr>
          <p:cNvPr id="35854" name="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687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687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grpSp>
        <p:nvGrpSpPr>
          <p:cNvPr id="36873" name="27 Grupo"/>
          <p:cNvGrpSpPr>
            <a:grpSpLocks/>
          </p:cNvGrpSpPr>
          <p:nvPr/>
        </p:nvGrpSpPr>
        <p:grpSpPr bwMode="auto">
          <a:xfrm>
            <a:off x="688975" y="1141550"/>
            <a:ext cx="1435100" cy="2513013"/>
            <a:chOff x="3214678" y="778489"/>
            <a:chExt cx="2143140" cy="3793519"/>
          </a:xfrm>
        </p:grpSpPr>
        <p:grpSp>
          <p:nvGrpSpPr>
            <p:cNvPr id="36879" name="12 Grupo"/>
            <p:cNvGrpSpPr>
              <a:grpSpLocks/>
            </p:cNvGrpSpPr>
            <p:nvPr/>
          </p:nvGrpSpPr>
          <p:grpSpPr bwMode="auto">
            <a:xfrm>
              <a:off x="3214678" y="1714488"/>
              <a:ext cx="2143140" cy="2500330"/>
              <a:chOff x="2981325" y="1871663"/>
              <a:chExt cx="3181350" cy="3819440"/>
            </a:xfrm>
          </p:grpSpPr>
          <p:pic>
            <p:nvPicPr>
              <p:cNvPr id="3689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325" y="1871663"/>
                <a:ext cx="3181350" cy="311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55 Forma libre"/>
              <p:cNvSpPr/>
              <p:nvPr/>
            </p:nvSpPr>
            <p:spPr bwMode="auto">
              <a:xfrm rot="8161486">
                <a:off x="3115468" y="2411525"/>
                <a:ext cx="2714644" cy="3279578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42" name="41 Elipse"/>
            <p:cNvSpPr/>
            <p:nvPr/>
          </p:nvSpPr>
          <p:spPr>
            <a:xfrm>
              <a:off x="3999389" y="2642897"/>
              <a:ext cx="215737" cy="21328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Elipse"/>
            <p:cNvSpPr/>
            <p:nvPr/>
          </p:nvSpPr>
          <p:spPr>
            <a:xfrm>
              <a:off x="4215126" y="2642897"/>
              <a:ext cx="213366" cy="21328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Elipse"/>
            <p:cNvSpPr/>
            <p:nvPr/>
          </p:nvSpPr>
          <p:spPr>
            <a:xfrm>
              <a:off x="4072882" y="2642897"/>
              <a:ext cx="71122" cy="1437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Elipse"/>
            <p:cNvSpPr/>
            <p:nvPr/>
          </p:nvSpPr>
          <p:spPr>
            <a:xfrm>
              <a:off x="4286248" y="2642897"/>
              <a:ext cx="71122" cy="1437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Luna"/>
            <p:cNvSpPr/>
            <p:nvPr/>
          </p:nvSpPr>
          <p:spPr bwMode="auto">
            <a:xfrm rot="16200000">
              <a:off x="4178795" y="2822157"/>
              <a:ext cx="143785" cy="35561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Cubo"/>
            <p:cNvSpPr/>
            <p:nvPr/>
          </p:nvSpPr>
          <p:spPr bwMode="auto">
            <a:xfrm>
              <a:off x="3999389" y="3785985"/>
              <a:ext cx="215737" cy="78602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Cubo"/>
            <p:cNvSpPr/>
            <p:nvPr/>
          </p:nvSpPr>
          <p:spPr bwMode="auto">
            <a:xfrm>
              <a:off x="4144004" y="3215640"/>
              <a:ext cx="213366" cy="78602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Cubo"/>
            <p:cNvSpPr/>
            <p:nvPr/>
          </p:nvSpPr>
          <p:spPr bwMode="auto">
            <a:xfrm>
              <a:off x="4286248" y="3785985"/>
              <a:ext cx="213366" cy="78602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Cubo"/>
            <p:cNvSpPr/>
            <p:nvPr/>
          </p:nvSpPr>
          <p:spPr>
            <a:xfrm rot="2687052">
              <a:off x="3615331" y="3412145"/>
              <a:ext cx="632986" cy="17973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1" name="50 Cubo"/>
            <p:cNvSpPr/>
            <p:nvPr/>
          </p:nvSpPr>
          <p:spPr>
            <a:xfrm rot="6844609">
              <a:off x="3466128" y="2951812"/>
              <a:ext cx="635050" cy="18017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51 Cubo"/>
            <p:cNvSpPr/>
            <p:nvPr/>
          </p:nvSpPr>
          <p:spPr>
            <a:xfrm rot="7990622">
              <a:off x="4156024" y="3363980"/>
              <a:ext cx="632652" cy="17780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Cubo"/>
            <p:cNvSpPr/>
            <p:nvPr/>
          </p:nvSpPr>
          <p:spPr>
            <a:xfrm rot="2963631">
              <a:off x="4314850" y="2923055"/>
              <a:ext cx="635050" cy="18017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 rot="13034730" flipV="1">
              <a:off x="3431311" y="778489"/>
              <a:ext cx="1755928" cy="1779716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rgbClr val="FF0000"/>
                  </a:solidFill>
                </a:rPr>
                <a:t>PVC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solidFill>
                    <a:srgbClr val="FF0000"/>
                  </a:solidFill>
                </a:rPr>
                <a:t>Coating</a:t>
              </a:r>
              <a:endParaRPr lang="es-ES" dirty="0">
                <a:solidFill>
                  <a:srgbClr val="FF0000"/>
                </a:solidFill>
              </a:endParaRPr>
            </a:p>
          </p:txBody>
        </p:sp>
      </p:grpSp>
      <p:sp>
        <p:nvSpPr>
          <p:cNvPr id="36874" name="Rectangle 5"/>
          <p:cNvSpPr>
            <a:spLocks noChangeArrowheads="1"/>
          </p:cNvSpPr>
          <p:nvPr/>
        </p:nvSpPr>
        <p:spPr bwMode="auto">
          <a:xfrm>
            <a:off x="3143250" y="788621"/>
            <a:ext cx="542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Membrana arquitectónica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Mejores materiales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Rectangle 1"/>
          <p:cNvSpPr>
            <a:spLocks noChangeArrowheads="1"/>
          </p:cNvSpPr>
          <p:nvPr/>
        </p:nvSpPr>
        <p:spPr bwMode="auto">
          <a:xfrm>
            <a:off x="3813723" y="1937535"/>
            <a:ext cx="475877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1F497D"/>
                </a:solidFill>
                <a:latin typeface="Eras Bold ITC" panose="020B0907030504020204" pitchFamily="34" charset="0"/>
              </a:rPr>
              <a:t>Tejidos recubiertos con PVC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1F497D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1F497D"/>
                </a:solidFill>
                <a:latin typeface="Eras Bold ITC" panose="020B0907030504020204" pitchFamily="34" charset="0"/>
              </a:rPr>
              <a:t>Dependiendo de manufactura pueden ser LONAS o MEMBRANAS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1F497D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1F497D"/>
                </a:solidFill>
                <a:latin typeface="Eras Bold ITC" panose="020B0907030504020204" pitchFamily="34" charset="0"/>
              </a:rPr>
              <a:t>Material textil más empleado: </a:t>
            </a:r>
            <a:r>
              <a:rPr lang="es-ES" sz="2400" dirty="0" err="1">
                <a:solidFill>
                  <a:srgbClr val="1F497D"/>
                </a:solidFill>
                <a:latin typeface="Eras Bold ITC" panose="020B0907030504020204" pitchFamily="34" charset="0"/>
              </a:rPr>
              <a:t>Poliester</a:t>
            </a:r>
            <a:endParaRPr lang="es-ES" sz="2400" dirty="0">
              <a:solidFill>
                <a:srgbClr val="1F497D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latin typeface="Eras Bold ITC" panose="020B0907030504020204" pitchFamily="34" charset="0"/>
            </a:endParaRPr>
          </a:p>
        </p:txBody>
      </p:sp>
      <p:pic>
        <p:nvPicPr>
          <p:cNvPr id="59" name="Picture 3" descr="http://t2.gstatic.com/images?q=tbn:ANd9GcRaCKcKifo2PjwxTDgZtJiyIGBbAOrWQBERhL_y6wLs-2sm72jl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836" y="4109637"/>
            <a:ext cx="2139079" cy="2143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789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789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1571625" y="928688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Tipos de tejido comúnmente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utilizado en membranas arquitectónicas</a:t>
            </a:r>
            <a:endParaRPr lang="es-E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7897" name="4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8915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2 Rectángulo"/>
          <p:cNvSpPr>
            <a:spLocks noChangeArrowheads="1"/>
          </p:cNvSpPr>
          <p:nvPr/>
        </p:nvSpPr>
        <p:spPr bwMode="auto">
          <a:xfrm>
            <a:off x="3416300" y="2533650"/>
            <a:ext cx="197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1F497D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TEJIDO PLANO</a:t>
            </a:r>
          </a:p>
        </p:txBody>
      </p:sp>
      <p:sp>
        <p:nvSpPr>
          <p:cNvPr id="37899" name="60 CuadroTexto"/>
          <p:cNvSpPr txBox="1">
            <a:spLocks noChangeArrowheads="1"/>
          </p:cNvSpPr>
          <p:nvPr/>
        </p:nvSpPr>
        <p:spPr bwMode="auto">
          <a:xfrm>
            <a:off x="5429250" y="1643063"/>
            <a:ext cx="314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FF0000"/>
                </a:solidFill>
                <a:latin typeface="Eras Bold ITC" panose="020B0907030504020204" pitchFamily="34" charset="0"/>
              </a:rPr>
              <a:t>¿Para membrana arquitectónica?</a:t>
            </a:r>
          </a:p>
        </p:txBody>
      </p:sp>
      <p:grpSp>
        <p:nvGrpSpPr>
          <p:cNvPr id="37900" name="45 Grupo"/>
          <p:cNvGrpSpPr>
            <a:grpSpLocks/>
          </p:cNvGrpSpPr>
          <p:nvPr/>
        </p:nvGrpSpPr>
        <p:grpSpPr bwMode="auto">
          <a:xfrm>
            <a:off x="6716713" y="2259013"/>
            <a:ext cx="1017587" cy="1169987"/>
            <a:chOff x="3071802" y="785794"/>
            <a:chExt cx="2714644" cy="3336710"/>
          </a:xfrm>
        </p:grpSpPr>
        <p:sp>
          <p:nvSpPr>
            <p:cNvPr id="35" name="34 Proceso alternativo"/>
            <p:cNvSpPr/>
            <p:nvPr/>
          </p:nvSpPr>
          <p:spPr>
            <a:xfrm rot="16200000">
              <a:off x="4642462" y="3791646"/>
              <a:ext cx="475378" cy="18634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6" name="35 Cubo"/>
            <p:cNvSpPr/>
            <p:nvPr/>
          </p:nvSpPr>
          <p:spPr bwMode="auto">
            <a:xfrm>
              <a:off x="4278780" y="2497160"/>
              <a:ext cx="334568" cy="88737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Forma libre"/>
            <p:cNvSpPr/>
            <p:nvPr/>
          </p:nvSpPr>
          <p:spPr bwMode="auto">
            <a:xfrm rot="8161486">
              <a:off x="3071802" y="785794"/>
              <a:ext cx="2714644" cy="3279578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4236430" y="1591675"/>
              <a:ext cx="135521" cy="280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Elipse"/>
            <p:cNvSpPr/>
            <p:nvPr/>
          </p:nvSpPr>
          <p:spPr bwMode="auto">
            <a:xfrm>
              <a:off x="4503237" y="1569037"/>
              <a:ext cx="135521" cy="280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Luna"/>
            <p:cNvSpPr/>
            <p:nvPr/>
          </p:nvSpPr>
          <p:spPr bwMode="auto">
            <a:xfrm rot="5607872">
              <a:off x="4295717" y="2009381"/>
              <a:ext cx="131297" cy="427735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Proceso alternativo"/>
            <p:cNvSpPr/>
            <p:nvPr/>
          </p:nvSpPr>
          <p:spPr>
            <a:xfrm>
              <a:off x="4714988" y="3502248"/>
              <a:ext cx="470085" cy="2037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" name="61 Proceso alternativo"/>
            <p:cNvSpPr/>
            <p:nvPr/>
          </p:nvSpPr>
          <p:spPr>
            <a:xfrm>
              <a:off x="4714988" y="3284932"/>
              <a:ext cx="533612" cy="20826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3" name="62 Proceso alternativo"/>
            <p:cNvSpPr/>
            <p:nvPr/>
          </p:nvSpPr>
          <p:spPr>
            <a:xfrm>
              <a:off x="4714988" y="3072142"/>
              <a:ext cx="470085" cy="2037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4" name="63 Proceso alternativo"/>
            <p:cNvSpPr/>
            <p:nvPr/>
          </p:nvSpPr>
          <p:spPr>
            <a:xfrm>
              <a:off x="4714988" y="2854825"/>
              <a:ext cx="334565" cy="20826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5" name="64 Acorde"/>
            <p:cNvSpPr/>
            <p:nvPr/>
          </p:nvSpPr>
          <p:spPr>
            <a:xfrm rot="14325679">
              <a:off x="4008818" y="1509103"/>
              <a:ext cx="425578" cy="42773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6" name="65 Acorde"/>
            <p:cNvSpPr/>
            <p:nvPr/>
          </p:nvSpPr>
          <p:spPr>
            <a:xfrm rot="20194064">
              <a:off x="4427007" y="1496598"/>
              <a:ext cx="427735" cy="430107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67" name="66 Conector recto"/>
            <p:cNvCxnSpPr/>
            <p:nvPr/>
          </p:nvCxnSpPr>
          <p:spPr>
            <a:xfrm rot="5400000" flipH="1" flipV="1">
              <a:off x="3962312" y="1465203"/>
              <a:ext cx="357665" cy="13975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6200000" flipH="1">
              <a:off x="4536231" y="1395250"/>
              <a:ext cx="289755" cy="21175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901" name="61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813175"/>
            <a:ext cx="1490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69 Rectángulo"/>
          <p:cNvSpPr>
            <a:spLocks noChangeArrowheads="1"/>
          </p:cNvSpPr>
          <p:nvPr/>
        </p:nvSpPr>
        <p:spPr bwMode="auto">
          <a:xfrm>
            <a:off x="3328988" y="4097338"/>
            <a:ext cx="2486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1F497D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TEJIDO PANAMA 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1F497D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ESTERILLA</a:t>
            </a:r>
          </a:p>
        </p:txBody>
      </p:sp>
      <p:grpSp>
        <p:nvGrpSpPr>
          <p:cNvPr id="37903" name="589 Grupo"/>
          <p:cNvGrpSpPr>
            <a:grpSpLocks/>
          </p:cNvGrpSpPr>
          <p:nvPr/>
        </p:nvGrpSpPr>
        <p:grpSpPr bwMode="auto">
          <a:xfrm>
            <a:off x="6643688" y="3890963"/>
            <a:ext cx="1219200" cy="1108075"/>
            <a:chOff x="2571736" y="1071546"/>
            <a:chExt cx="2893096" cy="3422454"/>
          </a:xfrm>
        </p:grpSpPr>
        <p:sp>
          <p:nvSpPr>
            <p:cNvPr id="72" name="71 Cubo"/>
            <p:cNvSpPr/>
            <p:nvPr/>
          </p:nvSpPr>
          <p:spPr bwMode="auto">
            <a:xfrm>
              <a:off x="3856300" y="2861223"/>
              <a:ext cx="357871" cy="92180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3" name="72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4" name="73 Elipse"/>
            <p:cNvSpPr/>
            <p:nvPr/>
          </p:nvSpPr>
          <p:spPr bwMode="auto">
            <a:xfrm>
              <a:off x="3709386" y="1811932"/>
              <a:ext cx="290062" cy="43638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5" name="74 Elipse"/>
            <p:cNvSpPr/>
            <p:nvPr/>
          </p:nvSpPr>
          <p:spPr bwMode="auto">
            <a:xfrm>
              <a:off x="3811095" y="1909997"/>
              <a:ext cx="150682" cy="2892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6" name="75 Elipse"/>
            <p:cNvSpPr/>
            <p:nvPr/>
          </p:nvSpPr>
          <p:spPr bwMode="auto">
            <a:xfrm>
              <a:off x="4123761" y="1811932"/>
              <a:ext cx="290062" cy="43638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Elipse"/>
            <p:cNvSpPr/>
            <p:nvPr/>
          </p:nvSpPr>
          <p:spPr bwMode="auto">
            <a:xfrm>
              <a:off x="4225471" y="1909997"/>
              <a:ext cx="146916" cy="2892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Luna"/>
            <p:cNvSpPr/>
            <p:nvPr/>
          </p:nvSpPr>
          <p:spPr bwMode="auto">
            <a:xfrm rot="16200000">
              <a:off x="3921294" y="2433390"/>
              <a:ext cx="284387" cy="414376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Proceso alternativo"/>
            <p:cNvSpPr/>
            <p:nvPr/>
          </p:nvSpPr>
          <p:spPr>
            <a:xfrm>
              <a:off x="4285744" y="3282901"/>
              <a:ext cx="501019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0" name="79 Proceso alternativo"/>
            <p:cNvSpPr/>
            <p:nvPr/>
          </p:nvSpPr>
          <p:spPr>
            <a:xfrm>
              <a:off x="4214171" y="3498643"/>
              <a:ext cx="572592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1" name="80 Proceso alternativo"/>
            <p:cNvSpPr/>
            <p:nvPr/>
          </p:nvSpPr>
          <p:spPr>
            <a:xfrm>
              <a:off x="4285744" y="3714385"/>
              <a:ext cx="501019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2" name="81 Proceso alternativo"/>
            <p:cNvSpPr/>
            <p:nvPr/>
          </p:nvSpPr>
          <p:spPr>
            <a:xfrm>
              <a:off x="4428891" y="3930127"/>
              <a:ext cx="357871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3" name="82 Proceso alternativo"/>
            <p:cNvSpPr/>
            <p:nvPr/>
          </p:nvSpPr>
          <p:spPr>
            <a:xfrm rot="16200000">
              <a:off x="4352681" y="2935462"/>
              <a:ext cx="495225" cy="19965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7904" name="521 Grupo"/>
          <p:cNvGrpSpPr>
            <a:grpSpLocks/>
          </p:cNvGrpSpPr>
          <p:nvPr/>
        </p:nvGrpSpPr>
        <p:grpSpPr bwMode="auto">
          <a:xfrm>
            <a:off x="1746250" y="5292725"/>
            <a:ext cx="1479550" cy="1376363"/>
            <a:chOff x="918223" y="3461709"/>
            <a:chExt cx="2519469" cy="2448230"/>
          </a:xfrm>
        </p:grpSpPr>
        <p:sp>
          <p:nvSpPr>
            <p:cNvPr id="37921" name="Rectangle 9"/>
            <p:cNvSpPr>
              <a:spLocks/>
            </p:cNvSpPr>
            <p:nvPr/>
          </p:nvSpPr>
          <p:spPr bwMode="auto">
            <a:xfrm>
              <a:off x="964586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2" name="Rectangle 10"/>
            <p:cNvSpPr>
              <a:spLocks/>
            </p:cNvSpPr>
            <p:nvPr/>
          </p:nvSpPr>
          <p:spPr bwMode="auto">
            <a:xfrm>
              <a:off x="964586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3" name="Rectangle 11"/>
            <p:cNvSpPr>
              <a:spLocks/>
            </p:cNvSpPr>
            <p:nvPr/>
          </p:nvSpPr>
          <p:spPr bwMode="auto">
            <a:xfrm>
              <a:off x="964586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4" name="Rectangle 12"/>
            <p:cNvSpPr>
              <a:spLocks/>
            </p:cNvSpPr>
            <p:nvPr/>
          </p:nvSpPr>
          <p:spPr bwMode="auto">
            <a:xfrm>
              <a:off x="964586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5" name="Rectangle 13"/>
            <p:cNvSpPr>
              <a:spLocks/>
            </p:cNvSpPr>
            <p:nvPr/>
          </p:nvSpPr>
          <p:spPr bwMode="auto">
            <a:xfrm>
              <a:off x="964586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6" name="Rectangle 14"/>
            <p:cNvSpPr>
              <a:spLocks/>
            </p:cNvSpPr>
            <p:nvPr/>
          </p:nvSpPr>
          <p:spPr bwMode="auto">
            <a:xfrm>
              <a:off x="964586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7" name="Rectangle 15"/>
            <p:cNvSpPr>
              <a:spLocks/>
            </p:cNvSpPr>
            <p:nvPr/>
          </p:nvSpPr>
          <p:spPr bwMode="auto">
            <a:xfrm>
              <a:off x="964586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8" name="Rectangle 16"/>
            <p:cNvSpPr>
              <a:spLocks/>
            </p:cNvSpPr>
            <p:nvPr/>
          </p:nvSpPr>
          <p:spPr bwMode="auto">
            <a:xfrm>
              <a:off x="964586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29" name="Rectangle 17"/>
            <p:cNvSpPr>
              <a:spLocks/>
            </p:cNvSpPr>
            <p:nvPr/>
          </p:nvSpPr>
          <p:spPr bwMode="auto">
            <a:xfrm>
              <a:off x="964586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0" name="Rectangle 18"/>
            <p:cNvSpPr>
              <a:spLocks/>
            </p:cNvSpPr>
            <p:nvPr/>
          </p:nvSpPr>
          <p:spPr bwMode="auto">
            <a:xfrm>
              <a:off x="964586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1" name="Rectangle 19"/>
            <p:cNvSpPr>
              <a:spLocks/>
            </p:cNvSpPr>
            <p:nvPr/>
          </p:nvSpPr>
          <p:spPr bwMode="auto">
            <a:xfrm>
              <a:off x="964586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2" name="Rectangle 20"/>
            <p:cNvSpPr>
              <a:spLocks/>
            </p:cNvSpPr>
            <p:nvPr/>
          </p:nvSpPr>
          <p:spPr bwMode="auto">
            <a:xfrm>
              <a:off x="964586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3" name="Rectangle 21"/>
            <p:cNvSpPr>
              <a:spLocks/>
            </p:cNvSpPr>
            <p:nvPr/>
          </p:nvSpPr>
          <p:spPr bwMode="auto">
            <a:xfrm>
              <a:off x="964586" y="3578594"/>
              <a:ext cx="9145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4" name="Rectangle 22"/>
            <p:cNvSpPr>
              <a:spLocks/>
            </p:cNvSpPr>
            <p:nvPr/>
          </p:nvSpPr>
          <p:spPr bwMode="auto">
            <a:xfrm>
              <a:off x="1101769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5" name="Rectangle 23"/>
            <p:cNvSpPr>
              <a:spLocks/>
            </p:cNvSpPr>
            <p:nvPr/>
          </p:nvSpPr>
          <p:spPr bwMode="auto">
            <a:xfrm>
              <a:off x="1101769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6" name="Rectangle 24"/>
            <p:cNvSpPr>
              <a:spLocks/>
            </p:cNvSpPr>
            <p:nvPr/>
          </p:nvSpPr>
          <p:spPr bwMode="auto">
            <a:xfrm>
              <a:off x="1101769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7" name="Rectangle 25"/>
            <p:cNvSpPr>
              <a:spLocks/>
            </p:cNvSpPr>
            <p:nvPr/>
          </p:nvSpPr>
          <p:spPr bwMode="auto">
            <a:xfrm>
              <a:off x="1101769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8" name="Rectangle 26"/>
            <p:cNvSpPr>
              <a:spLocks/>
            </p:cNvSpPr>
            <p:nvPr/>
          </p:nvSpPr>
          <p:spPr bwMode="auto">
            <a:xfrm>
              <a:off x="1101769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39" name="Rectangle 27"/>
            <p:cNvSpPr>
              <a:spLocks/>
            </p:cNvSpPr>
            <p:nvPr/>
          </p:nvSpPr>
          <p:spPr bwMode="auto">
            <a:xfrm>
              <a:off x="1101769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0" name="Rectangle 28"/>
            <p:cNvSpPr>
              <a:spLocks/>
            </p:cNvSpPr>
            <p:nvPr/>
          </p:nvSpPr>
          <p:spPr bwMode="auto">
            <a:xfrm>
              <a:off x="1101769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1" name="Rectangle 29"/>
            <p:cNvSpPr>
              <a:spLocks/>
            </p:cNvSpPr>
            <p:nvPr/>
          </p:nvSpPr>
          <p:spPr bwMode="auto">
            <a:xfrm>
              <a:off x="1101769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2" name="Rectangle 30"/>
            <p:cNvSpPr>
              <a:spLocks/>
            </p:cNvSpPr>
            <p:nvPr/>
          </p:nvSpPr>
          <p:spPr bwMode="auto">
            <a:xfrm>
              <a:off x="1101769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3" name="Rectangle 31"/>
            <p:cNvSpPr>
              <a:spLocks/>
            </p:cNvSpPr>
            <p:nvPr/>
          </p:nvSpPr>
          <p:spPr bwMode="auto">
            <a:xfrm>
              <a:off x="1101769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4" name="Rectangle 32"/>
            <p:cNvSpPr>
              <a:spLocks/>
            </p:cNvSpPr>
            <p:nvPr/>
          </p:nvSpPr>
          <p:spPr bwMode="auto">
            <a:xfrm>
              <a:off x="1101769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5" name="Rectangle 33"/>
            <p:cNvSpPr>
              <a:spLocks/>
            </p:cNvSpPr>
            <p:nvPr/>
          </p:nvSpPr>
          <p:spPr bwMode="auto">
            <a:xfrm>
              <a:off x="1101769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6" name="Rectangle 34"/>
            <p:cNvSpPr>
              <a:spLocks/>
            </p:cNvSpPr>
            <p:nvPr/>
          </p:nvSpPr>
          <p:spPr bwMode="auto">
            <a:xfrm>
              <a:off x="1101769" y="3578594"/>
              <a:ext cx="9145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7" name="Rectangle 35"/>
            <p:cNvSpPr>
              <a:spLocks/>
            </p:cNvSpPr>
            <p:nvPr/>
          </p:nvSpPr>
          <p:spPr bwMode="auto">
            <a:xfrm>
              <a:off x="1239587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8" name="Rectangle 36"/>
            <p:cNvSpPr>
              <a:spLocks/>
            </p:cNvSpPr>
            <p:nvPr/>
          </p:nvSpPr>
          <p:spPr bwMode="auto">
            <a:xfrm>
              <a:off x="1239587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49" name="Rectangle 37"/>
            <p:cNvSpPr>
              <a:spLocks/>
            </p:cNvSpPr>
            <p:nvPr/>
          </p:nvSpPr>
          <p:spPr bwMode="auto">
            <a:xfrm>
              <a:off x="1239587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0" name="Rectangle 38"/>
            <p:cNvSpPr>
              <a:spLocks/>
            </p:cNvSpPr>
            <p:nvPr/>
          </p:nvSpPr>
          <p:spPr bwMode="auto">
            <a:xfrm>
              <a:off x="1239587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1" name="Rectangle 39"/>
            <p:cNvSpPr>
              <a:spLocks/>
            </p:cNvSpPr>
            <p:nvPr/>
          </p:nvSpPr>
          <p:spPr bwMode="auto">
            <a:xfrm>
              <a:off x="1239587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2" name="Rectangle 40"/>
            <p:cNvSpPr>
              <a:spLocks/>
            </p:cNvSpPr>
            <p:nvPr/>
          </p:nvSpPr>
          <p:spPr bwMode="auto">
            <a:xfrm>
              <a:off x="1239587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3" name="Rectangle 41"/>
            <p:cNvSpPr>
              <a:spLocks/>
            </p:cNvSpPr>
            <p:nvPr/>
          </p:nvSpPr>
          <p:spPr bwMode="auto">
            <a:xfrm>
              <a:off x="1239587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4" name="Rectangle 42"/>
            <p:cNvSpPr>
              <a:spLocks/>
            </p:cNvSpPr>
            <p:nvPr/>
          </p:nvSpPr>
          <p:spPr bwMode="auto">
            <a:xfrm>
              <a:off x="1239587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5" name="Rectangle 43"/>
            <p:cNvSpPr>
              <a:spLocks/>
            </p:cNvSpPr>
            <p:nvPr/>
          </p:nvSpPr>
          <p:spPr bwMode="auto">
            <a:xfrm>
              <a:off x="1239587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6" name="Rectangle 44"/>
            <p:cNvSpPr>
              <a:spLocks/>
            </p:cNvSpPr>
            <p:nvPr/>
          </p:nvSpPr>
          <p:spPr bwMode="auto">
            <a:xfrm>
              <a:off x="1239587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7" name="Rectangle 45"/>
            <p:cNvSpPr>
              <a:spLocks/>
            </p:cNvSpPr>
            <p:nvPr/>
          </p:nvSpPr>
          <p:spPr bwMode="auto">
            <a:xfrm>
              <a:off x="1239587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8" name="Rectangle 46"/>
            <p:cNvSpPr>
              <a:spLocks/>
            </p:cNvSpPr>
            <p:nvPr/>
          </p:nvSpPr>
          <p:spPr bwMode="auto">
            <a:xfrm>
              <a:off x="1239587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59" name="Rectangle 47"/>
            <p:cNvSpPr>
              <a:spLocks/>
            </p:cNvSpPr>
            <p:nvPr/>
          </p:nvSpPr>
          <p:spPr bwMode="auto">
            <a:xfrm>
              <a:off x="1239587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0" name="Rectangle 48"/>
            <p:cNvSpPr>
              <a:spLocks/>
            </p:cNvSpPr>
            <p:nvPr/>
          </p:nvSpPr>
          <p:spPr bwMode="auto">
            <a:xfrm>
              <a:off x="1376135" y="3578594"/>
              <a:ext cx="9145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1" name="Rectangle 49"/>
            <p:cNvSpPr>
              <a:spLocks/>
            </p:cNvSpPr>
            <p:nvPr/>
          </p:nvSpPr>
          <p:spPr bwMode="auto">
            <a:xfrm>
              <a:off x="1376135" y="3868265"/>
              <a:ext cx="9145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2" name="Rectangle 50"/>
            <p:cNvSpPr>
              <a:spLocks/>
            </p:cNvSpPr>
            <p:nvPr/>
          </p:nvSpPr>
          <p:spPr bwMode="auto">
            <a:xfrm>
              <a:off x="1376135" y="4044228"/>
              <a:ext cx="9145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3" name="Rectangle 51"/>
            <p:cNvSpPr>
              <a:spLocks/>
            </p:cNvSpPr>
            <p:nvPr/>
          </p:nvSpPr>
          <p:spPr bwMode="auto">
            <a:xfrm>
              <a:off x="1376135" y="4218285"/>
              <a:ext cx="9145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4" name="Rectangle 52"/>
            <p:cNvSpPr>
              <a:spLocks/>
            </p:cNvSpPr>
            <p:nvPr/>
          </p:nvSpPr>
          <p:spPr bwMode="auto">
            <a:xfrm>
              <a:off x="1376135" y="4393612"/>
              <a:ext cx="9145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5" name="Rectangle 53"/>
            <p:cNvSpPr>
              <a:spLocks/>
            </p:cNvSpPr>
            <p:nvPr/>
          </p:nvSpPr>
          <p:spPr bwMode="auto">
            <a:xfrm>
              <a:off x="1376135" y="4568304"/>
              <a:ext cx="9145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6" name="Rectangle 54"/>
            <p:cNvSpPr>
              <a:spLocks/>
            </p:cNvSpPr>
            <p:nvPr/>
          </p:nvSpPr>
          <p:spPr bwMode="auto">
            <a:xfrm>
              <a:off x="1376135" y="4741726"/>
              <a:ext cx="9145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7" name="Rectangle 55"/>
            <p:cNvSpPr>
              <a:spLocks/>
            </p:cNvSpPr>
            <p:nvPr/>
          </p:nvSpPr>
          <p:spPr bwMode="auto">
            <a:xfrm>
              <a:off x="1376135" y="4917053"/>
              <a:ext cx="9145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8" name="Rectangle 56"/>
            <p:cNvSpPr>
              <a:spLocks/>
            </p:cNvSpPr>
            <p:nvPr/>
          </p:nvSpPr>
          <p:spPr bwMode="auto">
            <a:xfrm>
              <a:off x="1376135" y="5092380"/>
              <a:ext cx="9145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69" name="Rectangle 57"/>
            <p:cNvSpPr>
              <a:spLocks/>
            </p:cNvSpPr>
            <p:nvPr/>
          </p:nvSpPr>
          <p:spPr bwMode="auto">
            <a:xfrm>
              <a:off x="1376135" y="5267708"/>
              <a:ext cx="9145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0" name="Rectangle 58"/>
            <p:cNvSpPr>
              <a:spLocks/>
            </p:cNvSpPr>
            <p:nvPr/>
          </p:nvSpPr>
          <p:spPr bwMode="auto">
            <a:xfrm>
              <a:off x="1376135" y="5441765"/>
              <a:ext cx="9145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1" name="Rectangle 59"/>
            <p:cNvSpPr>
              <a:spLocks/>
            </p:cNvSpPr>
            <p:nvPr/>
          </p:nvSpPr>
          <p:spPr bwMode="auto">
            <a:xfrm>
              <a:off x="1376135" y="5616457"/>
              <a:ext cx="9145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2" name="Rectangle 60"/>
            <p:cNvSpPr>
              <a:spLocks/>
            </p:cNvSpPr>
            <p:nvPr/>
          </p:nvSpPr>
          <p:spPr bwMode="auto">
            <a:xfrm>
              <a:off x="1376135" y="3578594"/>
              <a:ext cx="9145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3" name="Rectangle 61"/>
            <p:cNvSpPr>
              <a:spLocks/>
            </p:cNvSpPr>
            <p:nvPr/>
          </p:nvSpPr>
          <p:spPr bwMode="auto">
            <a:xfrm>
              <a:off x="1513954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4" name="Rectangle 62"/>
            <p:cNvSpPr>
              <a:spLocks/>
            </p:cNvSpPr>
            <p:nvPr/>
          </p:nvSpPr>
          <p:spPr bwMode="auto">
            <a:xfrm>
              <a:off x="1513954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5" name="Rectangle 63"/>
            <p:cNvSpPr>
              <a:spLocks/>
            </p:cNvSpPr>
            <p:nvPr/>
          </p:nvSpPr>
          <p:spPr bwMode="auto">
            <a:xfrm>
              <a:off x="1513954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6" name="Rectangle 64"/>
            <p:cNvSpPr>
              <a:spLocks/>
            </p:cNvSpPr>
            <p:nvPr/>
          </p:nvSpPr>
          <p:spPr bwMode="auto">
            <a:xfrm>
              <a:off x="1513954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7" name="Rectangle 65"/>
            <p:cNvSpPr>
              <a:spLocks/>
            </p:cNvSpPr>
            <p:nvPr/>
          </p:nvSpPr>
          <p:spPr bwMode="auto">
            <a:xfrm>
              <a:off x="1513954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8" name="Rectangle 66"/>
            <p:cNvSpPr>
              <a:spLocks/>
            </p:cNvSpPr>
            <p:nvPr/>
          </p:nvSpPr>
          <p:spPr bwMode="auto">
            <a:xfrm>
              <a:off x="1513954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79" name="Rectangle 67"/>
            <p:cNvSpPr>
              <a:spLocks/>
            </p:cNvSpPr>
            <p:nvPr/>
          </p:nvSpPr>
          <p:spPr bwMode="auto">
            <a:xfrm>
              <a:off x="1513954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0" name="Rectangle 68"/>
            <p:cNvSpPr>
              <a:spLocks/>
            </p:cNvSpPr>
            <p:nvPr/>
          </p:nvSpPr>
          <p:spPr bwMode="auto">
            <a:xfrm>
              <a:off x="1513954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1" name="Rectangle 69"/>
            <p:cNvSpPr>
              <a:spLocks/>
            </p:cNvSpPr>
            <p:nvPr/>
          </p:nvSpPr>
          <p:spPr bwMode="auto">
            <a:xfrm>
              <a:off x="1513954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2" name="Rectangle 70"/>
            <p:cNvSpPr>
              <a:spLocks/>
            </p:cNvSpPr>
            <p:nvPr/>
          </p:nvSpPr>
          <p:spPr bwMode="auto">
            <a:xfrm>
              <a:off x="1513954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3" name="Rectangle 71"/>
            <p:cNvSpPr>
              <a:spLocks/>
            </p:cNvSpPr>
            <p:nvPr/>
          </p:nvSpPr>
          <p:spPr bwMode="auto">
            <a:xfrm>
              <a:off x="1513954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4" name="Rectangle 72"/>
            <p:cNvSpPr>
              <a:spLocks/>
            </p:cNvSpPr>
            <p:nvPr/>
          </p:nvSpPr>
          <p:spPr bwMode="auto">
            <a:xfrm>
              <a:off x="1513954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5" name="Rectangle 73"/>
            <p:cNvSpPr>
              <a:spLocks/>
            </p:cNvSpPr>
            <p:nvPr/>
          </p:nvSpPr>
          <p:spPr bwMode="auto">
            <a:xfrm>
              <a:off x="1513954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6" name="Rectangle 74"/>
            <p:cNvSpPr>
              <a:spLocks/>
            </p:cNvSpPr>
            <p:nvPr/>
          </p:nvSpPr>
          <p:spPr bwMode="auto">
            <a:xfrm>
              <a:off x="1651137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7" name="Rectangle 75"/>
            <p:cNvSpPr>
              <a:spLocks/>
            </p:cNvSpPr>
            <p:nvPr/>
          </p:nvSpPr>
          <p:spPr bwMode="auto">
            <a:xfrm>
              <a:off x="1651137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8" name="Rectangle 76"/>
            <p:cNvSpPr>
              <a:spLocks/>
            </p:cNvSpPr>
            <p:nvPr/>
          </p:nvSpPr>
          <p:spPr bwMode="auto">
            <a:xfrm>
              <a:off x="1651137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89" name="Rectangle 77"/>
            <p:cNvSpPr>
              <a:spLocks/>
            </p:cNvSpPr>
            <p:nvPr/>
          </p:nvSpPr>
          <p:spPr bwMode="auto">
            <a:xfrm>
              <a:off x="1651137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0" name="Rectangle 78"/>
            <p:cNvSpPr>
              <a:spLocks/>
            </p:cNvSpPr>
            <p:nvPr/>
          </p:nvSpPr>
          <p:spPr bwMode="auto">
            <a:xfrm>
              <a:off x="1651137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1" name="Rectangle 79"/>
            <p:cNvSpPr>
              <a:spLocks/>
            </p:cNvSpPr>
            <p:nvPr/>
          </p:nvSpPr>
          <p:spPr bwMode="auto">
            <a:xfrm>
              <a:off x="1651137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2" name="Rectangle 80"/>
            <p:cNvSpPr>
              <a:spLocks/>
            </p:cNvSpPr>
            <p:nvPr/>
          </p:nvSpPr>
          <p:spPr bwMode="auto">
            <a:xfrm>
              <a:off x="1651137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3" name="Rectangle 81"/>
            <p:cNvSpPr>
              <a:spLocks/>
            </p:cNvSpPr>
            <p:nvPr/>
          </p:nvSpPr>
          <p:spPr bwMode="auto">
            <a:xfrm>
              <a:off x="1651137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4" name="Rectangle 82"/>
            <p:cNvSpPr>
              <a:spLocks/>
            </p:cNvSpPr>
            <p:nvPr/>
          </p:nvSpPr>
          <p:spPr bwMode="auto">
            <a:xfrm>
              <a:off x="1651137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5" name="Rectangle 83"/>
            <p:cNvSpPr>
              <a:spLocks/>
            </p:cNvSpPr>
            <p:nvPr/>
          </p:nvSpPr>
          <p:spPr bwMode="auto">
            <a:xfrm>
              <a:off x="1651137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6" name="Rectangle 84"/>
            <p:cNvSpPr>
              <a:spLocks/>
            </p:cNvSpPr>
            <p:nvPr/>
          </p:nvSpPr>
          <p:spPr bwMode="auto">
            <a:xfrm>
              <a:off x="1651137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7" name="Rectangle 85"/>
            <p:cNvSpPr>
              <a:spLocks/>
            </p:cNvSpPr>
            <p:nvPr/>
          </p:nvSpPr>
          <p:spPr bwMode="auto">
            <a:xfrm>
              <a:off x="1651137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8" name="Rectangle 86"/>
            <p:cNvSpPr>
              <a:spLocks/>
            </p:cNvSpPr>
            <p:nvPr/>
          </p:nvSpPr>
          <p:spPr bwMode="auto">
            <a:xfrm>
              <a:off x="1651137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7999" name="Rectangle 87"/>
            <p:cNvSpPr>
              <a:spLocks/>
            </p:cNvSpPr>
            <p:nvPr/>
          </p:nvSpPr>
          <p:spPr bwMode="auto">
            <a:xfrm>
              <a:off x="1788955" y="3578594"/>
              <a:ext cx="89550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0" name="Rectangle 88"/>
            <p:cNvSpPr>
              <a:spLocks/>
            </p:cNvSpPr>
            <p:nvPr/>
          </p:nvSpPr>
          <p:spPr bwMode="auto">
            <a:xfrm>
              <a:off x="1788955" y="3868265"/>
              <a:ext cx="8955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1" name="Rectangle 89"/>
            <p:cNvSpPr>
              <a:spLocks/>
            </p:cNvSpPr>
            <p:nvPr/>
          </p:nvSpPr>
          <p:spPr bwMode="auto">
            <a:xfrm>
              <a:off x="1788955" y="4044228"/>
              <a:ext cx="8955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2" name="Rectangle 90"/>
            <p:cNvSpPr>
              <a:spLocks/>
            </p:cNvSpPr>
            <p:nvPr/>
          </p:nvSpPr>
          <p:spPr bwMode="auto">
            <a:xfrm>
              <a:off x="1788955" y="4218285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3" name="Rectangle 91"/>
            <p:cNvSpPr>
              <a:spLocks/>
            </p:cNvSpPr>
            <p:nvPr/>
          </p:nvSpPr>
          <p:spPr bwMode="auto">
            <a:xfrm>
              <a:off x="1788955" y="4393612"/>
              <a:ext cx="8955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4" name="Rectangle 92"/>
            <p:cNvSpPr>
              <a:spLocks/>
            </p:cNvSpPr>
            <p:nvPr/>
          </p:nvSpPr>
          <p:spPr bwMode="auto">
            <a:xfrm>
              <a:off x="1788955" y="4568304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5" name="Rectangle 93"/>
            <p:cNvSpPr>
              <a:spLocks/>
            </p:cNvSpPr>
            <p:nvPr/>
          </p:nvSpPr>
          <p:spPr bwMode="auto">
            <a:xfrm>
              <a:off x="1788955" y="4741726"/>
              <a:ext cx="8955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6" name="Rectangle 94"/>
            <p:cNvSpPr>
              <a:spLocks/>
            </p:cNvSpPr>
            <p:nvPr/>
          </p:nvSpPr>
          <p:spPr bwMode="auto">
            <a:xfrm>
              <a:off x="1788955" y="4917053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7" name="Rectangle 95"/>
            <p:cNvSpPr>
              <a:spLocks/>
            </p:cNvSpPr>
            <p:nvPr/>
          </p:nvSpPr>
          <p:spPr bwMode="auto">
            <a:xfrm>
              <a:off x="1788955" y="5092380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8" name="Rectangle 96"/>
            <p:cNvSpPr>
              <a:spLocks/>
            </p:cNvSpPr>
            <p:nvPr/>
          </p:nvSpPr>
          <p:spPr bwMode="auto">
            <a:xfrm>
              <a:off x="1788955" y="5267708"/>
              <a:ext cx="8955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09" name="Rectangle 97"/>
            <p:cNvSpPr>
              <a:spLocks/>
            </p:cNvSpPr>
            <p:nvPr/>
          </p:nvSpPr>
          <p:spPr bwMode="auto">
            <a:xfrm>
              <a:off x="1788955" y="5441765"/>
              <a:ext cx="8955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0" name="Rectangle 98"/>
            <p:cNvSpPr>
              <a:spLocks/>
            </p:cNvSpPr>
            <p:nvPr/>
          </p:nvSpPr>
          <p:spPr bwMode="auto">
            <a:xfrm>
              <a:off x="1788955" y="5616457"/>
              <a:ext cx="89550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1" name="Rectangle 99"/>
            <p:cNvSpPr>
              <a:spLocks/>
            </p:cNvSpPr>
            <p:nvPr/>
          </p:nvSpPr>
          <p:spPr bwMode="auto">
            <a:xfrm>
              <a:off x="1788955" y="3578594"/>
              <a:ext cx="89550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2" name="Rectangle 100"/>
            <p:cNvSpPr>
              <a:spLocks/>
            </p:cNvSpPr>
            <p:nvPr/>
          </p:nvSpPr>
          <p:spPr bwMode="auto">
            <a:xfrm>
              <a:off x="1927408" y="3578594"/>
              <a:ext cx="89550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3" name="Rectangle 101"/>
            <p:cNvSpPr>
              <a:spLocks/>
            </p:cNvSpPr>
            <p:nvPr/>
          </p:nvSpPr>
          <p:spPr bwMode="auto">
            <a:xfrm>
              <a:off x="1927408" y="3868265"/>
              <a:ext cx="8955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4" name="Rectangle 102"/>
            <p:cNvSpPr>
              <a:spLocks/>
            </p:cNvSpPr>
            <p:nvPr/>
          </p:nvSpPr>
          <p:spPr bwMode="auto">
            <a:xfrm>
              <a:off x="1927408" y="4044228"/>
              <a:ext cx="8955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5" name="Rectangle 103"/>
            <p:cNvSpPr>
              <a:spLocks/>
            </p:cNvSpPr>
            <p:nvPr/>
          </p:nvSpPr>
          <p:spPr bwMode="auto">
            <a:xfrm>
              <a:off x="1927408" y="4218285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6" name="Rectangle 104"/>
            <p:cNvSpPr>
              <a:spLocks/>
            </p:cNvSpPr>
            <p:nvPr/>
          </p:nvSpPr>
          <p:spPr bwMode="auto">
            <a:xfrm>
              <a:off x="1927408" y="4393612"/>
              <a:ext cx="8955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7" name="Rectangle 105"/>
            <p:cNvSpPr>
              <a:spLocks/>
            </p:cNvSpPr>
            <p:nvPr/>
          </p:nvSpPr>
          <p:spPr bwMode="auto">
            <a:xfrm>
              <a:off x="1927408" y="4568304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8" name="Rectangle 106"/>
            <p:cNvSpPr>
              <a:spLocks/>
            </p:cNvSpPr>
            <p:nvPr/>
          </p:nvSpPr>
          <p:spPr bwMode="auto">
            <a:xfrm>
              <a:off x="1927408" y="4741726"/>
              <a:ext cx="8955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19" name="Rectangle 107"/>
            <p:cNvSpPr>
              <a:spLocks/>
            </p:cNvSpPr>
            <p:nvPr/>
          </p:nvSpPr>
          <p:spPr bwMode="auto">
            <a:xfrm>
              <a:off x="1927408" y="4917053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0" name="Rectangle 108"/>
            <p:cNvSpPr>
              <a:spLocks/>
            </p:cNvSpPr>
            <p:nvPr/>
          </p:nvSpPr>
          <p:spPr bwMode="auto">
            <a:xfrm>
              <a:off x="1927408" y="5092380"/>
              <a:ext cx="8955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1" name="Rectangle 109"/>
            <p:cNvSpPr>
              <a:spLocks/>
            </p:cNvSpPr>
            <p:nvPr/>
          </p:nvSpPr>
          <p:spPr bwMode="auto">
            <a:xfrm>
              <a:off x="1927408" y="5267708"/>
              <a:ext cx="8955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2" name="Rectangle 110"/>
            <p:cNvSpPr>
              <a:spLocks/>
            </p:cNvSpPr>
            <p:nvPr/>
          </p:nvSpPr>
          <p:spPr bwMode="auto">
            <a:xfrm>
              <a:off x="1927408" y="5441765"/>
              <a:ext cx="8955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3" name="Rectangle 111"/>
            <p:cNvSpPr>
              <a:spLocks/>
            </p:cNvSpPr>
            <p:nvPr/>
          </p:nvSpPr>
          <p:spPr bwMode="auto">
            <a:xfrm>
              <a:off x="1927408" y="5616457"/>
              <a:ext cx="89550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4" name="Rectangle 112"/>
            <p:cNvSpPr>
              <a:spLocks/>
            </p:cNvSpPr>
            <p:nvPr/>
          </p:nvSpPr>
          <p:spPr bwMode="auto">
            <a:xfrm>
              <a:off x="1927408" y="3578594"/>
              <a:ext cx="89550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5" name="Rectangle 113"/>
            <p:cNvSpPr>
              <a:spLocks/>
            </p:cNvSpPr>
            <p:nvPr/>
          </p:nvSpPr>
          <p:spPr bwMode="auto">
            <a:xfrm>
              <a:off x="2063321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6" name="Rectangle 114"/>
            <p:cNvSpPr>
              <a:spLocks/>
            </p:cNvSpPr>
            <p:nvPr/>
          </p:nvSpPr>
          <p:spPr bwMode="auto">
            <a:xfrm>
              <a:off x="2063321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7" name="Rectangle 115"/>
            <p:cNvSpPr>
              <a:spLocks/>
            </p:cNvSpPr>
            <p:nvPr/>
          </p:nvSpPr>
          <p:spPr bwMode="auto">
            <a:xfrm>
              <a:off x="2063321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8" name="Rectangle 116"/>
            <p:cNvSpPr>
              <a:spLocks/>
            </p:cNvSpPr>
            <p:nvPr/>
          </p:nvSpPr>
          <p:spPr bwMode="auto">
            <a:xfrm>
              <a:off x="2063321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29" name="Rectangle 117"/>
            <p:cNvSpPr>
              <a:spLocks/>
            </p:cNvSpPr>
            <p:nvPr/>
          </p:nvSpPr>
          <p:spPr bwMode="auto">
            <a:xfrm>
              <a:off x="2063321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0" name="Rectangle 118"/>
            <p:cNvSpPr>
              <a:spLocks/>
            </p:cNvSpPr>
            <p:nvPr/>
          </p:nvSpPr>
          <p:spPr bwMode="auto">
            <a:xfrm>
              <a:off x="2063321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1" name="Rectangle 119"/>
            <p:cNvSpPr>
              <a:spLocks/>
            </p:cNvSpPr>
            <p:nvPr/>
          </p:nvSpPr>
          <p:spPr bwMode="auto">
            <a:xfrm>
              <a:off x="2063321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2" name="Rectangle 120"/>
            <p:cNvSpPr>
              <a:spLocks/>
            </p:cNvSpPr>
            <p:nvPr/>
          </p:nvSpPr>
          <p:spPr bwMode="auto">
            <a:xfrm>
              <a:off x="2063321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3" name="Rectangle 121"/>
            <p:cNvSpPr>
              <a:spLocks/>
            </p:cNvSpPr>
            <p:nvPr/>
          </p:nvSpPr>
          <p:spPr bwMode="auto">
            <a:xfrm>
              <a:off x="2063321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4" name="Rectangle 122"/>
            <p:cNvSpPr>
              <a:spLocks/>
            </p:cNvSpPr>
            <p:nvPr/>
          </p:nvSpPr>
          <p:spPr bwMode="auto">
            <a:xfrm>
              <a:off x="2063321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5" name="Rectangle 123"/>
            <p:cNvSpPr>
              <a:spLocks/>
            </p:cNvSpPr>
            <p:nvPr/>
          </p:nvSpPr>
          <p:spPr bwMode="auto">
            <a:xfrm>
              <a:off x="2063321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6" name="Rectangle 124"/>
            <p:cNvSpPr>
              <a:spLocks/>
            </p:cNvSpPr>
            <p:nvPr/>
          </p:nvSpPr>
          <p:spPr bwMode="auto">
            <a:xfrm>
              <a:off x="2063321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7" name="Rectangle 125"/>
            <p:cNvSpPr>
              <a:spLocks/>
            </p:cNvSpPr>
            <p:nvPr/>
          </p:nvSpPr>
          <p:spPr bwMode="auto">
            <a:xfrm>
              <a:off x="2063321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8" name="Rectangle 126"/>
            <p:cNvSpPr>
              <a:spLocks/>
            </p:cNvSpPr>
            <p:nvPr/>
          </p:nvSpPr>
          <p:spPr bwMode="auto">
            <a:xfrm>
              <a:off x="2200504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39" name="Rectangle 127"/>
            <p:cNvSpPr>
              <a:spLocks/>
            </p:cNvSpPr>
            <p:nvPr/>
          </p:nvSpPr>
          <p:spPr bwMode="auto">
            <a:xfrm>
              <a:off x="2200504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0" name="Rectangle 128"/>
            <p:cNvSpPr>
              <a:spLocks/>
            </p:cNvSpPr>
            <p:nvPr/>
          </p:nvSpPr>
          <p:spPr bwMode="auto">
            <a:xfrm>
              <a:off x="2200504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1" name="Rectangle 129"/>
            <p:cNvSpPr>
              <a:spLocks/>
            </p:cNvSpPr>
            <p:nvPr/>
          </p:nvSpPr>
          <p:spPr bwMode="auto">
            <a:xfrm>
              <a:off x="2200504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2" name="Rectangle 130"/>
            <p:cNvSpPr>
              <a:spLocks/>
            </p:cNvSpPr>
            <p:nvPr/>
          </p:nvSpPr>
          <p:spPr bwMode="auto">
            <a:xfrm>
              <a:off x="2200504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3" name="Rectangle 131"/>
            <p:cNvSpPr>
              <a:spLocks/>
            </p:cNvSpPr>
            <p:nvPr/>
          </p:nvSpPr>
          <p:spPr bwMode="auto">
            <a:xfrm>
              <a:off x="2200504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4" name="Rectangle 132"/>
            <p:cNvSpPr>
              <a:spLocks/>
            </p:cNvSpPr>
            <p:nvPr/>
          </p:nvSpPr>
          <p:spPr bwMode="auto">
            <a:xfrm>
              <a:off x="2200504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5" name="Rectangle 133"/>
            <p:cNvSpPr>
              <a:spLocks/>
            </p:cNvSpPr>
            <p:nvPr/>
          </p:nvSpPr>
          <p:spPr bwMode="auto">
            <a:xfrm>
              <a:off x="2200504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6" name="Rectangle 134"/>
            <p:cNvSpPr>
              <a:spLocks/>
            </p:cNvSpPr>
            <p:nvPr/>
          </p:nvSpPr>
          <p:spPr bwMode="auto">
            <a:xfrm>
              <a:off x="2200504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7" name="Rectangle 135"/>
            <p:cNvSpPr>
              <a:spLocks/>
            </p:cNvSpPr>
            <p:nvPr/>
          </p:nvSpPr>
          <p:spPr bwMode="auto">
            <a:xfrm>
              <a:off x="2200504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8" name="Rectangle 136"/>
            <p:cNvSpPr>
              <a:spLocks/>
            </p:cNvSpPr>
            <p:nvPr/>
          </p:nvSpPr>
          <p:spPr bwMode="auto">
            <a:xfrm>
              <a:off x="2200504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49" name="Rectangle 137"/>
            <p:cNvSpPr>
              <a:spLocks/>
            </p:cNvSpPr>
            <p:nvPr/>
          </p:nvSpPr>
          <p:spPr bwMode="auto">
            <a:xfrm>
              <a:off x="2200504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0" name="Rectangle 138"/>
            <p:cNvSpPr>
              <a:spLocks/>
            </p:cNvSpPr>
            <p:nvPr/>
          </p:nvSpPr>
          <p:spPr bwMode="auto">
            <a:xfrm>
              <a:off x="2200504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1" name="Rectangle 139"/>
            <p:cNvSpPr>
              <a:spLocks/>
            </p:cNvSpPr>
            <p:nvPr/>
          </p:nvSpPr>
          <p:spPr bwMode="auto">
            <a:xfrm>
              <a:off x="2338957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2" name="Rectangle 140"/>
            <p:cNvSpPr>
              <a:spLocks/>
            </p:cNvSpPr>
            <p:nvPr/>
          </p:nvSpPr>
          <p:spPr bwMode="auto">
            <a:xfrm>
              <a:off x="2338957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3" name="Rectangle 141"/>
            <p:cNvSpPr>
              <a:spLocks/>
            </p:cNvSpPr>
            <p:nvPr/>
          </p:nvSpPr>
          <p:spPr bwMode="auto">
            <a:xfrm>
              <a:off x="2338957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4" name="Rectangle 142"/>
            <p:cNvSpPr>
              <a:spLocks/>
            </p:cNvSpPr>
            <p:nvPr/>
          </p:nvSpPr>
          <p:spPr bwMode="auto">
            <a:xfrm>
              <a:off x="2338957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5" name="Rectangle 143"/>
            <p:cNvSpPr>
              <a:spLocks/>
            </p:cNvSpPr>
            <p:nvPr/>
          </p:nvSpPr>
          <p:spPr bwMode="auto">
            <a:xfrm>
              <a:off x="2338957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6" name="Rectangle 144"/>
            <p:cNvSpPr>
              <a:spLocks/>
            </p:cNvSpPr>
            <p:nvPr/>
          </p:nvSpPr>
          <p:spPr bwMode="auto">
            <a:xfrm>
              <a:off x="2338957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7" name="Rectangle 145"/>
            <p:cNvSpPr>
              <a:spLocks/>
            </p:cNvSpPr>
            <p:nvPr/>
          </p:nvSpPr>
          <p:spPr bwMode="auto">
            <a:xfrm>
              <a:off x="2338957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8" name="Rectangle 146"/>
            <p:cNvSpPr>
              <a:spLocks/>
            </p:cNvSpPr>
            <p:nvPr/>
          </p:nvSpPr>
          <p:spPr bwMode="auto">
            <a:xfrm>
              <a:off x="2338957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59" name="Rectangle 147"/>
            <p:cNvSpPr>
              <a:spLocks/>
            </p:cNvSpPr>
            <p:nvPr/>
          </p:nvSpPr>
          <p:spPr bwMode="auto">
            <a:xfrm>
              <a:off x="2338957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0" name="Rectangle 148"/>
            <p:cNvSpPr>
              <a:spLocks/>
            </p:cNvSpPr>
            <p:nvPr/>
          </p:nvSpPr>
          <p:spPr bwMode="auto">
            <a:xfrm>
              <a:off x="2338957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1" name="Rectangle 149"/>
            <p:cNvSpPr>
              <a:spLocks/>
            </p:cNvSpPr>
            <p:nvPr/>
          </p:nvSpPr>
          <p:spPr bwMode="auto">
            <a:xfrm>
              <a:off x="2338957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2" name="Rectangle 150"/>
            <p:cNvSpPr>
              <a:spLocks/>
            </p:cNvSpPr>
            <p:nvPr/>
          </p:nvSpPr>
          <p:spPr bwMode="auto">
            <a:xfrm>
              <a:off x="2338957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3" name="Rectangle 151"/>
            <p:cNvSpPr>
              <a:spLocks/>
            </p:cNvSpPr>
            <p:nvPr/>
          </p:nvSpPr>
          <p:spPr bwMode="auto">
            <a:xfrm>
              <a:off x="2338957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4" name="Rectangle 152"/>
            <p:cNvSpPr>
              <a:spLocks/>
            </p:cNvSpPr>
            <p:nvPr/>
          </p:nvSpPr>
          <p:spPr bwMode="auto">
            <a:xfrm>
              <a:off x="2476140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5" name="Rectangle 153"/>
            <p:cNvSpPr>
              <a:spLocks/>
            </p:cNvSpPr>
            <p:nvPr/>
          </p:nvSpPr>
          <p:spPr bwMode="auto">
            <a:xfrm>
              <a:off x="2476140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6" name="Rectangle 154"/>
            <p:cNvSpPr>
              <a:spLocks/>
            </p:cNvSpPr>
            <p:nvPr/>
          </p:nvSpPr>
          <p:spPr bwMode="auto">
            <a:xfrm>
              <a:off x="2476140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7" name="Rectangle 155"/>
            <p:cNvSpPr>
              <a:spLocks/>
            </p:cNvSpPr>
            <p:nvPr/>
          </p:nvSpPr>
          <p:spPr bwMode="auto">
            <a:xfrm>
              <a:off x="2476140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8" name="Rectangle 156"/>
            <p:cNvSpPr>
              <a:spLocks/>
            </p:cNvSpPr>
            <p:nvPr/>
          </p:nvSpPr>
          <p:spPr bwMode="auto">
            <a:xfrm>
              <a:off x="2476140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69" name="Rectangle 157"/>
            <p:cNvSpPr>
              <a:spLocks/>
            </p:cNvSpPr>
            <p:nvPr/>
          </p:nvSpPr>
          <p:spPr bwMode="auto">
            <a:xfrm>
              <a:off x="2476140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0" name="Rectangle 158"/>
            <p:cNvSpPr>
              <a:spLocks/>
            </p:cNvSpPr>
            <p:nvPr/>
          </p:nvSpPr>
          <p:spPr bwMode="auto">
            <a:xfrm>
              <a:off x="2476140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1" name="Rectangle 159"/>
            <p:cNvSpPr>
              <a:spLocks/>
            </p:cNvSpPr>
            <p:nvPr/>
          </p:nvSpPr>
          <p:spPr bwMode="auto">
            <a:xfrm>
              <a:off x="2476140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2" name="Rectangle 160"/>
            <p:cNvSpPr>
              <a:spLocks/>
            </p:cNvSpPr>
            <p:nvPr/>
          </p:nvSpPr>
          <p:spPr bwMode="auto">
            <a:xfrm>
              <a:off x="2476140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3" name="Rectangle 161"/>
            <p:cNvSpPr>
              <a:spLocks/>
            </p:cNvSpPr>
            <p:nvPr/>
          </p:nvSpPr>
          <p:spPr bwMode="auto">
            <a:xfrm>
              <a:off x="2476140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4" name="Rectangle 162"/>
            <p:cNvSpPr>
              <a:spLocks/>
            </p:cNvSpPr>
            <p:nvPr/>
          </p:nvSpPr>
          <p:spPr bwMode="auto">
            <a:xfrm>
              <a:off x="2476140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5" name="Rectangle 163"/>
            <p:cNvSpPr>
              <a:spLocks/>
            </p:cNvSpPr>
            <p:nvPr/>
          </p:nvSpPr>
          <p:spPr bwMode="auto">
            <a:xfrm>
              <a:off x="2476140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6" name="Rectangle 164"/>
            <p:cNvSpPr>
              <a:spLocks/>
            </p:cNvSpPr>
            <p:nvPr/>
          </p:nvSpPr>
          <p:spPr bwMode="auto">
            <a:xfrm>
              <a:off x="2476140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7" name="Rectangle 165"/>
            <p:cNvSpPr>
              <a:spLocks/>
            </p:cNvSpPr>
            <p:nvPr/>
          </p:nvSpPr>
          <p:spPr bwMode="auto">
            <a:xfrm>
              <a:off x="2613323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8" name="Rectangle 166"/>
            <p:cNvSpPr>
              <a:spLocks/>
            </p:cNvSpPr>
            <p:nvPr/>
          </p:nvSpPr>
          <p:spPr bwMode="auto">
            <a:xfrm>
              <a:off x="2613323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79" name="Rectangle 167"/>
            <p:cNvSpPr>
              <a:spLocks/>
            </p:cNvSpPr>
            <p:nvPr/>
          </p:nvSpPr>
          <p:spPr bwMode="auto">
            <a:xfrm>
              <a:off x="2613323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0" name="Rectangle 168"/>
            <p:cNvSpPr>
              <a:spLocks/>
            </p:cNvSpPr>
            <p:nvPr/>
          </p:nvSpPr>
          <p:spPr bwMode="auto">
            <a:xfrm>
              <a:off x="2613323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1" name="Rectangle 169"/>
            <p:cNvSpPr>
              <a:spLocks/>
            </p:cNvSpPr>
            <p:nvPr/>
          </p:nvSpPr>
          <p:spPr bwMode="auto">
            <a:xfrm>
              <a:off x="2613323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2" name="Rectangle 170"/>
            <p:cNvSpPr>
              <a:spLocks/>
            </p:cNvSpPr>
            <p:nvPr/>
          </p:nvSpPr>
          <p:spPr bwMode="auto">
            <a:xfrm>
              <a:off x="2613323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3" name="Rectangle 171"/>
            <p:cNvSpPr>
              <a:spLocks/>
            </p:cNvSpPr>
            <p:nvPr/>
          </p:nvSpPr>
          <p:spPr bwMode="auto">
            <a:xfrm>
              <a:off x="2613323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4" name="Rectangle 172"/>
            <p:cNvSpPr>
              <a:spLocks/>
            </p:cNvSpPr>
            <p:nvPr/>
          </p:nvSpPr>
          <p:spPr bwMode="auto">
            <a:xfrm>
              <a:off x="2613323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5" name="Rectangle 173"/>
            <p:cNvSpPr>
              <a:spLocks/>
            </p:cNvSpPr>
            <p:nvPr/>
          </p:nvSpPr>
          <p:spPr bwMode="auto">
            <a:xfrm>
              <a:off x="2613323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6" name="Rectangle 174"/>
            <p:cNvSpPr>
              <a:spLocks/>
            </p:cNvSpPr>
            <p:nvPr/>
          </p:nvSpPr>
          <p:spPr bwMode="auto">
            <a:xfrm>
              <a:off x="2613323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7" name="Rectangle 175"/>
            <p:cNvSpPr>
              <a:spLocks/>
            </p:cNvSpPr>
            <p:nvPr/>
          </p:nvSpPr>
          <p:spPr bwMode="auto">
            <a:xfrm>
              <a:off x="2613323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8" name="Rectangle 176"/>
            <p:cNvSpPr>
              <a:spLocks/>
            </p:cNvSpPr>
            <p:nvPr/>
          </p:nvSpPr>
          <p:spPr bwMode="auto">
            <a:xfrm>
              <a:off x="2613323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89" name="Rectangle 177"/>
            <p:cNvSpPr>
              <a:spLocks/>
            </p:cNvSpPr>
            <p:nvPr/>
          </p:nvSpPr>
          <p:spPr bwMode="auto">
            <a:xfrm>
              <a:off x="2613959" y="3578594"/>
              <a:ext cx="89550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0" name="Rectangle 178"/>
            <p:cNvSpPr>
              <a:spLocks/>
            </p:cNvSpPr>
            <p:nvPr/>
          </p:nvSpPr>
          <p:spPr bwMode="auto">
            <a:xfrm>
              <a:off x="2750506" y="3578594"/>
              <a:ext cx="90185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1" name="Rectangle 179"/>
            <p:cNvSpPr>
              <a:spLocks/>
            </p:cNvSpPr>
            <p:nvPr/>
          </p:nvSpPr>
          <p:spPr bwMode="auto">
            <a:xfrm>
              <a:off x="2750506" y="3868265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2" name="Rectangle 180"/>
            <p:cNvSpPr>
              <a:spLocks/>
            </p:cNvSpPr>
            <p:nvPr/>
          </p:nvSpPr>
          <p:spPr bwMode="auto">
            <a:xfrm>
              <a:off x="2750506" y="404422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3" name="Rectangle 181"/>
            <p:cNvSpPr>
              <a:spLocks/>
            </p:cNvSpPr>
            <p:nvPr/>
          </p:nvSpPr>
          <p:spPr bwMode="auto">
            <a:xfrm>
              <a:off x="2750506" y="4218285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4" name="Rectangle 182"/>
            <p:cNvSpPr>
              <a:spLocks/>
            </p:cNvSpPr>
            <p:nvPr/>
          </p:nvSpPr>
          <p:spPr bwMode="auto">
            <a:xfrm>
              <a:off x="2750506" y="4393612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5" name="Rectangle 183"/>
            <p:cNvSpPr>
              <a:spLocks/>
            </p:cNvSpPr>
            <p:nvPr/>
          </p:nvSpPr>
          <p:spPr bwMode="auto">
            <a:xfrm>
              <a:off x="2750506" y="4568304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6" name="Rectangle 184"/>
            <p:cNvSpPr>
              <a:spLocks/>
            </p:cNvSpPr>
            <p:nvPr/>
          </p:nvSpPr>
          <p:spPr bwMode="auto">
            <a:xfrm>
              <a:off x="2750506" y="4741726"/>
              <a:ext cx="90185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7" name="Rectangle 185"/>
            <p:cNvSpPr>
              <a:spLocks/>
            </p:cNvSpPr>
            <p:nvPr/>
          </p:nvSpPr>
          <p:spPr bwMode="auto">
            <a:xfrm>
              <a:off x="2750506" y="4917053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8" name="Rectangle 186"/>
            <p:cNvSpPr>
              <a:spLocks/>
            </p:cNvSpPr>
            <p:nvPr/>
          </p:nvSpPr>
          <p:spPr bwMode="auto">
            <a:xfrm>
              <a:off x="2750506" y="5092380"/>
              <a:ext cx="90185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099" name="Rectangle 187"/>
            <p:cNvSpPr>
              <a:spLocks/>
            </p:cNvSpPr>
            <p:nvPr/>
          </p:nvSpPr>
          <p:spPr bwMode="auto">
            <a:xfrm>
              <a:off x="2750506" y="5267708"/>
              <a:ext cx="90185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0" name="Rectangle 188"/>
            <p:cNvSpPr>
              <a:spLocks/>
            </p:cNvSpPr>
            <p:nvPr/>
          </p:nvSpPr>
          <p:spPr bwMode="auto">
            <a:xfrm>
              <a:off x="2750506" y="5441765"/>
              <a:ext cx="90185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1" name="Rectangle 189"/>
            <p:cNvSpPr>
              <a:spLocks/>
            </p:cNvSpPr>
            <p:nvPr/>
          </p:nvSpPr>
          <p:spPr bwMode="auto">
            <a:xfrm>
              <a:off x="2750506" y="5616457"/>
              <a:ext cx="90185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2" name="Rectangle 190"/>
            <p:cNvSpPr>
              <a:spLocks/>
            </p:cNvSpPr>
            <p:nvPr/>
          </p:nvSpPr>
          <p:spPr bwMode="auto">
            <a:xfrm>
              <a:off x="2750506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3" name="Rectangle 191"/>
            <p:cNvSpPr>
              <a:spLocks/>
            </p:cNvSpPr>
            <p:nvPr/>
          </p:nvSpPr>
          <p:spPr bwMode="auto">
            <a:xfrm>
              <a:off x="2887690" y="3578594"/>
              <a:ext cx="90820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4" name="Rectangle 192"/>
            <p:cNvSpPr>
              <a:spLocks/>
            </p:cNvSpPr>
            <p:nvPr/>
          </p:nvSpPr>
          <p:spPr bwMode="auto">
            <a:xfrm>
              <a:off x="2887690" y="3868265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5" name="Rectangle 193"/>
            <p:cNvSpPr>
              <a:spLocks/>
            </p:cNvSpPr>
            <p:nvPr/>
          </p:nvSpPr>
          <p:spPr bwMode="auto">
            <a:xfrm>
              <a:off x="2887690" y="404422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6" name="Rectangle 194"/>
            <p:cNvSpPr>
              <a:spLocks/>
            </p:cNvSpPr>
            <p:nvPr/>
          </p:nvSpPr>
          <p:spPr bwMode="auto">
            <a:xfrm>
              <a:off x="2887690" y="4218285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7" name="Rectangle 195"/>
            <p:cNvSpPr>
              <a:spLocks/>
            </p:cNvSpPr>
            <p:nvPr/>
          </p:nvSpPr>
          <p:spPr bwMode="auto">
            <a:xfrm>
              <a:off x="2887690" y="4393612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8" name="Rectangle 196"/>
            <p:cNvSpPr>
              <a:spLocks/>
            </p:cNvSpPr>
            <p:nvPr/>
          </p:nvSpPr>
          <p:spPr bwMode="auto">
            <a:xfrm>
              <a:off x="2887690" y="4568304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09" name="Rectangle 197"/>
            <p:cNvSpPr>
              <a:spLocks/>
            </p:cNvSpPr>
            <p:nvPr/>
          </p:nvSpPr>
          <p:spPr bwMode="auto">
            <a:xfrm>
              <a:off x="2887690" y="4741726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0" name="Rectangle 198"/>
            <p:cNvSpPr>
              <a:spLocks/>
            </p:cNvSpPr>
            <p:nvPr/>
          </p:nvSpPr>
          <p:spPr bwMode="auto">
            <a:xfrm>
              <a:off x="2887690" y="4917053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1" name="Rectangle 199"/>
            <p:cNvSpPr>
              <a:spLocks/>
            </p:cNvSpPr>
            <p:nvPr/>
          </p:nvSpPr>
          <p:spPr bwMode="auto">
            <a:xfrm>
              <a:off x="2887690" y="5092380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2" name="Rectangle 200"/>
            <p:cNvSpPr>
              <a:spLocks/>
            </p:cNvSpPr>
            <p:nvPr/>
          </p:nvSpPr>
          <p:spPr bwMode="auto">
            <a:xfrm>
              <a:off x="2887690" y="526770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3" name="Rectangle 201"/>
            <p:cNvSpPr>
              <a:spLocks/>
            </p:cNvSpPr>
            <p:nvPr/>
          </p:nvSpPr>
          <p:spPr bwMode="auto">
            <a:xfrm>
              <a:off x="2887690" y="5441765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4" name="Rectangle 202"/>
            <p:cNvSpPr>
              <a:spLocks/>
            </p:cNvSpPr>
            <p:nvPr/>
          </p:nvSpPr>
          <p:spPr bwMode="auto">
            <a:xfrm>
              <a:off x="2887690" y="5616457"/>
              <a:ext cx="90820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5" name="Rectangle 203"/>
            <p:cNvSpPr>
              <a:spLocks/>
            </p:cNvSpPr>
            <p:nvPr/>
          </p:nvSpPr>
          <p:spPr bwMode="auto">
            <a:xfrm>
              <a:off x="2887690" y="3578594"/>
              <a:ext cx="90820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6" name="Rectangle 204"/>
            <p:cNvSpPr>
              <a:spLocks/>
            </p:cNvSpPr>
            <p:nvPr/>
          </p:nvSpPr>
          <p:spPr bwMode="auto">
            <a:xfrm>
              <a:off x="3024873" y="3578594"/>
              <a:ext cx="90820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7" name="Rectangle 205"/>
            <p:cNvSpPr>
              <a:spLocks/>
            </p:cNvSpPr>
            <p:nvPr/>
          </p:nvSpPr>
          <p:spPr bwMode="auto">
            <a:xfrm>
              <a:off x="3024873" y="3868265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8" name="Rectangle 206"/>
            <p:cNvSpPr>
              <a:spLocks/>
            </p:cNvSpPr>
            <p:nvPr/>
          </p:nvSpPr>
          <p:spPr bwMode="auto">
            <a:xfrm>
              <a:off x="3024873" y="404422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19" name="Rectangle 207"/>
            <p:cNvSpPr>
              <a:spLocks/>
            </p:cNvSpPr>
            <p:nvPr/>
          </p:nvSpPr>
          <p:spPr bwMode="auto">
            <a:xfrm>
              <a:off x="3024873" y="4218285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0" name="Rectangle 208"/>
            <p:cNvSpPr>
              <a:spLocks/>
            </p:cNvSpPr>
            <p:nvPr/>
          </p:nvSpPr>
          <p:spPr bwMode="auto">
            <a:xfrm>
              <a:off x="3024873" y="4393612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1" name="Rectangle 209"/>
            <p:cNvSpPr>
              <a:spLocks/>
            </p:cNvSpPr>
            <p:nvPr/>
          </p:nvSpPr>
          <p:spPr bwMode="auto">
            <a:xfrm>
              <a:off x="3024873" y="4568304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2" name="Rectangle 210"/>
            <p:cNvSpPr>
              <a:spLocks/>
            </p:cNvSpPr>
            <p:nvPr/>
          </p:nvSpPr>
          <p:spPr bwMode="auto">
            <a:xfrm>
              <a:off x="3024873" y="4741726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3" name="Rectangle 211"/>
            <p:cNvSpPr>
              <a:spLocks/>
            </p:cNvSpPr>
            <p:nvPr/>
          </p:nvSpPr>
          <p:spPr bwMode="auto">
            <a:xfrm>
              <a:off x="3024873" y="4917053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4" name="Rectangle 212"/>
            <p:cNvSpPr>
              <a:spLocks/>
            </p:cNvSpPr>
            <p:nvPr/>
          </p:nvSpPr>
          <p:spPr bwMode="auto">
            <a:xfrm>
              <a:off x="3024873" y="5092380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5" name="Rectangle 213"/>
            <p:cNvSpPr>
              <a:spLocks/>
            </p:cNvSpPr>
            <p:nvPr/>
          </p:nvSpPr>
          <p:spPr bwMode="auto">
            <a:xfrm>
              <a:off x="3024873" y="526770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6" name="Rectangle 214"/>
            <p:cNvSpPr>
              <a:spLocks/>
            </p:cNvSpPr>
            <p:nvPr/>
          </p:nvSpPr>
          <p:spPr bwMode="auto">
            <a:xfrm>
              <a:off x="3024873" y="5441765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7" name="Rectangle 215"/>
            <p:cNvSpPr>
              <a:spLocks/>
            </p:cNvSpPr>
            <p:nvPr/>
          </p:nvSpPr>
          <p:spPr bwMode="auto">
            <a:xfrm>
              <a:off x="3024873" y="5616457"/>
              <a:ext cx="90820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8" name="Rectangle 216"/>
            <p:cNvSpPr>
              <a:spLocks/>
            </p:cNvSpPr>
            <p:nvPr/>
          </p:nvSpPr>
          <p:spPr bwMode="auto">
            <a:xfrm>
              <a:off x="3025508" y="3578594"/>
              <a:ext cx="90820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29" name="Rectangle 217"/>
            <p:cNvSpPr>
              <a:spLocks/>
            </p:cNvSpPr>
            <p:nvPr/>
          </p:nvSpPr>
          <p:spPr bwMode="auto">
            <a:xfrm>
              <a:off x="3162056" y="3578594"/>
              <a:ext cx="90820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0" name="Rectangle 218"/>
            <p:cNvSpPr>
              <a:spLocks/>
            </p:cNvSpPr>
            <p:nvPr/>
          </p:nvSpPr>
          <p:spPr bwMode="auto">
            <a:xfrm>
              <a:off x="3162056" y="3868265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1" name="Rectangle 219"/>
            <p:cNvSpPr>
              <a:spLocks/>
            </p:cNvSpPr>
            <p:nvPr/>
          </p:nvSpPr>
          <p:spPr bwMode="auto">
            <a:xfrm>
              <a:off x="3162056" y="404422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2" name="Rectangle 220"/>
            <p:cNvSpPr>
              <a:spLocks/>
            </p:cNvSpPr>
            <p:nvPr/>
          </p:nvSpPr>
          <p:spPr bwMode="auto">
            <a:xfrm>
              <a:off x="3162056" y="4218285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3" name="Rectangle 221"/>
            <p:cNvSpPr>
              <a:spLocks/>
            </p:cNvSpPr>
            <p:nvPr/>
          </p:nvSpPr>
          <p:spPr bwMode="auto">
            <a:xfrm>
              <a:off x="3162056" y="4393612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4" name="Rectangle 222"/>
            <p:cNvSpPr>
              <a:spLocks/>
            </p:cNvSpPr>
            <p:nvPr/>
          </p:nvSpPr>
          <p:spPr bwMode="auto">
            <a:xfrm>
              <a:off x="3162056" y="4568304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5" name="Rectangle 223"/>
            <p:cNvSpPr>
              <a:spLocks/>
            </p:cNvSpPr>
            <p:nvPr/>
          </p:nvSpPr>
          <p:spPr bwMode="auto">
            <a:xfrm>
              <a:off x="3162056" y="4741726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6" name="Rectangle 224"/>
            <p:cNvSpPr>
              <a:spLocks/>
            </p:cNvSpPr>
            <p:nvPr/>
          </p:nvSpPr>
          <p:spPr bwMode="auto">
            <a:xfrm>
              <a:off x="3162056" y="4917053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7" name="Rectangle 225"/>
            <p:cNvSpPr>
              <a:spLocks/>
            </p:cNvSpPr>
            <p:nvPr/>
          </p:nvSpPr>
          <p:spPr bwMode="auto">
            <a:xfrm>
              <a:off x="3162056" y="5092380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8" name="Rectangle 226"/>
            <p:cNvSpPr>
              <a:spLocks/>
            </p:cNvSpPr>
            <p:nvPr/>
          </p:nvSpPr>
          <p:spPr bwMode="auto">
            <a:xfrm>
              <a:off x="3162056" y="526770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39" name="Rectangle 227"/>
            <p:cNvSpPr>
              <a:spLocks/>
            </p:cNvSpPr>
            <p:nvPr/>
          </p:nvSpPr>
          <p:spPr bwMode="auto">
            <a:xfrm>
              <a:off x="3162056" y="5441765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0" name="Rectangle 228"/>
            <p:cNvSpPr>
              <a:spLocks/>
            </p:cNvSpPr>
            <p:nvPr/>
          </p:nvSpPr>
          <p:spPr bwMode="auto">
            <a:xfrm>
              <a:off x="3162056" y="5616457"/>
              <a:ext cx="90820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1" name="Rectangle 229"/>
            <p:cNvSpPr>
              <a:spLocks/>
            </p:cNvSpPr>
            <p:nvPr/>
          </p:nvSpPr>
          <p:spPr bwMode="auto">
            <a:xfrm>
              <a:off x="3162691" y="3578594"/>
              <a:ext cx="90185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2" name="Rectangle 230"/>
            <p:cNvSpPr>
              <a:spLocks/>
            </p:cNvSpPr>
            <p:nvPr/>
          </p:nvSpPr>
          <p:spPr bwMode="auto">
            <a:xfrm>
              <a:off x="3299239" y="3578594"/>
              <a:ext cx="90820" cy="17405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3" name="Rectangle 231"/>
            <p:cNvSpPr>
              <a:spLocks/>
            </p:cNvSpPr>
            <p:nvPr/>
          </p:nvSpPr>
          <p:spPr bwMode="auto">
            <a:xfrm>
              <a:off x="3299239" y="3868265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4" name="Rectangle 232"/>
            <p:cNvSpPr>
              <a:spLocks/>
            </p:cNvSpPr>
            <p:nvPr/>
          </p:nvSpPr>
          <p:spPr bwMode="auto">
            <a:xfrm>
              <a:off x="3299239" y="404422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5" name="Rectangle 233"/>
            <p:cNvSpPr>
              <a:spLocks/>
            </p:cNvSpPr>
            <p:nvPr/>
          </p:nvSpPr>
          <p:spPr bwMode="auto">
            <a:xfrm>
              <a:off x="3299239" y="4218285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6" name="Rectangle 234"/>
            <p:cNvSpPr>
              <a:spLocks/>
            </p:cNvSpPr>
            <p:nvPr/>
          </p:nvSpPr>
          <p:spPr bwMode="auto">
            <a:xfrm>
              <a:off x="3299239" y="4393612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7" name="Rectangle 235"/>
            <p:cNvSpPr>
              <a:spLocks/>
            </p:cNvSpPr>
            <p:nvPr/>
          </p:nvSpPr>
          <p:spPr bwMode="auto">
            <a:xfrm>
              <a:off x="3299239" y="4568304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8" name="Rectangle 236"/>
            <p:cNvSpPr>
              <a:spLocks/>
            </p:cNvSpPr>
            <p:nvPr/>
          </p:nvSpPr>
          <p:spPr bwMode="auto">
            <a:xfrm>
              <a:off x="3299239" y="4741726"/>
              <a:ext cx="90820" cy="5971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49" name="Rectangle 237"/>
            <p:cNvSpPr>
              <a:spLocks/>
            </p:cNvSpPr>
            <p:nvPr/>
          </p:nvSpPr>
          <p:spPr bwMode="auto">
            <a:xfrm>
              <a:off x="3299239" y="4917053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0" name="Rectangle 238"/>
            <p:cNvSpPr>
              <a:spLocks/>
            </p:cNvSpPr>
            <p:nvPr/>
          </p:nvSpPr>
          <p:spPr bwMode="auto">
            <a:xfrm>
              <a:off x="3299239" y="5092380"/>
              <a:ext cx="90820" cy="59078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1" name="Rectangle 239"/>
            <p:cNvSpPr>
              <a:spLocks/>
            </p:cNvSpPr>
            <p:nvPr/>
          </p:nvSpPr>
          <p:spPr bwMode="auto">
            <a:xfrm>
              <a:off x="3299239" y="5267708"/>
              <a:ext cx="90820" cy="57807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2" name="Rectangle 240"/>
            <p:cNvSpPr>
              <a:spLocks/>
            </p:cNvSpPr>
            <p:nvPr/>
          </p:nvSpPr>
          <p:spPr bwMode="auto">
            <a:xfrm>
              <a:off x="3299239" y="5441765"/>
              <a:ext cx="90820" cy="58442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3" name="Rectangle 241"/>
            <p:cNvSpPr>
              <a:spLocks/>
            </p:cNvSpPr>
            <p:nvPr/>
          </p:nvSpPr>
          <p:spPr bwMode="auto">
            <a:xfrm>
              <a:off x="3299239" y="5616457"/>
              <a:ext cx="90820" cy="175963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4" name="Rectangle 242"/>
            <p:cNvSpPr>
              <a:spLocks/>
            </p:cNvSpPr>
            <p:nvPr/>
          </p:nvSpPr>
          <p:spPr bwMode="auto">
            <a:xfrm>
              <a:off x="3299239" y="3578594"/>
              <a:ext cx="90820" cy="221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5" name="Rectangle 243"/>
            <p:cNvSpPr>
              <a:spLocks/>
            </p:cNvSpPr>
            <p:nvPr/>
          </p:nvSpPr>
          <p:spPr bwMode="auto">
            <a:xfrm>
              <a:off x="918223" y="4102035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6" name="Rectangle 244"/>
            <p:cNvSpPr>
              <a:spLocks/>
            </p:cNvSpPr>
            <p:nvPr/>
          </p:nvSpPr>
          <p:spPr bwMode="auto">
            <a:xfrm>
              <a:off x="918859" y="4103305"/>
              <a:ext cx="2518833" cy="1149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7" name="Rectangle 245"/>
            <p:cNvSpPr>
              <a:spLocks/>
            </p:cNvSpPr>
            <p:nvPr/>
          </p:nvSpPr>
          <p:spPr bwMode="auto">
            <a:xfrm>
              <a:off x="918223" y="4277362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8" name="Rectangle 246"/>
            <p:cNvSpPr>
              <a:spLocks/>
            </p:cNvSpPr>
            <p:nvPr/>
          </p:nvSpPr>
          <p:spPr bwMode="auto">
            <a:xfrm>
              <a:off x="918859" y="4278633"/>
              <a:ext cx="2518833" cy="1149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59" name="Rectangle 247"/>
            <p:cNvSpPr>
              <a:spLocks/>
            </p:cNvSpPr>
            <p:nvPr/>
          </p:nvSpPr>
          <p:spPr bwMode="auto">
            <a:xfrm>
              <a:off x="918223" y="4452054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0" name="Rectangle 248"/>
            <p:cNvSpPr>
              <a:spLocks/>
            </p:cNvSpPr>
            <p:nvPr/>
          </p:nvSpPr>
          <p:spPr bwMode="auto">
            <a:xfrm>
              <a:off x="918859" y="4452690"/>
              <a:ext cx="2518833" cy="1149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1" name="Rectangle 249"/>
            <p:cNvSpPr>
              <a:spLocks/>
            </p:cNvSpPr>
            <p:nvPr/>
          </p:nvSpPr>
          <p:spPr bwMode="auto">
            <a:xfrm>
              <a:off x="918223" y="4627382"/>
              <a:ext cx="2519469" cy="11434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2" name="Rectangle 250"/>
            <p:cNvSpPr>
              <a:spLocks/>
            </p:cNvSpPr>
            <p:nvPr/>
          </p:nvSpPr>
          <p:spPr bwMode="auto">
            <a:xfrm>
              <a:off x="918859" y="4628017"/>
              <a:ext cx="2518833" cy="1143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3" name="Rectangle 251"/>
            <p:cNvSpPr>
              <a:spLocks/>
            </p:cNvSpPr>
            <p:nvPr/>
          </p:nvSpPr>
          <p:spPr bwMode="auto">
            <a:xfrm>
              <a:off x="918223" y="4802074"/>
              <a:ext cx="2519469" cy="11497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4" name="Rectangle 252"/>
            <p:cNvSpPr>
              <a:spLocks/>
            </p:cNvSpPr>
            <p:nvPr/>
          </p:nvSpPr>
          <p:spPr bwMode="auto">
            <a:xfrm>
              <a:off x="918859" y="4802074"/>
              <a:ext cx="2518833" cy="115614"/>
            </a:xfrm>
            <a:prstGeom prst="rect">
              <a:avLst/>
            </a:prstGeom>
            <a:noFill/>
            <a:ln w="952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5" name="Rectangle 253"/>
            <p:cNvSpPr>
              <a:spLocks/>
            </p:cNvSpPr>
            <p:nvPr/>
          </p:nvSpPr>
          <p:spPr bwMode="auto">
            <a:xfrm>
              <a:off x="918223" y="4976766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6" name="Rectangle 254"/>
            <p:cNvSpPr>
              <a:spLocks/>
            </p:cNvSpPr>
            <p:nvPr/>
          </p:nvSpPr>
          <p:spPr bwMode="auto">
            <a:xfrm>
              <a:off x="918859" y="4976766"/>
              <a:ext cx="2518833" cy="115614"/>
            </a:xfrm>
            <a:prstGeom prst="rect">
              <a:avLst/>
            </a:prstGeom>
            <a:noFill/>
            <a:ln w="952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7" name="Rectangle 255"/>
            <p:cNvSpPr>
              <a:spLocks/>
            </p:cNvSpPr>
            <p:nvPr/>
          </p:nvSpPr>
          <p:spPr bwMode="auto">
            <a:xfrm>
              <a:off x="918223" y="5152093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8" name="Rectangle 256"/>
            <p:cNvSpPr>
              <a:spLocks/>
            </p:cNvSpPr>
            <p:nvPr/>
          </p:nvSpPr>
          <p:spPr bwMode="auto">
            <a:xfrm>
              <a:off x="918859" y="5152093"/>
              <a:ext cx="2518833" cy="115614"/>
            </a:xfrm>
            <a:prstGeom prst="rect">
              <a:avLst/>
            </a:prstGeom>
            <a:noFill/>
            <a:ln w="952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69" name="Rectangle 257"/>
            <p:cNvSpPr>
              <a:spLocks/>
            </p:cNvSpPr>
            <p:nvPr/>
          </p:nvSpPr>
          <p:spPr bwMode="auto">
            <a:xfrm>
              <a:off x="918223" y="5325515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0" name="Rectangle 258"/>
            <p:cNvSpPr>
              <a:spLocks/>
            </p:cNvSpPr>
            <p:nvPr/>
          </p:nvSpPr>
          <p:spPr bwMode="auto">
            <a:xfrm>
              <a:off x="918859" y="5326785"/>
              <a:ext cx="2518833" cy="1149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1" name="Rectangle 259"/>
            <p:cNvSpPr>
              <a:spLocks/>
            </p:cNvSpPr>
            <p:nvPr/>
          </p:nvSpPr>
          <p:spPr bwMode="auto">
            <a:xfrm>
              <a:off x="918223" y="5500207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2" name="Rectangle 260"/>
            <p:cNvSpPr>
              <a:spLocks/>
            </p:cNvSpPr>
            <p:nvPr/>
          </p:nvSpPr>
          <p:spPr bwMode="auto">
            <a:xfrm>
              <a:off x="918859" y="5500842"/>
              <a:ext cx="2518833" cy="1149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3" name="Rectangle 261"/>
            <p:cNvSpPr>
              <a:spLocks/>
            </p:cNvSpPr>
            <p:nvPr/>
          </p:nvSpPr>
          <p:spPr bwMode="auto">
            <a:xfrm>
              <a:off x="918223" y="3753286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4" name="Rectangle 262"/>
            <p:cNvSpPr>
              <a:spLocks/>
            </p:cNvSpPr>
            <p:nvPr/>
          </p:nvSpPr>
          <p:spPr bwMode="auto">
            <a:xfrm>
              <a:off x="918859" y="3753286"/>
              <a:ext cx="2518833" cy="115614"/>
            </a:xfrm>
            <a:prstGeom prst="rect">
              <a:avLst/>
            </a:prstGeom>
            <a:noFill/>
            <a:ln w="952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5" name="Rectangle 263"/>
            <p:cNvSpPr>
              <a:spLocks/>
            </p:cNvSpPr>
            <p:nvPr/>
          </p:nvSpPr>
          <p:spPr bwMode="auto">
            <a:xfrm>
              <a:off x="918223" y="3928613"/>
              <a:ext cx="2519469" cy="115614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6" name="Rectangle 264"/>
            <p:cNvSpPr>
              <a:spLocks/>
            </p:cNvSpPr>
            <p:nvPr/>
          </p:nvSpPr>
          <p:spPr bwMode="auto">
            <a:xfrm>
              <a:off x="918859" y="3928613"/>
              <a:ext cx="2518833" cy="115614"/>
            </a:xfrm>
            <a:prstGeom prst="rect">
              <a:avLst/>
            </a:prstGeom>
            <a:noFill/>
            <a:ln w="952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38177" name="Freeform 265"/>
            <p:cNvSpPr>
              <a:spLocks/>
            </p:cNvSpPr>
            <p:nvPr/>
          </p:nvSpPr>
          <p:spPr bwMode="auto">
            <a:xfrm>
              <a:off x="1056042" y="3753286"/>
              <a:ext cx="45728" cy="116250"/>
            </a:xfrm>
            <a:custGeom>
              <a:avLst/>
              <a:gdLst>
                <a:gd name="T0" fmla="*/ 2147483646 w 72"/>
                <a:gd name="T1" fmla="*/ 0 h 183"/>
                <a:gd name="T2" fmla="*/ 0 w 72"/>
                <a:gd name="T3" fmla="*/ 2147483646 h 183"/>
                <a:gd name="T4" fmla="*/ 0 60000 65536"/>
                <a:gd name="T5" fmla="*/ 0 60000 65536"/>
                <a:gd name="T6" fmla="*/ 0 w 72"/>
                <a:gd name="T7" fmla="*/ 0 h 183"/>
                <a:gd name="T8" fmla="*/ 72 w 72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3">
                  <a:moveTo>
                    <a:pt x="71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78" name="Freeform 266"/>
            <p:cNvSpPr>
              <a:spLocks/>
            </p:cNvSpPr>
            <p:nvPr/>
          </p:nvSpPr>
          <p:spPr bwMode="auto">
            <a:xfrm>
              <a:off x="1193225" y="3753286"/>
              <a:ext cx="45728" cy="116250"/>
            </a:xfrm>
            <a:custGeom>
              <a:avLst/>
              <a:gdLst>
                <a:gd name="T0" fmla="*/ 2147483646 w 72"/>
                <a:gd name="T1" fmla="*/ 0 h 183"/>
                <a:gd name="T2" fmla="*/ 0 w 72"/>
                <a:gd name="T3" fmla="*/ 2147483646 h 183"/>
                <a:gd name="T4" fmla="*/ 0 60000 65536"/>
                <a:gd name="T5" fmla="*/ 0 60000 65536"/>
                <a:gd name="T6" fmla="*/ 0 w 72"/>
                <a:gd name="T7" fmla="*/ 0 h 183"/>
                <a:gd name="T8" fmla="*/ 72 w 72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3">
                  <a:moveTo>
                    <a:pt x="72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79" name="Freeform 267"/>
            <p:cNvSpPr>
              <a:spLocks/>
            </p:cNvSpPr>
            <p:nvPr/>
          </p:nvSpPr>
          <p:spPr bwMode="auto">
            <a:xfrm>
              <a:off x="1330408" y="3753286"/>
              <a:ext cx="45728" cy="116250"/>
            </a:xfrm>
            <a:custGeom>
              <a:avLst/>
              <a:gdLst>
                <a:gd name="T0" fmla="*/ 2147483646 w 72"/>
                <a:gd name="T1" fmla="*/ 0 h 183"/>
                <a:gd name="T2" fmla="*/ 0 w 72"/>
                <a:gd name="T3" fmla="*/ 2147483646 h 183"/>
                <a:gd name="T4" fmla="*/ 0 60000 65536"/>
                <a:gd name="T5" fmla="*/ 0 60000 65536"/>
                <a:gd name="T6" fmla="*/ 0 w 72"/>
                <a:gd name="T7" fmla="*/ 0 h 183"/>
                <a:gd name="T8" fmla="*/ 72 w 72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3">
                  <a:moveTo>
                    <a:pt x="72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0" name="Freeform 268"/>
            <p:cNvSpPr>
              <a:spLocks/>
            </p:cNvSpPr>
            <p:nvPr/>
          </p:nvSpPr>
          <p:spPr bwMode="auto">
            <a:xfrm>
              <a:off x="1467591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1" name="Freeform 269"/>
            <p:cNvSpPr>
              <a:spLocks/>
            </p:cNvSpPr>
            <p:nvPr/>
          </p:nvSpPr>
          <p:spPr bwMode="auto">
            <a:xfrm>
              <a:off x="1604774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2" name="Freeform 270"/>
            <p:cNvSpPr>
              <a:spLocks/>
            </p:cNvSpPr>
            <p:nvPr/>
          </p:nvSpPr>
          <p:spPr bwMode="auto">
            <a:xfrm>
              <a:off x="1741957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3" name="Freeform 271"/>
            <p:cNvSpPr>
              <a:spLocks/>
            </p:cNvSpPr>
            <p:nvPr/>
          </p:nvSpPr>
          <p:spPr bwMode="auto">
            <a:xfrm>
              <a:off x="1879140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4" name="Freeform 272"/>
            <p:cNvSpPr>
              <a:spLocks/>
            </p:cNvSpPr>
            <p:nvPr/>
          </p:nvSpPr>
          <p:spPr bwMode="auto">
            <a:xfrm>
              <a:off x="2016323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5" name="Freeform 273"/>
            <p:cNvSpPr>
              <a:spLocks/>
            </p:cNvSpPr>
            <p:nvPr/>
          </p:nvSpPr>
          <p:spPr bwMode="auto">
            <a:xfrm>
              <a:off x="2153506" y="3753286"/>
              <a:ext cx="46998" cy="116250"/>
            </a:xfrm>
            <a:custGeom>
              <a:avLst/>
              <a:gdLst>
                <a:gd name="T0" fmla="*/ 2147483646 w 74"/>
                <a:gd name="T1" fmla="*/ 0 h 183"/>
                <a:gd name="T2" fmla="*/ 0 w 74"/>
                <a:gd name="T3" fmla="*/ 2147483646 h 183"/>
                <a:gd name="T4" fmla="*/ 0 60000 65536"/>
                <a:gd name="T5" fmla="*/ 0 60000 65536"/>
                <a:gd name="T6" fmla="*/ 0 w 74"/>
                <a:gd name="T7" fmla="*/ 0 h 183"/>
                <a:gd name="T8" fmla="*/ 74 w 74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3">
                  <a:moveTo>
                    <a:pt x="74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6" name="Freeform 274"/>
            <p:cNvSpPr>
              <a:spLocks/>
            </p:cNvSpPr>
            <p:nvPr/>
          </p:nvSpPr>
          <p:spPr bwMode="auto">
            <a:xfrm>
              <a:off x="2291324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7" name="Freeform 275"/>
            <p:cNvSpPr>
              <a:spLocks/>
            </p:cNvSpPr>
            <p:nvPr/>
          </p:nvSpPr>
          <p:spPr bwMode="auto">
            <a:xfrm>
              <a:off x="2428507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8" name="Freeform 276"/>
            <p:cNvSpPr>
              <a:spLocks/>
            </p:cNvSpPr>
            <p:nvPr/>
          </p:nvSpPr>
          <p:spPr bwMode="auto">
            <a:xfrm>
              <a:off x="2565690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89" name="Freeform 277"/>
            <p:cNvSpPr>
              <a:spLocks/>
            </p:cNvSpPr>
            <p:nvPr/>
          </p:nvSpPr>
          <p:spPr bwMode="auto">
            <a:xfrm>
              <a:off x="2702873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0" name="Freeform 278"/>
            <p:cNvSpPr>
              <a:spLocks/>
            </p:cNvSpPr>
            <p:nvPr/>
          </p:nvSpPr>
          <p:spPr bwMode="auto">
            <a:xfrm>
              <a:off x="2840057" y="3753286"/>
              <a:ext cx="46363" cy="116250"/>
            </a:xfrm>
            <a:custGeom>
              <a:avLst/>
              <a:gdLst>
                <a:gd name="T0" fmla="*/ 2147483646 w 73"/>
                <a:gd name="T1" fmla="*/ 0 h 183"/>
                <a:gd name="T2" fmla="*/ 0 w 73"/>
                <a:gd name="T3" fmla="*/ 2147483646 h 183"/>
                <a:gd name="T4" fmla="*/ 0 60000 65536"/>
                <a:gd name="T5" fmla="*/ 0 60000 65536"/>
                <a:gd name="T6" fmla="*/ 0 w 73"/>
                <a:gd name="T7" fmla="*/ 0 h 183"/>
                <a:gd name="T8" fmla="*/ 73 w 73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1" name="Freeform 279"/>
            <p:cNvSpPr>
              <a:spLocks/>
            </p:cNvSpPr>
            <p:nvPr/>
          </p:nvSpPr>
          <p:spPr bwMode="auto">
            <a:xfrm>
              <a:off x="2977875" y="3753286"/>
              <a:ext cx="46998" cy="116250"/>
            </a:xfrm>
            <a:custGeom>
              <a:avLst/>
              <a:gdLst>
                <a:gd name="T0" fmla="*/ 2147483646 w 74"/>
                <a:gd name="T1" fmla="*/ 0 h 183"/>
                <a:gd name="T2" fmla="*/ 0 w 74"/>
                <a:gd name="T3" fmla="*/ 2147483646 h 183"/>
                <a:gd name="T4" fmla="*/ 0 60000 65536"/>
                <a:gd name="T5" fmla="*/ 0 60000 65536"/>
                <a:gd name="T6" fmla="*/ 0 w 74"/>
                <a:gd name="T7" fmla="*/ 0 h 183"/>
                <a:gd name="T8" fmla="*/ 74 w 74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2" name="Freeform 280"/>
            <p:cNvSpPr>
              <a:spLocks/>
            </p:cNvSpPr>
            <p:nvPr/>
          </p:nvSpPr>
          <p:spPr bwMode="auto">
            <a:xfrm>
              <a:off x="3115058" y="3753286"/>
              <a:ext cx="46998" cy="116250"/>
            </a:xfrm>
            <a:custGeom>
              <a:avLst/>
              <a:gdLst>
                <a:gd name="T0" fmla="*/ 2147483646 w 74"/>
                <a:gd name="T1" fmla="*/ 0 h 183"/>
                <a:gd name="T2" fmla="*/ 0 w 74"/>
                <a:gd name="T3" fmla="*/ 2147483646 h 183"/>
                <a:gd name="T4" fmla="*/ 0 60000 65536"/>
                <a:gd name="T5" fmla="*/ 0 60000 65536"/>
                <a:gd name="T6" fmla="*/ 0 w 74"/>
                <a:gd name="T7" fmla="*/ 0 h 183"/>
                <a:gd name="T8" fmla="*/ 74 w 74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3" name="Freeform 281"/>
            <p:cNvSpPr>
              <a:spLocks/>
            </p:cNvSpPr>
            <p:nvPr/>
          </p:nvSpPr>
          <p:spPr bwMode="auto">
            <a:xfrm>
              <a:off x="3252241" y="3753286"/>
              <a:ext cx="46998" cy="116250"/>
            </a:xfrm>
            <a:custGeom>
              <a:avLst/>
              <a:gdLst>
                <a:gd name="T0" fmla="*/ 2147483646 w 74"/>
                <a:gd name="T1" fmla="*/ 0 h 183"/>
                <a:gd name="T2" fmla="*/ 0 w 74"/>
                <a:gd name="T3" fmla="*/ 2147483646 h 183"/>
                <a:gd name="T4" fmla="*/ 0 60000 65536"/>
                <a:gd name="T5" fmla="*/ 0 60000 65536"/>
                <a:gd name="T6" fmla="*/ 0 w 74"/>
                <a:gd name="T7" fmla="*/ 0 h 183"/>
                <a:gd name="T8" fmla="*/ 74 w 74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3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4" name="Freeform 282"/>
            <p:cNvSpPr>
              <a:spLocks/>
            </p:cNvSpPr>
            <p:nvPr/>
          </p:nvSpPr>
          <p:spPr bwMode="auto">
            <a:xfrm>
              <a:off x="1056042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5" name="Freeform 283"/>
            <p:cNvSpPr>
              <a:spLocks/>
            </p:cNvSpPr>
            <p:nvPr/>
          </p:nvSpPr>
          <p:spPr bwMode="auto">
            <a:xfrm>
              <a:off x="1193225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6" name="Freeform 284"/>
            <p:cNvSpPr>
              <a:spLocks/>
            </p:cNvSpPr>
            <p:nvPr/>
          </p:nvSpPr>
          <p:spPr bwMode="auto">
            <a:xfrm>
              <a:off x="1330408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7" name="Freeform 285"/>
            <p:cNvSpPr>
              <a:spLocks/>
            </p:cNvSpPr>
            <p:nvPr/>
          </p:nvSpPr>
          <p:spPr bwMode="auto">
            <a:xfrm>
              <a:off x="1467591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8" name="Freeform 286"/>
            <p:cNvSpPr>
              <a:spLocks/>
            </p:cNvSpPr>
            <p:nvPr/>
          </p:nvSpPr>
          <p:spPr bwMode="auto">
            <a:xfrm>
              <a:off x="1604774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199" name="Freeform 287"/>
            <p:cNvSpPr>
              <a:spLocks/>
            </p:cNvSpPr>
            <p:nvPr/>
          </p:nvSpPr>
          <p:spPr bwMode="auto">
            <a:xfrm>
              <a:off x="1741957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0" name="Freeform 288"/>
            <p:cNvSpPr>
              <a:spLocks/>
            </p:cNvSpPr>
            <p:nvPr/>
          </p:nvSpPr>
          <p:spPr bwMode="auto">
            <a:xfrm>
              <a:off x="1879140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1" name="Freeform 289"/>
            <p:cNvSpPr>
              <a:spLocks/>
            </p:cNvSpPr>
            <p:nvPr/>
          </p:nvSpPr>
          <p:spPr bwMode="auto">
            <a:xfrm>
              <a:off x="2017593" y="3869536"/>
              <a:ext cx="45093" cy="174692"/>
            </a:xfrm>
            <a:custGeom>
              <a:avLst/>
              <a:gdLst>
                <a:gd name="T0" fmla="*/ 0 w 71"/>
                <a:gd name="T1" fmla="*/ 0 h 275"/>
                <a:gd name="T2" fmla="*/ 2147483646 w 71"/>
                <a:gd name="T3" fmla="*/ 2147483646 h 275"/>
                <a:gd name="T4" fmla="*/ 0 60000 65536"/>
                <a:gd name="T5" fmla="*/ 0 60000 65536"/>
                <a:gd name="T6" fmla="*/ 0 w 71"/>
                <a:gd name="T7" fmla="*/ 0 h 275"/>
                <a:gd name="T8" fmla="*/ 71 w 71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2" name="Freeform 290"/>
            <p:cNvSpPr>
              <a:spLocks/>
            </p:cNvSpPr>
            <p:nvPr/>
          </p:nvSpPr>
          <p:spPr bwMode="auto">
            <a:xfrm>
              <a:off x="2154776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3" name="Freeform 291"/>
            <p:cNvSpPr>
              <a:spLocks/>
            </p:cNvSpPr>
            <p:nvPr/>
          </p:nvSpPr>
          <p:spPr bwMode="auto">
            <a:xfrm>
              <a:off x="2291959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4" name="Freeform 292"/>
            <p:cNvSpPr>
              <a:spLocks/>
            </p:cNvSpPr>
            <p:nvPr/>
          </p:nvSpPr>
          <p:spPr bwMode="auto">
            <a:xfrm>
              <a:off x="2429142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5" name="Freeform 293"/>
            <p:cNvSpPr>
              <a:spLocks/>
            </p:cNvSpPr>
            <p:nvPr/>
          </p:nvSpPr>
          <p:spPr bwMode="auto">
            <a:xfrm>
              <a:off x="2567596" y="3869536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6" name="Freeform 294"/>
            <p:cNvSpPr>
              <a:spLocks/>
            </p:cNvSpPr>
            <p:nvPr/>
          </p:nvSpPr>
          <p:spPr bwMode="auto">
            <a:xfrm>
              <a:off x="2704779" y="3869536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7" name="Freeform 295"/>
            <p:cNvSpPr>
              <a:spLocks/>
            </p:cNvSpPr>
            <p:nvPr/>
          </p:nvSpPr>
          <p:spPr bwMode="auto">
            <a:xfrm>
              <a:off x="2841962" y="3869536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8" name="Freeform 296"/>
            <p:cNvSpPr>
              <a:spLocks/>
            </p:cNvSpPr>
            <p:nvPr/>
          </p:nvSpPr>
          <p:spPr bwMode="auto">
            <a:xfrm>
              <a:off x="2979145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09" name="Freeform 297"/>
            <p:cNvSpPr>
              <a:spLocks/>
            </p:cNvSpPr>
            <p:nvPr/>
          </p:nvSpPr>
          <p:spPr bwMode="auto">
            <a:xfrm>
              <a:off x="3116328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0" name="Freeform 298"/>
            <p:cNvSpPr>
              <a:spLocks/>
            </p:cNvSpPr>
            <p:nvPr/>
          </p:nvSpPr>
          <p:spPr bwMode="auto">
            <a:xfrm>
              <a:off x="3253511" y="3869536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1" name="Freeform 299"/>
            <p:cNvSpPr>
              <a:spLocks/>
            </p:cNvSpPr>
            <p:nvPr/>
          </p:nvSpPr>
          <p:spPr bwMode="auto">
            <a:xfrm>
              <a:off x="1056042" y="4102035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1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2" name="Freeform 300"/>
            <p:cNvSpPr>
              <a:spLocks/>
            </p:cNvSpPr>
            <p:nvPr/>
          </p:nvSpPr>
          <p:spPr bwMode="auto">
            <a:xfrm>
              <a:off x="1193225" y="4102035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3" name="Freeform 301"/>
            <p:cNvSpPr>
              <a:spLocks/>
            </p:cNvSpPr>
            <p:nvPr/>
          </p:nvSpPr>
          <p:spPr bwMode="auto">
            <a:xfrm>
              <a:off x="1330408" y="4102035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4" name="Freeform 302"/>
            <p:cNvSpPr>
              <a:spLocks/>
            </p:cNvSpPr>
            <p:nvPr/>
          </p:nvSpPr>
          <p:spPr bwMode="auto">
            <a:xfrm>
              <a:off x="1467591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5" name="Freeform 303"/>
            <p:cNvSpPr>
              <a:spLocks/>
            </p:cNvSpPr>
            <p:nvPr/>
          </p:nvSpPr>
          <p:spPr bwMode="auto">
            <a:xfrm>
              <a:off x="1604774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6" name="Freeform 304"/>
            <p:cNvSpPr>
              <a:spLocks/>
            </p:cNvSpPr>
            <p:nvPr/>
          </p:nvSpPr>
          <p:spPr bwMode="auto">
            <a:xfrm>
              <a:off x="1741957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7" name="Freeform 305"/>
            <p:cNvSpPr>
              <a:spLocks/>
            </p:cNvSpPr>
            <p:nvPr/>
          </p:nvSpPr>
          <p:spPr bwMode="auto">
            <a:xfrm>
              <a:off x="1879140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8" name="Freeform 306"/>
            <p:cNvSpPr>
              <a:spLocks/>
            </p:cNvSpPr>
            <p:nvPr/>
          </p:nvSpPr>
          <p:spPr bwMode="auto">
            <a:xfrm>
              <a:off x="2016323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19" name="Freeform 307"/>
            <p:cNvSpPr>
              <a:spLocks/>
            </p:cNvSpPr>
            <p:nvPr/>
          </p:nvSpPr>
          <p:spPr bwMode="auto">
            <a:xfrm>
              <a:off x="2153506" y="4102035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4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0" name="Freeform 308"/>
            <p:cNvSpPr>
              <a:spLocks/>
            </p:cNvSpPr>
            <p:nvPr/>
          </p:nvSpPr>
          <p:spPr bwMode="auto">
            <a:xfrm>
              <a:off x="2291324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1" name="Freeform 309"/>
            <p:cNvSpPr>
              <a:spLocks/>
            </p:cNvSpPr>
            <p:nvPr/>
          </p:nvSpPr>
          <p:spPr bwMode="auto">
            <a:xfrm>
              <a:off x="2428507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2" name="Freeform 310"/>
            <p:cNvSpPr>
              <a:spLocks/>
            </p:cNvSpPr>
            <p:nvPr/>
          </p:nvSpPr>
          <p:spPr bwMode="auto">
            <a:xfrm>
              <a:off x="2565690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3" name="Freeform 311"/>
            <p:cNvSpPr>
              <a:spLocks/>
            </p:cNvSpPr>
            <p:nvPr/>
          </p:nvSpPr>
          <p:spPr bwMode="auto">
            <a:xfrm>
              <a:off x="2702873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4" name="Freeform 312"/>
            <p:cNvSpPr>
              <a:spLocks/>
            </p:cNvSpPr>
            <p:nvPr/>
          </p:nvSpPr>
          <p:spPr bwMode="auto">
            <a:xfrm>
              <a:off x="2840057" y="4102035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5" name="Freeform 313"/>
            <p:cNvSpPr>
              <a:spLocks/>
            </p:cNvSpPr>
            <p:nvPr/>
          </p:nvSpPr>
          <p:spPr bwMode="auto">
            <a:xfrm>
              <a:off x="2977875" y="4102035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6" name="Freeform 314"/>
            <p:cNvSpPr>
              <a:spLocks/>
            </p:cNvSpPr>
            <p:nvPr/>
          </p:nvSpPr>
          <p:spPr bwMode="auto">
            <a:xfrm>
              <a:off x="3115058" y="4102035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7" name="Freeform 315"/>
            <p:cNvSpPr>
              <a:spLocks/>
            </p:cNvSpPr>
            <p:nvPr/>
          </p:nvSpPr>
          <p:spPr bwMode="auto">
            <a:xfrm>
              <a:off x="3252241" y="4102035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8" name="Freeform 316"/>
            <p:cNvSpPr>
              <a:spLocks/>
            </p:cNvSpPr>
            <p:nvPr/>
          </p:nvSpPr>
          <p:spPr bwMode="auto">
            <a:xfrm>
              <a:off x="1056042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29" name="Freeform 317"/>
            <p:cNvSpPr>
              <a:spLocks/>
            </p:cNvSpPr>
            <p:nvPr/>
          </p:nvSpPr>
          <p:spPr bwMode="auto">
            <a:xfrm>
              <a:off x="1193225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0" name="Freeform 318"/>
            <p:cNvSpPr>
              <a:spLocks/>
            </p:cNvSpPr>
            <p:nvPr/>
          </p:nvSpPr>
          <p:spPr bwMode="auto">
            <a:xfrm>
              <a:off x="1330408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1" name="Freeform 319"/>
            <p:cNvSpPr>
              <a:spLocks/>
            </p:cNvSpPr>
            <p:nvPr/>
          </p:nvSpPr>
          <p:spPr bwMode="auto">
            <a:xfrm>
              <a:off x="1467591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2" name="Freeform 320"/>
            <p:cNvSpPr>
              <a:spLocks/>
            </p:cNvSpPr>
            <p:nvPr/>
          </p:nvSpPr>
          <p:spPr bwMode="auto">
            <a:xfrm>
              <a:off x="1604774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3" name="Freeform 321"/>
            <p:cNvSpPr>
              <a:spLocks/>
            </p:cNvSpPr>
            <p:nvPr/>
          </p:nvSpPr>
          <p:spPr bwMode="auto">
            <a:xfrm>
              <a:off x="1741957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4" name="Freeform 322"/>
            <p:cNvSpPr>
              <a:spLocks/>
            </p:cNvSpPr>
            <p:nvPr/>
          </p:nvSpPr>
          <p:spPr bwMode="auto">
            <a:xfrm>
              <a:off x="1879140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5" name="Freeform 323"/>
            <p:cNvSpPr>
              <a:spLocks/>
            </p:cNvSpPr>
            <p:nvPr/>
          </p:nvSpPr>
          <p:spPr bwMode="auto">
            <a:xfrm>
              <a:off x="2017593" y="4218920"/>
              <a:ext cx="45093" cy="174692"/>
            </a:xfrm>
            <a:custGeom>
              <a:avLst/>
              <a:gdLst>
                <a:gd name="T0" fmla="*/ 0 w 71"/>
                <a:gd name="T1" fmla="*/ 0 h 275"/>
                <a:gd name="T2" fmla="*/ 2147483646 w 71"/>
                <a:gd name="T3" fmla="*/ 2147483646 h 275"/>
                <a:gd name="T4" fmla="*/ 0 60000 65536"/>
                <a:gd name="T5" fmla="*/ 0 60000 65536"/>
                <a:gd name="T6" fmla="*/ 0 w 71"/>
                <a:gd name="T7" fmla="*/ 0 h 275"/>
                <a:gd name="T8" fmla="*/ 71 w 71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6" name="Freeform 324"/>
            <p:cNvSpPr>
              <a:spLocks/>
            </p:cNvSpPr>
            <p:nvPr/>
          </p:nvSpPr>
          <p:spPr bwMode="auto">
            <a:xfrm>
              <a:off x="2154776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7" name="Freeform 325"/>
            <p:cNvSpPr>
              <a:spLocks/>
            </p:cNvSpPr>
            <p:nvPr/>
          </p:nvSpPr>
          <p:spPr bwMode="auto">
            <a:xfrm>
              <a:off x="2291959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8" name="Freeform 326"/>
            <p:cNvSpPr>
              <a:spLocks/>
            </p:cNvSpPr>
            <p:nvPr/>
          </p:nvSpPr>
          <p:spPr bwMode="auto">
            <a:xfrm>
              <a:off x="2429142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39" name="Freeform 327"/>
            <p:cNvSpPr>
              <a:spLocks/>
            </p:cNvSpPr>
            <p:nvPr/>
          </p:nvSpPr>
          <p:spPr bwMode="auto">
            <a:xfrm>
              <a:off x="2567596" y="4218920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0" name="Freeform 328"/>
            <p:cNvSpPr>
              <a:spLocks/>
            </p:cNvSpPr>
            <p:nvPr/>
          </p:nvSpPr>
          <p:spPr bwMode="auto">
            <a:xfrm>
              <a:off x="2704779" y="4218920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1" name="Freeform 329"/>
            <p:cNvSpPr>
              <a:spLocks/>
            </p:cNvSpPr>
            <p:nvPr/>
          </p:nvSpPr>
          <p:spPr bwMode="auto">
            <a:xfrm>
              <a:off x="2841962" y="4218920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2" name="Freeform 330"/>
            <p:cNvSpPr>
              <a:spLocks/>
            </p:cNvSpPr>
            <p:nvPr/>
          </p:nvSpPr>
          <p:spPr bwMode="auto">
            <a:xfrm>
              <a:off x="2979145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3" name="Freeform 331"/>
            <p:cNvSpPr>
              <a:spLocks/>
            </p:cNvSpPr>
            <p:nvPr/>
          </p:nvSpPr>
          <p:spPr bwMode="auto">
            <a:xfrm>
              <a:off x="3116328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4" name="Freeform 332"/>
            <p:cNvSpPr>
              <a:spLocks/>
            </p:cNvSpPr>
            <p:nvPr/>
          </p:nvSpPr>
          <p:spPr bwMode="auto">
            <a:xfrm>
              <a:off x="3253511" y="4218920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5" name="Freeform 333"/>
            <p:cNvSpPr>
              <a:spLocks/>
            </p:cNvSpPr>
            <p:nvPr/>
          </p:nvSpPr>
          <p:spPr bwMode="auto">
            <a:xfrm>
              <a:off x="1056042" y="4451419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1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6" name="Freeform 334"/>
            <p:cNvSpPr>
              <a:spLocks/>
            </p:cNvSpPr>
            <p:nvPr/>
          </p:nvSpPr>
          <p:spPr bwMode="auto">
            <a:xfrm>
              <a:off x="1193225" y="4451419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7" name="Freeform 335"/>
            <p:cNvSpPr>
              <a:spLocks/>
            </p:cNvSpPr>
            <p:nvPr/>
          </p:nvSpPr>
          <p:spPr bwMode="auto">
            <a:xfrm>
              <a:off x="1330408" y="4451419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8" name="Freeform 336"/>
            <p:cNvSpPr>
              <a:spLocks/>
            </p:cNvSpPr>
            <p:nvPr/>
          </p:nvSpPr>
          <p:spPr bwMode="auto">
            <a:xfrm>
              <a:off x="1467591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49" name="Freeform 337"/>
            <p:cNvSpPr>
              <a:spLocks/>
            </p:cNvSpPr>
            <p:nvPr/>
          </p:nvSpPr>
          <p:spPr bwMode="auto">
            <a:xfrm>
              <a:off x="1604774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0" name="Freeform 338"/>
            <p:cNvSpPr>
              <a:spLocks/>
            </p:cNvSpPr>
            <p:nvPr/>
          </p:nvSpPr>
          <p:spPr bwMode="auto">
            <a:xfrm>
              <a:off x="1741957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1" name="Freeform 339"/>
            <p:cNvSpPr>
              <a:spLocks/>
            </p:cNvSpPr>
            <p:nvPr/>
          </p:nvSpPr>
          <p:spPr bwMode="auto">
            <a:xfrm>
              <a:off x="1879140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2" name="Freeform 340"/>
            <p:cNvSpPr>
              <a:spLocks/>
            </p:cNvSpPr>
            <p:nvPr/>
          </p:nvSpPr>
          <p:spPr bwMode="auto">
            <a:xfrm>
              <a:off x="2016323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3" name="Freeform 341"/>
            <p:cNvSpPr>
              <a:spLocks/>
            </p:cNvSpPr>
            <p:nvPr/>
          </p:nvSpPr>
          <p:spPr bwMode="auto">
            <a:xfrm>
              <a:off x="2153506" y="445141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4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4" name="Freeform 342"/>
            <p:cNvSpPr>
              <a:spLocks/>
            </p:cNvSpPr>
            <p:nvPr/>
          </p:nvSpPr>
          <p:spPr bwMode="auto">
            <a:xfrm>
              <a:off x="2291324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5" name="Freeform 343"/>
            <p:cNvSpPr>
              <a:spLocks/>
            </p:cNvSpPr>
            <p:nvPr/>
          </p:nvSpPr>
          <p:spPr bwMode="auto">
            <a:xfrm>
              <a:off x="2428507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6" name="Freeform 344"/>
            <p:cNvSpPr>
              <a:spLocks/>
            </p:cNvSpPr>
            <p:nvPr/>
          </p:nvSpPr>
          <p:spPr bwMode="auto">
            <a:xfrm>
              <a:off x="2565690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7" name="Freeform 345"/>
            <p:cNvSpPr>
              <a:spLocks/>
            </p:cNvSpPr>
            <p:nvPr/>
          </p:nvSpPr>
          <p:spPr bwMode="auto">
            <a:xfrm>
              <a:off x="2702873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8" name="Freeform 346"/>
            <p:cNvSpPr>
              <a:spLocks/>
            </p:cNvSpPr>
            <p:nvPr/>
          </p:nvSpPr>
          <p:spPr bwMode="auto">
            <a:xfrm>
              <a:off x="2840057" y="445141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59" name="Freeform 347"/>
            <p:cNvSpPr>
              <a:spLocks/>
            </p:cNvSpPr>
            <p:nvPr/>
          </p:nvSpPr>
          <p:spPr bwMode="auto">
            <a:xfrm>
              <a:off x="2977875" y="445141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0" name="Freeform 348"/>
            <p:cNvSpPr>
              <a:spLocks/>
            </p:cNvSpPr>
            <p:nvPr/>
          </p:nvSpPr>
          <p:spPr bwMode="auto">
            <a:xfrm>
              <a:off x="3115058" y="445141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1" name="Freeform 349"/>
            <p:cNvSpPr>
              <a:spLocks/>
            </p:cNvSpPr>
            <p:nvPr/>
          </p:nvSpPr>
          <p:spPr bwMode="auto">
            <a:xfrm>
              <a:off x="3252241" y="445141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2" name="Freeform 350"/>
            <p:cNvSpPr>
              <a:spLocks/>
            </p:cNvSpPr>
            <p:nvPr/>
          </p:nvSpPr>
          <p:spPr bwMode="auto">
            <a:xfrm>
              <a:off x="1056042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3" name="Freeform 351"/>
            <p:cNvSpPr>
              <a:spLocks/>
            </p:cNvSpPr>
            <p:nvPr/>
          </p:nvSpPr>
          <p:spPr bwMode="auto">
            <a:xfrm>
              <a:off x="1193225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4" name="Freeform 352"/>
            <p:cNvSpPr>
              <a:spLocks/>
            </p:cNvSpPr>
            <p:nvPr/>
          </p:nvSpPr>
          <p:spPr bwMode="auto">
            <a:xfrm>
              <a:off x="1330408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5" name="Freeform 353"/>
            <p:cNvSpPr>
              <a:spLocks/>
            </p:cNvSpPr>
            <p:nvPr/>
          </p:nvSpPr>
          <p:spPr bwMode="auto">
            <a:xfrm>
              <a:off x="1467591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6" name="Freeform 354"/>
            <p:cNvSpPr>
              <a:spLocks/>
            </p:cNvSpPr>
            <p:nvPr/>
          </p:nvSpPr>
          <p:spPr bwMode="auto">
            <a:xfrm>
              <a:off x="1604774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7" name="Freeform 355"/>
            <p:cNvSpPr>
              <a:spLocks/>
            </p:cNvSpPr>
            <p:nvPr/>
          </p:nvSpPr>
          <p:spPr bwMode="auto">
            <a:xfrm>
              <a:off x="1741957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8" name="Freeform 356"/>
            <p:cNvSpPr>
              <a:spLocks/>
            </p:cNvSpPr>
            <p:nvPr/>
          </p:nvSpPr>
          <p:spPr bwMode="auto">
            <a:xfrm>
              <a:off x="1879140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69" name="Freeform 357"/>
            <p:cNvSpPr>
              <a:spLocks/>
            </p:cNvSpPr>
            <p:nvPr/>
          </p:nvSpPr>
          <p:spPr bwMode="auto">
            <a:xfrm>
              <a:off x="2017593" y="4568304"/>
              <a:ext cx="45093" cy="174057"/>
            </a:xfrm>
            <a:custGeom>
              <a:avLst/>
              <a:gdLst>
                <a:gd name="T0" fmla="*/ 0 w 71"/>
                <a:gd name="T1" fmla="*/ 0 h 274"/>
                <a:gd name="T2" fmla="*/ 2147483646 w 71"/>
                <a:gd name="T3" fmla="*/ 2147483646 h 274"/>
                <a:gd name="T4" fmla="*/ 0 60000 65536"/>
                <a:gd name="T5" fmla="*/ 0 60000 65536"/>
                <a:gd name="T6" fmla="*/ 0 w 71"/>
                <a:gd name="T7" fmla="*/ 0 h 274"/>
                <a:gd name="T8" fmla="*/ 71 w 71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4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0" name="Freeform 358"/>
            <p:cNvSpPr>
              <a:spLocks/>
            </p:cNvSpPr>
            <p:nvPr/>
          </p:nvSpPr>
          <p:spPr bwMode="auto">
            <a:xfrm>
              <a:off x="2154776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1" name="Freeform 359"/>
            <p:cNvSpPr>
              <a:spLocks/>
            </p:cNvSpPr>
            <p:nvPr/>
          </p:nvSpPr>
          <p:spPr bwMode="auto">
            <a:xfrm>
              <a:off x="2291959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2" name="Freeform 360"/>
            <p:cNvSpPr>
              <a:spLocks/>
            </p:cNvSpPr>
            <p:nvPr/>
          </p:nvSpPr>
          <p:spPr bwMode="auto">
            <a:xfrm>
              <a:off x="2429142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3" name="Freeform 361"/>
            <p:cNvSpPr>
              <a:spLocks/>
            </p:cNvSpPr>
            <p:nvPr/>
          </p:nvSpPr>
          <p:spPr bwMode="auto">
            <a:xfrm>
              <a:off x="2567596" y="4568304"/>
              <a:ext cx="44457" cy="174057"/>
            </a:xfrm>
            <a:custGeom>
              <a:avLst/>
              <a:gdLst>
                <a:gd name="T0" fmla="*/ 0 w 70"/>
                <a:gd name="T1" fmla="*/ 0 h 274"/>
                <a:gd name="T2" fmla="*/ 2147483646 w 70"/>
                <a:gd name="T3" fmla="*/ 2147483646 h 274"/>
                <a:gd name="T4" fmla="*/ 0 60000 65536"/>
                <a:gd name="T5" fmla="*/ 0 60000 65536"/>
                <a:gd name="T6" fmla="*/ 0 w 70"/>
                <a:gd name="T7" fmla="*/ 0 h 274"/>
                <a:gd name="T8" fmla="*/ 70 w 70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4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4" name="Freeform 362"/>
            <p:cNvSpPr>
              <a:spLocks/>
            </p:cNvSpPr>
            <p:nvPr/>
          </p:nvSpPr>
          <p:spPr bwMode="auto">
            <a:xfrm>
              <a:off x="2704779" y="4568304"/>
              <a:ext cx="44457" cy="174057"/>
            </a:xfrm>
            <a:custGeom>
              <a:avLst/>
              <a:gdLst>
                <a:gd name="T0" fmla="*/ 0 w 70"/>
                <a:gd name="T1" fmla="*/ 0 h 274"/>
                <a:gd name="T2" fmla="*/ 2147483646 w 70"/>
                <a:gd name="T3" fmla="*/ 2147483646 h 274"/>
                <a:gd name="T4" fmla="*/ 0 60000 65536"/>
                <a:gd name="T5" fmla="*/ 0 60000 65536"/>
                <a:gd name="T6" fmla="*/ 0 w 70"/>
                <a:gd name="T7" fmla="*/ 0 h 274"/>
                <a:gd name="T8" fmla="*/ 70 w 70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4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5" name="Freeform 363"/>
            <p:cNvSpPr>
              <a:spLocks/>
            </p:cNvSpPr>
            <p:nvPr/>
          </p:nvSpPr>
          <p:spPr bwMode="auto">
            <a:xfrm>
              <a:off x="2841962" y="4568304"/>
              <a:ext cx="44457" cy="174057"/>
            </a:xfrm>
            <a:custGeom>
              <a:avLst/>
              <a:gdLst>
                <a:gd name="T0" fmla="*/ 0 w 70"/>
                <a:gd name="T1" fmla="*/ 0 h 274"/>
                <a:gd name="T2" fmla="*/ 2147483646 w 70"/>
                <a:gd name="T3" fmla="*/ 2147483646 h 274"/>
                <a:gd name="T4" fmla="*/ 0 60000 65536"/>
                <a:gd name="T5" fmla="*/ 0 60000 65536"/>
                <a:gd name="T6" fmla="*/ 0 w 70"/>
                <a:gd name="T7" fmla="*/ 0 h 274"/>
                <a:gd name="T8" fmla="*/ 70 w 70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4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6" name="Freeform 364"/>
            <p:cNvSpPr>
              <a:spLocks/>
            </p:cNvSpPr>
            <p:nvPr/>
          </p:nvSpPr>
          <p:spPr bwMode="auto">
            <a:xfrm>
              <a:off x="2979145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7" name="Freeform 365"/>
            <p:cNvSpPr>
              <a:spLocks/>
            </p:cNvSpPr>
            <p:nvPr/>
          </p:nvSpPr>
          <p:spPr bwMode="auto">
            <a:xfrm>
              <a:off x="3116328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8" name="Freeform 366"/>
            <p:cNvSpPr>
              <a:spLocks/>
            </p:cNvSpPr>
            <p:nvPr/>
          </p:nvSpPr>
          <p:spPr bwMode="auto">
            <a:xfrm>
              <a:off x="3253511" y="4568304"/>
              <a:ext cx="45728" cy="174057"/>
            </a:xfrm>
            <a:custGeom>
              <a:avLst/>
              <a:gdLst>
                <a:gd name="T0" fmla="*/ 0 w 72"/>
                <a:gd name="T1" fmla="*/ 0 h 274"/>
                <a:gd name="T2" fmla="*/ 2147483646 w 72"/>
                <a:gd name="T3" fmla="*/ 2147483646 h 274"/>
                <a:gd name="T4" fmla="*/ 0 60000 65536"/>
                <a:gd name="T5" fmla="*/ 0 60000 65536"/>
                <a:gd name="T6" fmla="*/ 0 w 72"/>
                <a:gd name="T7" fmla="*/ 0 h 274"/>
                <a:gd name="T8" fmla="*/ 72 w 72"/>
                <a:gd name="T9" fmla="*/ 274 h 2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4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79" name="Freeform 367"/>
            <p:cNvSpPr>
              <a:spLocks/>
            </p:cNvSpPr>
            <p:nvPr/>
          </p:nvSpPr>
          <p:spPr bwMode="auto">
            <a:xfrm>
              <a:off x="1056042" y="4802074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1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0" name="Freeform 368"/>
            <p:cNvSpPr>
              <a:spLocks/>
            </p:cNvSpPr>
            <p:nvPr/>
          </p:nvSpPr>
          <p:spPr bwMode="auto">
            <a:xfrm>
              <a:off x="1193225" y="4802074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1" name="Freeform 369"/>
            <p:cNvSpPr>
              <a:spLocks/>
            </p:cNvSpPr>
            <p:nvPr/>
          </p:nvSpPr>
          <p:spPr bwMode="auto">
            <a:xfrm>
              <a:off x="1330408" y="4802074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2" name="Freeform 370"/>
            <p:cNvSpPr>
              <a:spLocks/>
            </p:cNvSpPr>
            <p:nvPr/>
          </p:nvSpPr>
          <p:spPr bwMode="auto">
            <a:xfrm>
              <a:off x="1467591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3" name="Freeform 371"/>
            <p:cNvSpPr>
              <a:spLocks/>
            </p:cNvSpPr>
            <p:nvPr/>
          </p:nvSpPr>
          <p:spPr bwMode="auto">
            <a:xfrm>
              <a:off x="1604774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4" name="Freeform 372"/>
            <p:cNvSpPr>
              <a:spLocks/>
            </p:cNvSpPr>
            <p:nvPr/>
          </p:nvSpPr>
          <p:spPr bwMode="auto">
            <a:xfrm>
              <a:off x="1741957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5" name="Freeform 373"/>
            <p:cNvSpPr>
              <a:spLocks/>
            </p:cNvSpPr>
            <p:nvPr/>
          </p:nvSpPr>
          <p:spPr bwMode="auto">
            <a:xfrm>
              <a:off x="1879140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6" name="Freeform 374"/>
            <p:cNvSpPr>
              <a:spLocks/>
            </p:cNvSpPr>
            <p:nvPr/>
          </p:nvSpPr>
          <p:spPr bwMode="auto">
            <a:xfrm>
              <a:off x="2016323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7" name="Freeform 375"/>
            <p:cNvSpPr>
              <a:spLocks/>
            </p:cNvSpPr>
            <p:nvPr/>
          </p:nvSpPr>
          <p:spPr bwMode="auto">
            <a:xfrm>
              <a:off x="2153506" y="4802074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4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8" name="Freeform 376"/>
            <p:cNvSpPr>
              <a:spLocks/>
            </p:cNvSpPr>
            <p:nvPr/>
          </p:nvSpPr>
          <p:spPr bwMode="auto">
            <a:xfrm>
              <a:off x="2291324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89" name="Freeform 377"/>
            <p:cNvSpPr>
              <a:spLocks/>
            </p:cNvSpPr>
            <p:nvPr/>
          </p:nvSpPr>
          <p:spPr bwMode="auto">
            <a:xfrm>
              <a:off x="2428507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0" name="Freeform 378"/>
            <p:cNvSpPr>
              <a:spLocks/>
            </p:cNvSpPr>
            <p:nvPr/>
          </p:nvSpPr>
          <p:spPr bwMode="auto">
            <a:xfrm>
              <a:off x="2565690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1" name="Freeform 379"/>
            <p:cNvSpPr>
              <a:spLocks/>
            </p:cNvSpPr>
            <p:nvPr/>
          </p:nvSpPr>
          <p:spPr bwMode="auto">
            <a:xfrm>
              <a:off x="2702873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2" name="Freeform 380"/>
            <p:cNvSpPr>
              <a:spLocks/>
            </p:cNvSpPr>
            <p:nvPr/>
          </p:nvSpPr>
          <p:spPr bwMode="auto">
            <a:xfrm>
              <a:off x="2840057" y="4802074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3" name="Freeform 381"/>
            <p:cNvSpPr>
              <a:spLocks/>
            </p:cNvSpPr>
            <p:nvPr/>
          </p:nvSpPr>
          <p:spPr bwMode="auto">
            <a:xfrm>
              <a:off x="2977875" y="4802074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4" name="Freeform 382"/>
            <p:cNvSpPr>
              <a:spLocks/>
            </p:cNvSpPr>
            <p:nvPr/>
          </p:nvSpPr>
          <p:spPr bwMode="auto">
            <a:xfrm>
              <a:off x="3115058" y="4802074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5" name="Freeform 383"/>
            <p:cNvSpPr>
              <a:spLocks/>
            </p:cNvSpPr>
            <p:nvPr/>
          </p:nvSpPr>
          <p:spPr bwMode="auto">
            <a:xfrm>
              <a:off x="3252241" y="4802074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6" name="Freeform 384"/>
            <p:cNvSpPr>
              <a:spLocks/>
            </p:cNvSpPr>
            <p:nvPr/>
          </p:nvSpPr>
          <p:spPr bwMode="auto">
            <a:xfrm>
              <a:off x="1056042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7" name="Freeform 385"/>
            <p:cNvSpPr>
              <a:spLocks/>
            </p:cNvSpPr>
            <p:nvPr/>
          </p:nvSpPr>
          <p:spPr bwMode="auto">
            <a:xfrm>
              <a:off x="1193225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2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8" name="Freeform 386"/>
            <p:cNvSpPr>
              <a:spLocks/>
            </p:cNvSpPr>
            <p:nvPr/>
          </p:nvSpPr>
          <p:spPr bwMode="auto">
            <a:xfrm>
              <a:off x="1330408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2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299" name="Freeform 387"/>
            <p:cNvSpPr>
              <a:spLocks/>
            </p:cNvSpPr>
            <p:nvPr/>
          </p:nvSpPr>
          <p:spPr bwMode="auto">
            <a:xfrm>
              <a:off x="1467591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0" name="Freeform 388"/>
            <p:cNvSpPr>
              <a:spLocks/>
            </p:cNvSpPr>
            <p:nvPr/>
          </p:nvSpPr>
          <p:spPr bwMode="auto">
            <a:xfrm>
              <a:off x="1604774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2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1" name="Freeform 389"/>
            <p:cNvSpPr>
              <a:spLocks/>
            </p:cNvSpPr>
            <p:nvPr/>
          </p:nvSpPr>
          <p:spPr bwMode="auto">
            <a:xfrm>
              <a:off x="1741957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2" name="Freeform 390"/>
            <p:cNvSpPr>
              <a:spLocks/>
            </p:cNvSpPr>
            <p:nvPr/>
          </p:nvSpPr>
          <p:spPr bwMode="auto">
            <a:xfrm>
              <a:off x="1879140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3" name="Freeform 391"/>
            <p:cNvSpPr>
              <a:spLocks/>
            </p:cNvSpPr>
            <p:nvPr/>
          </p:nvSpPr>
          <p:spPr bwMode="auto">
            <a:xfrm>
              <a:off x="2017593" y="4918959"/>
              <a:ext cx="45093" cy="175327"/>
            </a:xfrm>
            <a:custGeom>
              <a:avLst/>
              <a:gdLst>
                <a:gd name="T0" fmla="*/ 0 w 71"/>
                <a:gd name="T1" fmla="*/ 0 h 276"/>
                <a:gd name="T2" fmla="*/ 2147483646 w 71"/>
                <a:gd name="T3" fmla="*/ 2147483646 h 276"/>
                <a:gd name="T4" fmla="*/ 0 60000 65536"/>
                <a:gd name="T5" fmla="*/ 0 60000 65536"/>
                <a:gd name="T6" fmla="*/ 0 w 71"/>
                <a:gd name="T7" fmla="*/ 0 h 276"/>
                <a:gd name="T8" fmla="*/ 71 w 71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6">
                  <a:moveTo>
                    <a:pt x="0" y="0"/>
                  </a:moveTo>
                  <a:lnTo>
                    <a:pt x="70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4" name="Freeform 392"/>
            <p:cNvSpPr>
              <a:spLocks/>
            </p:cNvSpPr>
            <p:nvPr/>
          </p:nvSpPr>
          <p:spPr bwMode="auto">
            <a:xfrm>
              <a:off x="2154776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5" name="Freeform 393"/>
            <p:cNvSpPr>
              <a:spLocks/>
            </p:cNvSpPr>
            <p:nvPr/>
          </p:nvSpPr>
          <p:spPr bwMode="auto">
            <a:xfrm>
              <a:off x="2291959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6" name="Freeform 394"/>
            <p:cNvSpPr>
              <a:spLocks/>
            </p:cNvSpPr>
            <p:nvPr/>
          </p:nvSpPr>
          <p:spPr bwMode="auto">
            <a:xfrm>
              <a:off x="2429142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7" name="Freeform 395"/>
            <p:cNvSpPr>
              <a:spLocks/>
            </p:cNvSpPr>
            <p:nvPr/>
          </p:nvSpPr>
          <p:spPr bwMode="auto">
            <a:xfrm>
              <a:off x="2567596" y="4918959"/>
              <a:ext cx="44457" cy="175327"/>
            </a:xfrm>
            <a:custGeom>
              <a:avLst/>
              <a:gdLst>
                <a:gd name="T0" fmla="*/ 0 w 70"/>
                <a:gd name="T1" fmla="*/ 0 h 276"/>
                <a:gd name="T2" fmla="*/ 2147483646 w 70"/>
                <a:gd name="T3" fmla="*/ 2147483646 h 276"/>
                <a:gd name="T4" fmla="*/ 0 60000 65536"/>
                <a:gd name="T5" fmla="*/ 0 60000 65536"/>
                <a:gd name="T6" fmla="*/ 0 w 70"/>
                <a:gd name="T7" fmla="*/ 0 h 276"/>
                <a:gd name="T8" fmla="*/ 70 w 70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6">
                  <a:moveTo>
                    <a:pt x="0" y="0"/>
                  </a:moveTo>
                  <a:lnTo>
                    <a:pt x="70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8" name="Freeform 396"/>
            <p:cNvSpPr>
              <a:spLocks/>
            </p:cNvSpPr>
            <p:nvPr/>
          </p:nvSpPr>
          <p:spPr bwMode="auto">
            <a:xfrm>
              <a:off x="2704779" y="4918959"/>
              <a:ext cx="44457" cy="175327"/>
            </a:xfrm>
            <a:custGeom>
              <a:avLst/>
              <a:gdLst>
                <a:gd name="T0" fmla="*/ 0 w 70"/>
                <a:gd name="T1" fmla="*/ 0 h 276"/>
                <a:gd name="T2" fmla="*/ 2147483646 w 70"/>
                <a:gd name="T3" fmla="*/ 2147483646 h 276"/>
                <a:gd name="T4" fmla="*/ 0 60000 65536"/>
                <a:gd name="T5" fmla="*/ 0 60000 65536"/>
                <a:gd name="T6" fmla="*/ 0 w 70"/>
                <a:gd name="T7" fmla="*/ 0 h 276"/>
                <a:gd name="T8" fmla="*/ 70 w 70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6">
                  <a:moveTo>
                    <a:pt x="0" y="0"/>
                  </a:moveTo>
                  <a:lnTo>
                    <a:pt x="70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09" name="Freeform 397"/>
            <p:cNvSpPr>
              <a:spLocks/>
            </p:cNvSpPr>
            <p:nvPr/>
          </p:nvSpPr>
          <p:spPr bwMode="auto">
            <a:xfrm>
              <a:off x="2841962" y="4918959"/>
              <a:ext cx="44457" cy="175327"/>
            </a:xfrm>
            <a:custGeom>
              <a:avLst/>
              <a:gdLst>
                <a:gd name="T0" fmla="*/ 0 w 70"/>
                <a:gd name="T1" fmla="*/ 0 h 276"/>
                <a:gd name="T2" fmla="*/ 2147483646 w 70"/>
                <a:gd name="T3" fmla="*/ 2147483646 h 276"/>
                <a:gd name="T4" fmla="*/ 0 60000 65536"/>
                <a:gd name="T5" fmla="*/ 0 60000 65536"/>
                <a:gd name="T6" fmla="*/ 0 w 70"/>
                <a:gd name="T7" fmla="*/ 0 h 276"/>
                <a:gd name="T8" fmla="*/ 70 w 70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6">
                  <a:moveTo>
                    <a:pt x="0" y="0"/>
                  </a:moveTo>
                  <a:lnTo>
                    <a:pt x="70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0" name="Freeform 398"/>
            <p:cNvSpPr>
              <a:spLocks/>
            </p:cNvSpPr>
            <p:nvPr/>
          </p:nvSpPr>
          <p:spPr bwMode="auto">
            <a:xfrm>
              <a:off x="2979145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1" name="Freeform 399"/>
            <p:cNvSpPr>
              <a:spLocks/>
            </p:cNvSpPr>
            <p:nvPr/>
          </p:nvSpPr>
          <p:spPr bwMode="auto">
            <a:xfrm>
              <a:off x="3116328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1" y="2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2" name="Freeform 400"/>
            <p:cNvSpPr>
              <a:spLocks/>
            </p:cNvSpPr>
            <p:nvPr/>
          </p:nvSpPr>
          <p:spPr bwMode="auto">
            <a:xfrm>
              <a:off x="3253511" y="4918959"/>
              <a:ext cx="45728" cy="175327"/>
            </a:xfrm>
            <a:custGeom>
              <a:avLst/>
              <a:gdLst>
                <a:gd name="T0" fmla="*/ 0 w 72"/>
                <a:gd name="T1" fmla="*/ 0 h 276"/>
                <a:gd name="T2" fmla="*/ 2147483646 w 72"/>
                <a:gd name="T3" fmla="*/ 2147483646 h 276"/>
                <a:gd name="T4" fmla="*/ 0 60000 65536"/>
                <a:gd name="T5" fmla="*/ 0 60000 65536"/>
                <a:gd name="T6" fmla="*/ 0 w 72"/>
                <a:gd name="T7" fmla="*/ 0 h 276"/>
                <a:gd name="T8" fmla="*/ 72 w 72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6">
                  <a:moveTo>
                    <a:pt x="0" y="0"/>
                  </a:moveTo>
                  <a:lnTo>
                    <a:pt x="72" y="276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3" name="Freeform 401"/>
            <p:cNvSpPr>
              <a:spLocks/>
            </p:cNvSpPr>
            <p:nvPr/>
          </p:nvSpPr>
          <p:spPr bwMode="auto">
            <a:xfrm>
              <a:off x="1056042" y="5152093"/>
              <a:ext cx="45728" cy="117520"/>
            </a:xfrm>
            <a:custGeom>
              <a:avLst/>
              <a:gdLst>
                <a:gd name="T0" fmla="*/ 2147483646 w 72"/>
                <a:gd name="T1" fmla="*/ 0 h 185"/>
                <a:gd name="T2" fmla="*/ 0 w 72"/>
                <a:gd name="T3" fmla="*/ 2147483646 h 185"/>
                <a:gd name="T4" fmla="*/ 0 60000 65536"/>
                <a:gd name="T5" fmla="*/ 0 60000 65536"/>
                <a:gd name="T6" fmla="*/ 0 w 72"/>
                <a:gd name="T7" fmla="*/ 0 h 185"/>
                <a:gd name="T8" fmla="*/ 72 w 72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5">
                  <a:moveTo>
                    <a:pt x="71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4" name="Freeform 402"/>
            <p:cNvSpPr>
              <a:spLocks/>
            </p:cNvSpPr>
            <p:nvPr/>
          </p:nvSpPr>
          <p:spPr bwMode="auto">
            <a:xfrm>
              <a:off x="1193225" y="5152093"/>
              <a:ext cx="45728" cy="117520"/>
            </a:xfrm>
            <a:custGeom>
              <a:avLst/>
              <a:gdLst>
                <a:gd name="T0" fmla="*/ 2147483646 w 72"/>
                <a:gd name="T1" fmla="*/ 0 h 185"/>
                <a:gd name="T2" fmla="*/ 0 w 72"/>
                <a:gd name="T3" fmla="*/ 2147483646 h 185"/>
                <a:gd name="T4" fmla="*/ 0 60000 65536"/>
                <a:gd name="T5" fmla="*/ 0 60000 65536"/>
                <a:gd name="T6" fmla="*/ 0 w 72"/>
                <a:gd name="T7" fmla="*/ 0 h 185"/>
                <a:gd name="T8" fmla="*/ 72 w 72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5">
                  <a:moveTo>
                    <a:pt x="72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5" name="Freeform 403"/>
            <p:cNvSpPr>
              <a:spLocks/>
            </p:cNvSpPr>
            <p:nvPr/>
          </p:nvSpPr>
          <p:spPr bwMode="auto">
            <a:xfrm>
              <a:off x="1330408" y="5152093"/>
              <a:ext cx="45728" cy="117520"/>
            </a:xfrm>
            <a:custGeom>
              <a:avLst/>
              <a:gdLst>
                <a:gd name="T0" fmla="*/ 2147483646 w 72"/>
                <a:gd name="T1" fmla="*/ 0 h 185"/>
                <a:gd name="T2" fmla="*/ 0 w 72"/>
                <a:gd name="T3" fmla="*/ 2147483646 h 185"/>
                <a:gd name="T4" fmla="*/ 0 60000 65536"/>
                <a:gd name="T5" fmla="*/ 0 60000 65536"/>
                <a:gd name="T6" fmla="*/ 0 w 72"/>
                <a:gd name="T7" fmla="*/ 0 h 185"/>
                <a:gd name="T8" fmla="*/ 72 w 72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5">
                  <a:moveTo>
                    <a:pt x="72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6" name="Freeform 404"/>
            <p:cNvSpPr>
              <a:spLocks/>
            </p:cNvSpPr>
            <p:nvPr/>
          </p:nvSpPr>
          <p:spPr bwMode="auto">
            <a:xfrm>
              <a:off x="1467591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7" name="Freeform 405"/>
            <p:cNvSpPr>
              <a:spLocks/>
            </p:cNvSpPr>
            <p:nvPr/>
          </p:nvSpPr>
          <p:spPr bwMode="auto">
            <a:xfrm>
              <a:off x="1604774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8" name="Freeform 406"/>
            <p:cNvSpPr>
              <a:spLocks/>
            </p:cNvSpPr>
            <p:nvPr/>
          </p:nvSpPr>
          <p:spPr bwMode="auto">
            <a:xfrm>
              <a:off x="1741957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19" name="Freeform 407"/>
            <p:cNvSpPr>
              <a:spLocks/>
            </p:cNvSpPr>
            <p:nvPr/>
          </p:nvSpPr>
          <p:spPr bwMode="auto">
            <a:xfrm>
              <a:off x="1879140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0" name="Freeform 408"/>
            <p:cNvSpPr>
              <a:spLocks/>
            </p:cNvSpPr>
            <p:nvPr/>
          </p:nvSpPr>
          <p:spPr bwMode="auto">
            <a:xfrm>
              <a:off x="2016323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1" name="Freeform 409"/>
            <p:cNvSpPr>
              <a:spLocks/>
            </p:cNvSpPr>
            <p:nvPr/>
          </p:nvSpPr>
          <p:spPr bwMode="auto">
            <a:xfrm>
              <a:off x="2153506" y="5152093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4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2" name="Freeform 410"/>
            <p:cNvSpPr>
              <a:spLocks/>
            </p:cNvSpPr>
            <p:nvPr/>
          </p:nvSpPr>
          <p:spPr bwMode="auto">
            <a:xfrm>
              <a:off x="2291324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3" name="Freeform 411"/>
            <p:cNvSpPr>
              <a:spLocks/>
            </p:cNvSpPr>
            <p:nvPr/>
          </p:nvSpPr>
          <p:spPr bwMode="auto">
            <a:xfrm>
              <a:off x="2428507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4" name="Freeform 412"/>
            <p:cNvSpPr>
              <a:spLocks/>
            </p:cNvSpPr>
            <p:nvPr/>
          </p:nvSpPr>
          <p:spPr bwMode="auto">
            <a:xfrm>
              <a:off x="2565690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5" name="Freeform 413"/>
            <p:cNvSpPr>
              <a:spLocks/>
            </p:cNvSpPr>
            <p:nvPr/>
          </p:nvSpPr>
          <p:spPr bwMode="auto">
            <a:xfrm>
              <a:off x="2702873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6" name="Freeform 414"/>
            <p:cNvSpPr>
              <a:spLocks/>
            </p:cNvSpPr>
            <p:nvPr/>
          </p:nvSpPr>
          <p:spPr bwMode="auto">
            <a:xfrm>
              <a:off x="2840057" y="5152093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7" name="Freeform 415"/>
            <p:cNvSpPr>
              <a:spLocks/>
            </p:cNvSpPr>
            <p:nvPr/>
          </p:nvSpPr>
          <p:spPr bwMode="auto">
            <a:xfrm>
              <a:off x="2977875" y="5152093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8" name="Freeform 416"/>
            <p:cNvSpPr>
              <a:spLocks/>
            </p:cNvSpPr>
            <p:nvPr/>
          </p:nvSpPr>
          <p:spPr bwMode="auto">
            <a:xfrm>
              <a:off x="3115058" y="5152093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29" name="Freeform 417"/>
            <p:cNvSpPr>
              <a:spLocks/>
            </p:cNvSpPr>
            <p:nvPr/>
          </p:nvSpPr>
          <p:spPr bwMode="auto">
            <a:xfrm>
              <a:off x="3252241" y="5152093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0" name="Freeform 418"/>
            <p:cNvSpPr>
              <a:spLocks/>
            </p:cNvSpPr>
            <p:nvPr/>
          </p:nvSpPr>
          <p:spPr bwMode="auto">
            <a:xfrm>
              <a:off x="1056042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1" name="Freeform 419"/>
            <p:cNvSpPr>
              <a:spLocks/>
            </p:cNvSpPr>
            <p:nvPr/>
          </p:nvSpPr>
          <p:spPr bwMode="auto">
            <a:xfrm>
              <a:off x="1193225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2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2" name="Freeform 420"/>
            <p:cNvSpPr>
              <a:spLocks/>
            </p:cNvSpPr>
            <p:nvPr/>
          </p:nvSpPr>
          <p:spPr bwMode="auto">
            <a:xfrm>
              <a:off x="1330408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2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3" name="Freeform 421"/>
            <p:cNvSpPr>
              <a:spLocks/>
            </p:cNvSpPr>
            <p:nvPr/>
          </p:nvSpPr>
          <p:spPr bwMode="auto">
            <a:xfrm>
              <a:off x="1467591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4" name="Freeform 422"/>
            <p:cNvSpPr>
              <a:spLocks/>
            </p:cNvSpPr>
            <p:nvPr/>
          </p:nvSpPr>
          <p:spPr bwMode="auto">
            <a:xfrm>
              <a:off x="1604774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2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5" name="Freeform 423"/>
            <p:cNvSpPr>
              <a:spLocks/>
            </p:cNvSpPr>
            <p:nvPr/>
          </p:nvSpPr>
          <p:spPr bwMode="auto">
            <a:xfrm>
              <a:off x="1741957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6" name="Freeform 424"/>
            <p:cNvSpPr>
              <a:spLocks/>
            </p:cNvSpPr>
            <p:nvPr/>
          </p:nvSpPr>
          <p:spPr bwMode="auto">
            <a:xfrm>
              <a:off x="1879140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7" name="Freeform 425"/>
            <p:cNvSpPr>
              <a:spLocks/>
            </p:cNvSpPr>
            <p:nvPr/>
          </p:nvSpPr>
          <p:spPr bwMode="auto">
            <a:xfrm>
              <a:off x="2017593" y="5269613"/>
              <a:ext cx="45093" cy="173422"/>
            </a:xfrm>
            <a:custGeom>
              <a:avLst/>
              <a:gdLst>
                <a:gd name="T0" fmla="*/ 0 w 71"/>
                <a:gd name="T1" fmla="*/ 0 h 273"/>
                <a:gd name="T2" fmla="*/ 2147483646 w 71"/>
                <a:gd name="T3" fmla="*/ 2147483646 h 273"/>
                <a:gd name="T4" fmla="*/ 0 60000 65536"/>
                <a:gd name="T5" fmla="*/ 0 60000 65536"/>
                <a:gd name="T6" fmla="*/ 0 w 71"/>
                <a:gd name="T7" fmla="*/ 0 h 273"/>
                <a:gd name="T8" fmla="*/ 71 w 71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3">
                  <a:moveTo>
                    <a:pt x="0" y="0"/>
                  </a:moveTo>
                  <a:lnTo>
                    <a:pt x="70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8" name="Freeform 426"/>
            <p:cNvSpPr>
              <a:spLocks/>
            </p:cNvSpPr>
            <p:nvPr/>
          </p:nvSpPr>
          <p:spPr bwMode="auto">
            <a:xfrm>
              <a:off x="2154776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39" name="Freeform 427"/>
            <p:cNvSpPr>
              <a:spLocks/>
            </p:cNvSpPr>
            <p:nvPr/>
          </p:nvSpPr>
          <p:spPr bwMode="auto">
            <a:xfrm>
              <a:off x="2291959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0" name="Freeform 428"/>
            <p:cNvSpPr>
              <a:spLocks/>
            </p:cNvSpPr>
            <p:nvPr/>
          </p:nvSpPr>
          <p:spPr bwMode="auto">
            <a:xfrm>
              <a:off x="2429142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1" name="Freeform 429"/>
            <p:cNvSpPr>
              <a:spLocks/>
            </p:cNvSpPr>
            <p:nvPr/>
          </p:nvSpPr>
          <p:spPr bwMode="auto">
            <a:xfrm>
              <a:off x="2567596" y="5269613"/>
              <a:ext cx="44457" cy="173422"/>
            </a:xfrm>
            <a:custGeom>
              <a:avLst/>
              <a:gdLst>
                <a:gd name="T0" fmla="*/ 0 w 70"/>
                <a:gd name="T1" fmla="*/ 0 h 273"/>
                <a:gd name="T2" fmla="*/ 2147483646 w 70"/>
                <a:gd name="T3" fmla="*/ 2147483646 h 273"/>
                <a:gd name="T4" fmla="*/ 0 60000 65536"/>
                <a:gd name="T5" fmla="*/ 0 60000 65536"/>
                <a:gd name="T6" fmla="*/ 0 w 70"/>
                <a:gd name="T7" fmla="*/ 0 h 273"/>
                <a:gd name="T8" fmla="*/ 70 w 70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3">
                  <a:moveTo>
                    <a:pt x="0" y="0"/>
                  </a:moveTo>
                  <a:lnTo>
                    <a:pt x="70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2" name="Freeform 430"/>
            <p:cNvSpPr>
              <a:spLocks/>
            </p:cNvSpPr>
            <p:nvPr/>
          </p:nvSpPr>
          <p:spPr bwMode="auto">
            <a:xfrm>
              <a:off x="2704779" y="5269613"/>
              <a:ext cx="44457" cy="173422"/>
            </a:xfrm>
            <a:custGeom>
              <a:avLst/>
              <a:gdLst>
                <a:gd name="T0" fmla="*/ 0 w 70"/>
                <a:gd name="T1" fmla="*/ 0 h 273"/>
                <a:gd name="T2" fmla="*/ 2147483646 w 70"/>
                <a:gd name="T3" fmla="*/ 2147483646 h 273"/>
                <a:gd name="T4" fmla="*/ 0 60000 65536"/>
                <a:gd name="T5" fmla="*/ 0 60000 65536"/>
                <a:gd name="T6" fmla="*/ 0 w 70"/>
                <a:gd name="T7" fmla="*/ 0 h 273"/>
                <a:gd name="T8" fmla="*/ 70 w 70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3">
                  <a:moveTo>
                    <a:pt x="0" y="0"/>
                  </a:moveTo>
                  <a:lnTo>
                    <a:pt x="70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3" name="Freeform 431"/>
            <p:cNvSpPr>
              <a:spLocks/>
            </p:cNvSpPr>
            <p:nvPr/>
          </p:nvSpPr>
          <p:spPr bwMode="auto">
            <a:xfrm>
              <a:off x="2841962" y="5269613"/>
              <a:ext cx="44457" cy="173422"/>
            </a:xfrm>
            <a:custGeom>
              <a:avLst/>
              <a:gdLst>
                <a:gd name="T0" fmla="*/ 0 w 70"/>
                <a:gd name="T1" fmla="*/ 0 h 273"/>
                <a:gd name="T2" fmla="*/ 2147483646 w 70"/>
                <a:gd name="T3" fmla="*/ 2147483646 h 273"/>
                <a:gd name="T4" fmla="*/ 0 60000 65536"/>
                <a:gd name="T5" fmla="*/ 0 60000 65536"/>
                <a:gd name="T6" fmla="*/ 0 w 70"/>
                <a:gd name="T7" fmla="*/ 0 h 273"/>
                <a:gd name="T8" fmla="*/ 70 w 70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3">
                  <a:moveTo>
                    <a:pt x="0" y="0"/>
                  </a:moveTo>
                  <a:lnTo>
                    <a:pt x="70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4" name="Freeform 432"/>
            <p:cNvSpPr>
              <a:spLocks/>
            </p:cNvSpPr>
            <p:nvPr/>
          </p:nvSpPr>
          <p:spPr bwMode="auto">
            <a:xfrm>
              <a:off x="2979145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5" name="Freeform 433"/>
            <p:cNvSpPr>
              <a:spLocks/>
            </p:cNvSpPr>
            <p:nvPr/>
          </p:nvSpPr>
          <p:spPr bwMode="auto">
            <a:xfrm>
              <a:off x="3116328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1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6" name="Freeform 434"/>
            <p:cNvSpPr>
              <a:spLocks/>
            </p:cNvSpPr>
            <p:nvPr/>
          </p:nvSpPr>
          <p:spPr bwMode="auto">
            <a:xfrm>
              <a:off x="3253511" y="5269613"/>
              <a:ext cx="45728" cy="173422"/>
            </a:xfrm>
            <a:custGeom>
              <a:avLst/>
              <a:gdLst>
                <a:gd name="T0" fmla="*/ 0 w 72"/>
                <a:gd name="T1" fmla="*/ 0 h 273"/>
                <a:gd name="T2" fmla="*/ 2147483646 w 72"/>
                <a:gd name="T3" fmla="*/ 2147483646 h 273"/>
                <a:gd name="T4" fmla="*/ 0 60000 65536"/>
                <a:gd name="T5" fmla="*/ 0 60000 65536"/>
                <a:gd name="T6" fmla="*/ 0 w 72"/>
                <a:gd name="T7" fmla="*/ 0 h 273"/>
                <a:gd name="T8" fmla="*/ 72 w 72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3">
                  <a:moveTo>
                    <a:pt x="0" y="0"/>
                  </a:moveTo>
                  <a:lnTo>
                    <a:pt x="72" y="2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7" name="Freeform 435"/>
            <p:cNvSpPr>
              <a:spLocks/>
            </p:cNvSpPr>
            <p:nvPr/>
          </p:nvSpPr>
          <p:spPr bwMode="auto">
            <a:xfrm>
              <a:off x="1056042" y="5500842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1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8" name="Freeform 436"/>
            <p:cNvSpPr>
              <a:spLocks/>
            </p:cNvSpPr>
            <p:nvPr/>
          </p:nvSpPr>
          <p:spPr bwMode="auto">
            <a:xfrm>
              <a:off x="1193225" y="5500842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49" name="Freeform 437"/>
            <p:cNvSpPr>
              <a:spLocks/>
            </p:cNvSpPr>
            <p:nvPr/>
          </p:nvSpPr>
          <p:spPr bwMode="auto">
            <a:xfrm>
              <a:off x="1330408" y="5500842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0" name="Freeform 438"/>
            <p:cNvSpPr>
              <a:spLocks/>
            </p:cNvSpPr>
            <p:nvPr/>
          </p:nvSpPr>
          <p:spPr bwMode="auto">
            <a:xfrm>
              <a:off x="1467591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1" name="Freeform 439"/>
            <p:cNvSpPr>
              <a:spLocks/>
            </p:cNvSpPr>
            <p:nvPr/>
          </p:nvSpPr>
          <p:spPr bwMode="auto">
            <a:xfrm>
              <a:off x="1604774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2" name="Freeform 440"/>
            <p:cNvSpPr>
              <a:spLocks/>
            </p:cNvSpPr>
            <p:nvPr/>
          </p:nvSpPr>
          <p:spPr bwMode="auto">
            <a:xfrm>
              <a:off x="1741957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3" name="Freeform 441"/>
            <p:cNvSpPr>
              <a:spLocks/>
            </p:cNvSpPr>
            <p:nvPr/>
          </p:nvSpPr>
          <p:spPr bwMode="auto">
            <a:xfrm>
              <a:off x="1879140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4" name="Freeform 442"/>
            <p:cNvSpPr>
              <a:spLocks/>
            </p:cNvSpPr>
            <p:nvPr/>
          </p:nvSpPr>
          <p:spPr bwMode="auto">
            <a:xfrm>
              <a:off x="2016323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5" name="Freeform 443"/>
            <p:cNvSpPr>
              <a:spLocks/>
            </p:cNvSpPr>
            <p:nvPr/>
          </p:nvSpPr>
          <p:spPr bwMode="auto">
            <a:xfrm>
              <a:off x="2153506" y="5500842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4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6" name="Freeform 444"/>
            <p:cNvSpPr>
              <a:spLocks/>
            </p:cNvSpPr>
            <p:nvPr/>
          </p:nvSpPr>
          <p:spPr bwMode="auto">
            <a:xfrm>
              <a:off x="2291324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7" name="Freeform 445"/>
            <p:cNvSpPr>
              <a:spLocks/>
            </p:cNvSpPr>
            <p:nvPr/>
          </p:nvSpPr>
          <p:spPr bwMode="auto">
            <a:xfrm>
              <a:off x="2428507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8" name="Freeform 446"/>
            <p:cNvSpPr>
              <a:spLocks/>
            </p:cNvSpPr>
            <p:nvPr/>
          </p:nvSpPr>
          <p:spPr bwMode="auto">
            <a:xfrm>
              <a:off x="2565690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59" name="Freeform 447"/>
            <p:cNvSpPr>
              <a:spLocks/>
            </p:cNvSpPr>
            <p:nvPr/>
          </p:nvSpPr>
          <p:spPr bwMode="auto">
            <a:xfrm>
              <a:off x="2702873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0" name="Freeform 448"/>
            <p:cNvSpPr>
              <a:spLocks/>
            </p:cNvSpPr>
            <p:nvPr/>
          </p:nvSpPr>
          <p:spPr bwMode="auto">
            <a:xfrm>
              <a:off x="2840057" y="5500842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1" name="Freeform 449"/>
            <p:cNvSpPr>
              <a:spLocks/>
            </p:cNvSpPr>
            <p:nvPr/>
          </p:nvSpPr>
          <p:spPr bwMode="auto">
            <a:xfrm>
              <a:off x="2977875" y="5500842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2" name="Freeform 450"/>
            <p:cNvSpPr>
              <a:spLocks/>
            </p:cNvSpPr>
            <p:nvPr/>
          </p:nvSpPr>
          <p:spPr bwMode="auto">
            <a:xfrm>
              <a:off x="3115058" y="5500842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3" name="Freeform 451"/>
            <p:cNvSpPr>
              <a:spLocks/>
            </p:cNvSpPr>
            <p:nvPr/>
          </p:nvSpPr>
          <p:spPr bwMode="auto">
            <a:xfrm>
              <a:off x="3252241" y="5500842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4" name="Freeform 452"/>
            <p:cNvSpPr>
              <a:spLocks/>
            </p:cNvSpPr>
            <p:nvPr/>
          </p:nvSpPr>
          <p:spPr bwMode="auto">
            <a:xfrm>
              <a:off x="1056042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5" name="Freeform 453"/>
            <p:cNvSpPr>
              <a:spLocks/>
            </p:cNvSpPr>
            <p:nvPr/>
          </p:nvSpPr>
          <p:spPr bwMode="auto">
            <a:xfrm>
              <a:off x="1193225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6" name="Freeform 454"/>
            <p:cNvSpPr>
              <a:spLocks/>
            </p:cNvSpPr>
            <p:nvPr/>
          </p:nvSpPr>
          <p:spPr bwMode="auto">
            <a:xfrm>
              <a:off x="1330408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7" name="Freeform 455"/>
            <p:cNvSpPr>
              <a:spLocks/>
            </p:cNvSpPr>
            <p:nvPr/>
          </p:nvSpPr>
          <p:spPr bwMode="auto">
            <a:xfrm>
              <a:off x="1467591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8" name="Freeform 456"/>
            <p:cNvSpPr>
              <a:spLocks/>
            </p:cNvSpPr>
            <p:nvPr/>
          </p:nvSpPr>
          <p:spPr bwMode="auto">
            <a:xfrm>
              <a:off x="1604774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69" name="Freeform 457"/>
            <p:cNvSpPr>
              <a:spLocks/>
            </p:cNvSpPr>
            <p:nvPr/>
          </p:nvSpPr>
          <p:spPr bwMode="auto">
            <a:xfrm>
              <a:off x="1741957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0" name="Freeform 458"/>
            <p:cNvSpPr>
              <a:spLocks/>
            </p:cNvSpPr>
            <p:nvPr/>
          </p:nvSpPr>
          <p:spPr bwMode="auto">
            <a:xfrm>
              <a:off x="1879140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1" name="Freeform 459"/>
            <p:cNvSpPr>
              <a:spLocks/>
            </p:cNvSpPr>
            <p:nvPr/>
          </p:nvSpPr>
          <p:spPr bwMode="auto">
            <a:xfrm>
              <a:off x="2017593" y="5617727"/>
              <a:ext cx="45093" cy="174692"/>
            </a:xfrm>
            <a:custGeom>
              <a:avLst/>
              <a:gdLst>
                <a:gd name="T0" fmla="*/ 0 w 71"/>
                <a:gd name="T1" fmla="*/ 0 h 275"/>
                <a:gd name="T2" fmla="*/ 2147483646 w 71"/>
                <a:gd name="T3" fmla="*/ 2147483646 h 275"/>
                <a:gd name="T4" fmla="*/ 0 60000 65536"/>
                <a:gd name="T5" fmla="*/ 0 60000 65536"/>
                <a:gd name="T6" fmla="*/ 0 w 71"/>
                <a:gd name="T7" fmla="*/ 0 h 275"/>
                <a:gd name="T8" fmla="*/ 71 w 71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2" name="Freeform 460"/>
            <p:cNvSpPr>
              <a:spLocks/>
            </p:cNvSpPr>
            <p:nvPr/>
          </p:nvSpPr>
          <p:spPr bwMode="auto">
            <a:xfrm>
              <a:off x="2154776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3" name="Freeform 461"/>
            <p:cNvSpPr>
              <a:spLocks/>
            </p:cNvSpPr>
            <p:nvPr/>
          </p:nvSpPr>
          <p:spPr bwMode="auto">
            <a:xfrm>
              <a:off x="2291959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4" name="Freeform 462"/>
            <p:cNvSpPr>
              <a:spLocks/>
            </p:cNvSpPr>
            <p:nvPr/>
          </p:nvSpPr>
          <p:spPr bwMode="auto">
            <a:xfrm>
              <a:off x="2429142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5" name="Freeform 463"/>
            <p:cNvSpPr>
              <a:spLocks/>
            </p:cNvSpPr>
            <p:nvPr/>
          </p:nvSpPr>
          <p:spPr bwMode="auto">
            <a:xfrm>
              <a:off x="2567596" y="5617727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6" name="Freeform 464"/>
            <p:cNvSpPr>
              <a:spLocks/>
            </p:cNvSpPr>
            <p:nvPr/>
          </p:nvSpPr>
          <p:spPr bwMode="auto">
            <a:xfrm>
              <a:off x="2704779" y="5617727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7" name="Freeform 465"/>
            <p:cNvSpPr>
              <a:spLocks/>
            </p:cNvSpPr>
            <p:nvPr/>
          </p:nvSpPr>
          <p:spPr bwMode="auto">
            <a:xfrm>
              <a:off x="2841962" y="5617727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8" name="Freeform 466"/>
            <p:cNvSpPr>
              <a:spLocks/>
            </p:cNvSpPr>
            <p:nvPr/>
          </p:nvSpPr>
          <p:spPr bwMode="auto">
            <a:xfrm>
              <a:off x="2979145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79" name="Freeform 467"/>
            <p:cNvSpPr>
              <a:spLocks/>
            </p:cNvSpPr>
            <p:nvPr/>
          </p:nvSpPr>
          <p:spPr bwMode="auto">
            <a:xfrm>
              <a:off x="3116328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0" name="Freeform 468"/>
            <p:cNvSpPr>
              <a:spLocks/>
            </p:cNvSpPr>
            <p:nvPr/>
          </p:nvSpPr>
          <p:spPr bwMode="auto">
            <a:xfrm>
              <a:off x="3253511" y="5617727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1" name="Freeform 469"/>
            <p:cNvSpPr>
              <a:spLocks/>
            </p:cNvSpPr>
            <p:nvPr/>
          </p:nvSpPr>
          <p:spPr bwMode="auto">
            <a:xfrm>
              <a:off x="1056042" y="3461709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1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2" name="Freeform 470"/>
            <p:cNvSpPr>
              <a:spLocks/>
            </p:cNvSpPr>
            <p:nvPr/>
          </p:nvSpPr>
          <p:spPr bwMode="auto">
            <a:xfrm>
              <a:off x="1193225" y="3461709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3" name="Freeform 471"/>
            <p:cNvSpPr>
              <a:spLocks/>
            </p:cNvSpPr>
            <p:nvPr/>
          </p:nvSpPr>
          <p:spPr bwMode="auto">
            <a:xfrm>
              <a:off x="1330408" y="3461709"/>
              <a:ext cx="45728" cy="116885"/>
            </a:xfrm>
            <a:custGeom>
              <a:avLst/>
              <a:gdLst>
                <a:gd name="T0" fmla="*/ 2147483646 w 72"/>
                <a:gd name="T1" fmla="*/ 0 h 184"/>
                <a:gd name="T2" fmla="*/ 0 w 72"/>
                <a:gd name="T3" fmla="*/ 2147483646 h 184"/>
                <a:gd name="T4" fmla="*/ 0 60000 65536"/>
                <a:gd name="T5" fmla="*/ 0 60000 65536"/>
                <a:gd name="T6" fmla="*/ 0 w 72"/>
                <a:gd name="T7" fmla="*/ 0 h 184"/>
                <a:gd name="T8" fmla="*/ 72 w 72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4">
                  <a:moveTo>
                    <a:pt x="72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4" name="Freeform 472"/>
            <p:cNvSpPr>
              <a:spLocks/>
            </p:cNvSpPr>
            <p:nvPr/>
          </p:nvSpPr>
          <p:spPr bwMode="auto">
            <a:xfrm>
              <a:off x="1467591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5" name="Freeform 473"/>
            <p:cNvSpPr>
              <a:spLocks/>
            </p:cNvSpPr>
            <p:nvPr/>
          </p:nvSpPr>
          <p:spPr bwMode="auto">
            <a:xfrm>
              <a:off x="1604774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6" name="Freeform 474"/>
            <p:cNvSpPr>
              <a:spLocks/>
            </p:cNvSpPr>
            <p:nvPr/>
          </p:nvSpPr>
          <p:spPr bwMode="auto">
            <a:xfrm>
              <a:off x="1741957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7" name="Freeform 475"/>
            <p:cNvSpPr>
              <a:spLocks/>
            </p:cNvSpPr>
            <p:nvPr/>
          </p:nvSpPr>
          <p:spPr bwMode="auto">
            <a:xfrm>
              <a:off x="1879140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8" name="Freeform 476"/>
            <p:cNvSpPr>
              <a:spLocks/>
            </p:cNvSpPr>
            <p:nvPr/>
          </p:nvSpPr>
          <p:spPr bwMode="auto">
            <a:xfrm>
              <a:off x="2016323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89" name="Freeform 477"/>
            <p:cNvSpPr>
              <a:spLocks/>
            </p:cNvSpPr>
            <p:nvPr/>
          </p:nvSpPr>
          <p:spPr bwMode="auto">
            <a:xfrm>
              <a:off x="2153506" y="346170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4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0" name="Freeform 478"/>
            <p:cNvSpPr>
              <a:spLocks/>
            </p:cNvSpPr>
            <p:nvPr/>
          </p:nvSpPr>
          <p:spPr bwMode="auto">
            <a:xfrm>
              <a:off x="2291324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1" name="Freeform 479"/>
            <p:cNvSpPr>
              <a:spLocks/>
            </p:cNvSpPr>
            <p:nvPr/>
          </p:nvSpPr>
          <p:spPr bwMode="auto">
            <a:xfrm>
              <a:off x="2428507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2" name="Freeform 480"/>
            <p:cNvSpPr>
              <a:spLocks/>
            </p:cNvSpPr>
            <p:nvPr/>
          </p:nvSpPr>
          <p:spPr bwMode="auto">
            <a:xfrm>
              <a:off x="2565690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3" name="Freeform 481"/>
            <p:cNvSpPr>
              <a:spLocks/>
            </p:cNvSpPr>
            <p:nvPr/>
          </p:nvSpPr>
          <p:spPr bwMode="auto">
            <a:xfrm>
              <a:off x="2702873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4" name="Freeform 482"/>
            <p:cNvSpPr>
              <a:spLocks/>
            </p:cNvSpPr>
            <p:nvPr/>
          </p:nvSpPr>
          <p:spPr bwMode="auto">
            <a:xfrm>
              <a:off x="2840057" y="3461709"/>
              <a:ext cx="46363" cy="116885"/>
            </a:xfrm>
            <a:custGeom>
              <a:avLst/>
              <a:gdLst>
                <a:gd name="T0" fmla="*/ 2147483646 w 73"/>
                <a:gd name="T1" fmla="*/ 0 h 184"/>
                <a:gd name="T2" fmla="*/ 0 w 73"/>
                <a:gd name="T3" fmla="*/ 2147483646 h 184"/>
                <a:gd name="T4" fmla="*/ 0 60000 65536"/>
                <a:gd name="T5" fmla="*/ 0 60000 65536"/>
                <a:gd name="T6" fmla="*/ 0 w 73"/>
                <a:gd name="T7" fmla="*/ 0 h 184"/>
                <a:gd name="T8" fmla="*/ 73 w 73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5" name="Freeform 483"/>
            <p:cNvSpPr>
              <a:spLocks/>
            </p:cNvSpPr>
            <p:nvPr/>
          </p:nvSpPr>
          <p:spPr bwMode="auto">
            <a:xfrm>
              <a:off x="2977875" y="346170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6" name="Freeform 484"/>
            <p:cNvSpPr>
              <a:spLocks/>
            </p:cNvSpPr>
            <p:nvPr/>
          </p:nvSpPr>
          <p:spPr bwMode="auto">
            <a:xfrm>
              <a:off x="3115058" y="346170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7" name="Freeform 485"/>
            <p:cNvSpPr>
              <a:spLocks/>
            </p:cNvSpPr>
            <p:nvPr/>
          </p:nvSpPr>
          <p:spPr bwMode="auto">
            <a:xfrm>
              <a:off x="3252241" y="3461709"/>
              <a:ext cx="46998" cy="116885"/>
            </a:xfrm>
            <a:custGeom>
              <a:avLst/>
              <a:gdLst>
                <a:gd name="T0" fmla="*/ 2147483646 w 74"/>
                <a:gd name="T1" fmla="*/ 0 h 184"/>
                <a:gd name="T2" fmla="*/ 0 w 74"/>
                <a:gd name="T3" fmla="*/ 2147483646 h 184"/>
                <a:gd name="T4" fmla="*/ 0 60000 65536"/>
                <a:gd name="T5" fmla="*/ 0 60000 65536"/>
                <a:gd name="T6" fmla="*/ 0 w 74"/>
                <a:gd name="T7" fmla="*/ 0 h 184"/>
                <a:gd name="T8" fmla="*/ 74 w 74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4">
                  <a:moveTo>
                    <a:pt x="73" y="0"/>
                  </a:moveTo>
                  <a:lnTo>
                    <a:pt x="0" y="1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8" name="Freeform 486"/>
            <p:cNvSpPr>
              <a:spLocks/>
            </p:cNvSpPr>
            <p:nvPr/>
          </p:nvSpPr>
          <p:spPr bwMode="auto">
            <a:xfrm>
              <a:off x="1056042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399" name="Freeform 487"/>
            <p:cNvSpPr>
              <a:spLocks/>
            </p:cNvSpPr>
            <p:nvPr/>
          </p:nvSpPr>
          <p:spPr bwMode="auto">
            <a:xfrm>
              <a:off x="1193225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0" name="Freeform 488"/>
            <p:cNvSpPr>
              <a:spLocks/>
            </p:cNvSpPr>
            <p:nvPr/>
          </p:nvSpPr>
          <p:spPr bwMode="auto">
            <a:xfrm>
              <a:off x="1330408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1" name="Freeform 489"/>
            <p:cNvSpPr>
              <a:spLocks/>
            </p:cNvSpPr>
            <p:nvPr/>
          </p:nvSpPr>
          <p:spPr bwMode="auto">
            <a:xfrm>
              <a:off x="1467591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2" name="Freeform 490"/>
            <p:cNvSpPr>
              <a:spLocks/>
            </p:cNvSpPr>
            <p:nvPr/>
          </p:nvSpPr>
          <p:spPr bwMode="auto">
            <a:xfrm>
              <a:off x="1604774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3" name="Freeform 491"/>
            <p:cNvSpPr>
              <a:spLocks/>
            </p:cNvSpPr>
            <p:nvPr/>
          </p:nvSpPr>
          <p:spPr bwMode="auto">
            <a:xfrm>
              <a:off x="1741957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4" name="Freeform 492"/>
            <p:cNvSpPr>
              <a:spLocks/>
            </p:cNvSpPr>
            <p:nvPr/>
          </p:nvSpPr>
          <p:spPr bwMode="auto">
            <a:xfrm>
              <a:off x="1879140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5" name="Freeform 493"/>
            <p:cNvSpPr>
              <a:spLocks/>
            </p:cNvSpPr>
            <p:nvPr/>
          </p:nvSpPr>
          <p:spPr bwMode="auto">
            <a:xfrm>
              <a:off x="2017593" y="3578594"/>
              <a:ext cx="45093" cy="174692"/>
            </a:xfrm>
            <a:custGeom>
              <a:avLst/>
              <a:gdLst>
                <a:gd name="T0" fmla="*/ 0 w 71"/>
                <a:gd name="T1" fmla="*/ 0 h 275"/>
                <a:gd name="T2" fmla="*/ 2147483646 w 71"/>
                <a:gd name="T3" fmla="*/ 2147483646 h 275"/>
                <a:gd name="T4" fmla="*/ 0 60000 65536"/>
                <a:gd name="T5" fmla="*/ 0 60000 65536"/>
                <a:gd name="T6" fmla="*/ 0 w 71"/>
                <a:gd name="T7" fmla="*/ 0 h 275"/>
                <a:gd name="T8" fmla="*/ 71 w 71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6" name="Freeform 494"/>
            <p:cNvSpPr>
              <a:spLocks/>
            </p:cNvSpPr>
            <p:nvPr/>
          </p:nvSpPr>
          <p:spPr bwMode="auto">
            <a:xfrm>
              <a:off x="2154776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7" name="Freeform 495"/>
            <p:cNvSpPr>
              <a:spLocks/>
            </p:cNvSpPr>
            <p:nvPr/>
          </p:nvSpPr>
          <p:spPr bwMode="auto">
            <a:xfrm>
              <a:off x="2291959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8" name="Freeform 496"/>
            <p:cNvSpPr>
              <a:spLocks/>
            </p:cNvSpPr>
            <p:nvPr/>
          </p:nvSpPr>
          <p:spPr bwMode="auto">
            <a:xfrm>
              <a:off x="2429142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09" name="Freeform 497"/>
            <p:cNvSpPr>
              <a:spLocks/>
            </p:cNvSpPr>
            <p:nvPr/>
          </p:nvSpPr>
          <p:spPr bwMode="auto">
            <a:xfrm>
              <a:off x="2567596" y="3578594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0" name="Freeform 498"/>
            <p:cNvSpPr>
              <a:spLocks/>
            </p:cNvSpPr>
            <p:nvPr/>
          </p:nvSpPr>
          <p:spPr bwMode="auto">
            <a:xfrm>
              <a:off x="2704779" y="3578594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1" name="Freeform 499"/>
            <p:cNvSpPr>
              <a:spLocks/>
            </p:cNvSpPr>
            <p:nvPr/>
          </p:nvSpPr>
          <p:spPr bwMode="auto">
            <a:xfrm>
              <a:off x="2841962" y="3578594"/>
              <a:ext cx="44457" cy="174692"/>
            </a:xfrm>
            <a:custGeom>
              <a:avLst/>
              <a:gdLst>
                <a:gd name="T0" fmla="*/ 0 w 70"/>
                <a:gd name="T1" fmla="*/ 0 h 275"/>
                <a:gd name="T2" fmla="*/ 2147483646 w 70"/>
                <a:gd name="T3" fmla="*/ 2147483646 h 275"/>
                <a:gd name="T4" fmla="*/ 0 60000 65536"/>
                <a:gd name="T5" fmla="*/ 0 60000 65536"/>
                <a:gd name="T6" fmla="*/ 0 w 70"/>
                <a:gd name="T7" fmla="*/ 0 h 275"/>
                <a:gd name="T8" fmla="*/ 70 w 70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" h="275">
                  <a:moveTo>
                    <a:pt x="0" y="0"/>
                  </a:moveTo>
                  <a:lnTo>
                    <a:pt x="70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2" name="Freeform 500"/>
            <p:cNvSpPr>
              <a:spLocks/>
            </p:cNvSpPr>
            <p:nvPr/>
          </p:nvSpPr>
          <p:spPr bwMode="auto">
            <a:xfrm>
              <a:off x="2979145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3" name="Freeform 501"/>
            <p:cNvSpPr>
              <a:spLocks/>
            </p:cNvSpPr>
            <p:nvPr/>
          </p:nvSpPr>
          <p:spPr bwMode="auto">
            <a:xfrm>
              <a:off x="3116328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1" y="2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4" name="Freeform 502"/>
            <p:cNvSpPr>
              <a:spLocks/>
            </p:cNvSpPr>
            <p:nvPr/>
          </p:nvSpPr>
          <p:spPr bwMode="auto">
            <a:xfrm>
              <a:off x="3253511" y="3578594"/>
              <a:ext cx="45728" cy="174692"/>
            </a:xfrm>
            <a:custGeom>
              <a:avLst/>
              <a:gdLst>
                <a:gd name="T0" fmla="*/ 0 w 72"/>
                <a:gd name="T1" fmla="*/ 0 h 275"/>
                <a:gd name="T2" fmla="*/ 2147483646 w 72"/>
                <a:gd name="T3" fmla="*/ 2147483646 h 275"/>
                <a:gd name="T4" fmla="*/ 0 60000 65536"/>
                <a:gd name="T5" fmla="*/ 0 60000 65536"/>
                <a:gd name="T6" fmla="*/ 0 w 72"/>
                <a:gd name="T7" fmla="*/ 0 h 275"/>
                <a:gd name="T8" fmla="*/ 72 w 72"/>
                <a:gd name="T9" fmla="*/ 275 h 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275">
                  <a:moveTo>
                    <a:pt x="0" y="0"/>
                  </a:moveTo>
                  <a:lnTo>
                    <a:pt x="72" y="274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5" name="Freeform 503"/>
            <p:cNvSpPr>
              <a:spLocks/>
            </p:cNvSpPr>
            <p:nvPr/>
          </p:nvSpPr>
          <p:spPr bwMode="auto">
            <a:xfrm>
              <a:off x="1056042" y="5792419"/>
              <a:ext cx="45728" cy="117520"/>
            </a:xfrm>
            <a:custGeom>
              <a:avLst/>
              <a:gdLst>
                <a:gd name="T0" fmla="*/ 2147483646 w 72"/>
                <a:gd name="T1" fmla="*/ 0 h 185"/>
                <a:gd name="T2" fmla="*/ 0 w 72"/>
                <a:gd name="T3" fmla="*/ 2147483646 h 185"/>
                <a:gd name="T4" fmla="*/ 0 60000 65536"/>
                <a:gd name="T5" fmla="*/ 0 60000 65536"/>
                <a:gd name="T6" fmla="*/ 0 w 72"/>
                <a:gd name="T7" fmla="*/ 0 h 185"/>
                <a:gd name="T8" fmla="*/ 72 w 72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5">
                  <a:moveTo>
                    <a:pt x="71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6" name="Freeform 504"/>
            <p:cNvSpPr>
              <a:spLocks/>
            </p:cNvSpPr>
            <p:nvPr/>
          </p:nvSpPr>
          <p:spPr bwMode="auto">
            <a:xfrm>
              <a:off x="1193225" y="5792419"/>
              <a:ext cx="45728" cy="117520"/>
            </a:xfrm>
            <a:custGeom>
              <a:avLst/>
              <a:gdLst>
                <a:gd name="T0" fmla="*/ 2147483646 w 72"/>
                <a:gd name="T1" fmla="*/ 0 h 185"/>
                <a:gd name="T2" fmla="*/ 0 w 72"/>
                <a:gd name="T3" fmla="*/ 2147483646 h 185"/>
                <a:gd name="T4" fmla="*/ 0 60000 65536"/>
                <a:gd name="T5" fmla="*/ 0 60000 65536"/>
                <a:gd name="T6" fmla="*/ 0 w 72"/>
                <a:gd name="T7" fmla="*/ 0 h 185"/>
                <a:gd name="T8" fmla="*/ 72 w 72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5">
                  <a:moveTo>
                    <a:pt x="72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7" name="Freeform 505"/>
            <p:cNvSpPr>
              <a:spLocks/>
            </p:cNvSpPr>
            <p:nvPr/>
          </p:nvSpPr>
          <p:spPr bwMode="auto">
            <a:xfrm>
              <a:off x="1330408" y="5792419"/>
              <a:ext cx="45728" cy="117520"/>
            </a:xfrm>
            <a:custGeom>
              <a:avLst/>
              <a:gdLst>
                <a:gd name="T0" fmla="*/ 2147483646 w 72"/>
                <a:gd name="T1" fmla="*/ 0 h 185"/>
                <a:gd name="T2" fmla="*/ 0 w 72"/>
                <a:gd name="T3" fmla="*/ 2147483646 h 185"/>
                <a:gd name="T4" fmla="*/ 0 60000 65536"/>
                <a:gd name="T5" fmla="*/ 0 60000 65536"/>
                <a:gd name="T6" fmla="*/ 0 w 72"/>
                <a:gd name="T7" fmla="*/ 0 h 185"/>
                <a:gd name="T8" fmla="*/ 72 w 72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85">
                  <a:moveTo>
                    <a:pt x="72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8" name="Freeform 506"/>
            <p:cNvSpPr>
              <a:spLocks/>
            </p:cNvSpPr>
            <p:nvPr/>
          </p:nvSpPr>
          <p:spPr bwMode="auto">
            <a:xfrm>
              <a:off x="1467591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19" name="Freeform 507"/>
            <p:cNvSpPr>
              <a:spLocks/>
            </p:cNvSpPr>
            <p:nvPr/>
          </p:nvSpPr>
          <p:spPr bwMode="auto">
            <a:xfrm>
              <a:off x="1604774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0" name="Freeform 508"/>
            <p:cNvSpPr>
              <a:spLocks/>
            </p:cNvSpPr>
            <p:nvPr/>
          </p:nvSpPr>
          <p:spPr bwMode="auto">
            <a:xfrm>
              <a:off x="1741957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1" name="Freeform 509"/>
            <p:cNvSpPr>
              <a:spLocks/>
            </p:cNvSpPr>
            <p:nvPr/>
          </p:nvSpPr>
          <p:spPr bwMode="auto">
            <a:xfrm>
              <a:off x="1879140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2" name="Freeform 510"/>
            <p:cNvSpPr>
              <a:spLocks/>
            </p:cNvSpPr>
            <p:nvPr/>
          </p:nvSpPr>
          <p:spPr bwMode="auto">
            <a:xfrm>
              <a:off x="2016323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3" name="Freeform 511"/>
            <p:cNvSpPr>
              <a:spLocks/>
            </p:cNvSpPr>
            <p:nvPr/>
          </p:nvSpPr>
          <p:spPr bwMode="auto">
            <a:xfrm>
              <a:off x="2153506" y="5792419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4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4" name="Freeform 512"/>
            <p:cNvSpPr>
              <a:spLocks/>
            </p:cNvSpPr>
            <p:nvPr/>
          </p:nvSpPr>
          <p:spPr bwMode="auto">
            <a:xfrm>
              <a:off x="2291324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5" name="Freeform 513"/>
            <p:cNvSpPr>
              <a:spLocks/>
            </p:cNvSpPr>
            <p:nvPr/>
          </p:nvSpPr>
          <p:spPr bwMode="auto">
            <a:xfrm>
              <a:off x="2428507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6" name="Freeform 514"/>
            <p:cNvSpPr>
              <a:spLocks/>
            </p:cNvSpPr>
            <p:nvPr/>
          </p:nvSpPr>
          <p:spPr bwMode="auto">
            <a:xfrm>
              <a:off x="2565690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7" name="Freeform 515"/>
            <p:cNvSpPr>
              <a:spLocks/>
            </p:cNvSpPr>
            <p:nvPr/>
          </p:nvSpPr>
          <p:spPr bwMode="auto">
            <a:xfrm>
              <a:off x="2702873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8" name="Freeform 516"/>
            <p:cNvSpPr>
              <a:spLocks/>
            </p:cNvSpPr>
            <p:nvPr/>
          </p:nvSpPr>
          <p:spPr bwMode="auto">
            <a:xfrm>
              <a:off x="2840057" y="5792419"/>
              <a:ext cx="46363" cy="117520"/>
            </a:xfrm>
            <a:custGeom>
              <a:avLst/>
              <a:gdLst>
                <a:gd name="T0" fmla="*/ 2147483646 w 73"/>
                <a:gd name="T1" fmla="*/ 0 h 185"/>
                <a:gd name="T2" fmla="*/ 0 w 73"/>
                <a:gd name="T3" fmla="*/ 2147483646 h 185"/>
                <a:gd name="T4" fmla="*/ 0 60000 65536"/>
                <a:gd name="T5" fmla="*/ 0 60000 65536"/>
                <a:gd name="T6" fmla="*/ 0 w 73"/>
                <a:gd name="T7" fmla="*/ 0 h 185"/>
                <a:gd name="T8" fmla="*/ 73 w 73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29" name="Freeform 517"/>
            <p:cNvSpPr>
              <a:spLocks/>
            </p:cNvSpPr>
            <p:nvPr/>
          </p:nvSpPr>
          <p:spPr bwMode="auto">
            <a:xfrm>
              <a:off x="2977875" y="5792419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30" name="Freeform 518"/>
            <p:cNvSpPr>
              <a:spLocks/>
            </p:cNvSpPr>
            <p:nvPr/>
          </p:nvSpPr>
          <p:spPr bwMode="auto">
            <a:xfrm>
              <a:off x="3115058" y="5792419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431" name="Freeform 519"/>
            <p:cNvSpPr>
              <a:spLocks/>
            </p:cNvSpPr>
            <p:nvPr/>
          </p:nvSpPr>
          <p:spPr bwMode="auto">
            <a:xfrm>
              <a:off x="3252241" y="5792419"/>
              <a:ext cx="46998" cy="117520"/>
            </a:xfrm>
            <a:custGeom>
              <a:avLst/>
              <a:gdLst>
                <a:gd name="T0" fmla="*/ 2147483646 w 74"/>
                <a:gd name="T1" fmla="*/ 0 h 185"/>
                <a:gd name="T2" fmla="*/ 0 w 74"/>
                <a:gd name="T3" fmla="*/ 2147483646 h 185"/>
                <a:gd name="T4" fmla="*/ 0 60000 65536"/>
                <a:gd name="T5" fmla="*/ 0 60000 65536"/>
                <a:gd name="T6" fmla="*/ 0 w 74"/>
                <a:gd name="T7" fmla="*/ 0 h 185"/>
                <a:gd name="T8" fmla="*/ 74 w 74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85">
                  <a:moveTo>
                    <a:pt x="73" y="0"/>
                  </a:move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7905" name="3 Rectángulo"/>
          <p:cNvSpPr>
            <a:spLocks noChangeArrowheads="1"/>
          </p:cNvSpPr>
          <p:nvPr/>
        </p:nvSpPr>
        <p:spPr bwMode="auto">
          <a:xfrm>
            <a:off x="3402013" y="5597525"/>
            <a:ext cx="3074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TEJIDO POR INSERCION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DE TRAMA</a:t>
            </a:r>
          </a:p>
        </p:txBody>
      </p:sp>
      <p:grpSp>
        <p:nvGrpSpPr>
          <p:cNvPr id="37906" name="589 Grupo"/>
          <p:cNvGrpSpPr>
            <a:grpSpLocks/>
          </p:cNvGrpSpPr>
          <p:nvPr/>
        </p:nvGrpSpPr>
        <p:grpSpPr bwMode="auto">
          <a:xfrm>
            <a:off x="6767513" y="5330825"/>
            <a:ext cx="1219200" cy="1108075"/>
            <a:chOff x="2571736" y="1071546"/>
            <a:chExt cx="2893096" cy="3422454"/>
          </a:xfrm>
        </p:grpSpPr>
        <p:sp>
          <p:nvSpPr>
            <p:cNvPr id="597" name="596 Cubo"/>
            <p:cNvSpPr/>
            <p:nvPr/>
          </p:nvSpPr>
          <p:spPr bwMode="auto">
            <a:xfrm>
              <a:off x="3856300" y="2861226"/>
              <a:ext cx="357871" cy="92180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98" name="597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99" name="598 Elipse"/>
            <p:cNvSpPr/>
            <p:nvPr/>
          </p:nvSpPr>
          <p:spPr bwMode="auto">
            <a:xfrm>
              <a:off x="3709386" y="1811935"/>
              <a:ext cx="290062" cy="4363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0" name="599 Elipse"/>
            <p:cNvSpPr/>
            <p:nvPr/>
          </p:nvSpPr>
          <p:spPr bwMode="auto">
            <a:xfrm>
              <a:off x="3811095" y="1910000"/>
              <a:ext cx="150682" cy="289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1" name="600 Elipse"/>
            <p:cNvSpPr/>
            <p:nvPr/>
          </p:nvSpPr>
          <p:spPr bwMode="auto">
            <a:xfrm>
              <a:off x="4123761" y="1811935"/>
              <a:ext cx="290062" cy="4363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2" name="601 Elipse"/>
            <p:cNvSpPr/>
            <p:nvPr/>
          </p:nvSpPr>
          <p:spPr bwMode="auto">
            <a:xfrm>
              <a:off x="4225471" y="1910000"/>
              <a:ext cx="146916" cy="289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3" name="602 Luna"/>
            <p:cNvSpPr/>
            <p:nvPr/>
          </p:nvSpPr>
          <p:spPr bwMode="auto">
            <a:xfrm rot="16200000">
              <a:off x="3921294" y="2433393"/>
              <a:ext cx="284387" cy="414376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4" name="603 Proceso alternativo"/>
            <p:cNvSpPr/>
            <p:nvPr/>
          </p:nvSpPr>
          <p:spPr>
            <a:xfrm>
              <a:off x="4285744" y="3282904"/>
              <a:ext cx="501019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5" name="604 Proceso alternativo"/>
            <p:cNvSpPr/>
            <p:nvPr/>
          </p:nvSpPr>
          <p:spPr>
            <a:xfrm>
              <a:off x="4214171" y="3498646"/>
              <a:ext cx="572592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6" name="605 Proceso alternativo"/>
            <p:cNvSpPr/>
            <p:nvPr/>
          </p:nvSpPr>
          <p:spPr>
            <a:xfrm>
              <a:off x="4285744" y="3714388"/>
              <a:ext cx="501019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7" name="606 Proceso alternativo"/>
            <p:cNvSpPr/>
            <p:nvPr/>
          </p:nvSpPr>
          <p:spPr>
            <a:xfrm>
              <a:off x="4428891" y="3930130"/>
              <a:ext cx="357871" cy="21574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8" name="607 Proceso alternativo"/>
            <p:cNvSpPr/>
            <p:nvPr/>
          </p:nvSpPr>
          <p:spPr>
            <a:xfrm rot="16200000">
              <a:off x="4352680" y="2935462"/>
              <a:ext cx="495228" cy="19965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37907" name="Imagen 5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8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891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891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1571625" y="836246"/>
            <a:ext cx="7000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Tipos de tejido comúnmente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utilizado en membranas arquitectónicas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21" name="2 Rectángulo"/>
          <p:cNvSpPr>
            <a:spLocks noChangeArrowheads="1"/>
          </p:cNvSpPr>
          <p:nvPr/>
        </p:nvSpPr>
        <p:spPr bwMode="auto">
          <a:xfrm>
            <a:off x="3459162" y="3422650"/>
            <a:ext cx="2952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1F497D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TEJIDO RIP STOP</a:t>
            </a:r>
          </a:p>
        </p:txBody>
      </p:sp>
      <p:sp>
        <p:nvSpPr>
          <p:cNvPr id="38922" name="60 CuadroTexto"/>
          <p:cNvSpPr txBox="1">
            <a:spLocks noChangeArrowheads="1"/>
          </p:cNvSpPr>
          <p:nvPr/>
        </p:nvSpPr>
        <p:spPr bwMode="auto">
          <a:xfrm>
            <a:off x="5643563" y="1643063"/>
            <a:ext cx="314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FF0000"/>
                </a:solidFill>
                <a:latin typeface="Eras Bold ITC" panose="020B0907030504020204" pitchFamily="34" charset="0"/>
              </a:rPr>
              <a:t>¿Para membrana arquitectónica?</a:t>
            </a:r>
          </a:p>
        </p:txBody>
      </p:sp>
      <p:pic>
        <p:nvPicPr>
          <p:cNvPr id="38923" name="589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71787"/>
            <a:ext cx="2701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4" name="589 Grupo"/>
          <p:cNvGrpSpPr>
            <a:grpSpLocks/>
          </p:cNvGrpSpPr>
          <p:nvPr/>
        </p:nvGrpSpPr>
        <p:grpSpPr bwMode="auto">
          <a:xfrm>
            <a:off x="6588125" y="3001963"/>
            <a:ext cx="1217613" cy="1109662"/>
            <a:chOff x="2571736" y="1071546"/>
            <a:chExt cx="2893096" cy="3422454"/>
          </a:xfrm>
        </p:grpSpPr>
        <p:sp>
          <p:nvSpPr>
            <p:cNvPr id="611" name="610 Cubo"/>
            <p:cNvSpPr/>
            <p:nvPr/>
          </p:nvSpPr>
          <p:spPr bwMode="auto">
            <a:xfrm>
              <a:off x="3857976" y="2858664"/>
              <a:ext cx="354564" cy="92538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2" name="611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3" name="612 Elipse"/>
            <p:cNvSpPr/>
            <p:nvPr/>
          </p:nvSpPr>
          <p:spPr bwMode="auto">
            <a:xfrm>
              <a:off x="3707098" y="1810873"/>
              <a:ext cx="290440" cy="4406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4" name="613 Elipse"/>
            <p:cNvSpPr/>
            <p:nvPr/>
          </p:nvSpPr>
          <p:spPr bwMode="auto">
            <a:xfrm>
              <a:off x="3808940" y="1908798"/>
              <a:ext cx="150878" cy="2888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5" name="614 Elipse"/>
            <p:cNvSpPr/>
            <p:nvPr/>
          </p:nvSpPr>
          <p:spPr bwMode="auto">
            <a:xfrm>
              <a:off x="4122014" y="1810873"/>
              <a:ext cx="294213" cy="4406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6" name="615 Elipse"/>
            <p:cNvSpPr/>
            <p:nvPr/>
          </p:nvSpPr>
          <p:spPr bwMode="auto">
            <a:xfrm>
              <a:off x="4227628" y="1908798"/>
              <a:ext cx="143335" cy="2888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7" name="616 Luna"/>
            <p:cNvSpPr/>
            <p:nvPr/>
          </p:nvSpPr>
          <p:spPr bwMode="auto">
            <a:xfrm rot="16200000">
              <a:off x="3919108" y="2435211"/>
              <a:ext cx="288878" cy="411143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8" name="617 Proceso alternativo"/>
            <p:cNvSpPr/>
            <p:nvPr/>
          </p:nvSpPr>
          <p:spPr>
            <a:xfrm>
              <a:off x="4287980" y="3284636"/>
              <a:ext cx="497899" cy="2154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19" name="618 Proceso alternativo"/>
            <p:cNvSpPr/>
            <p:nvPr/>
          </p:nvSpPr>
          <p:spPr>
            <a:xfrm>
              <a:off x="4212541" y="3500070"/>
              <a:ext cx="573338" cy="2154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0" name="619 Proceso alternativo"/>
            <p:cNvSpPr/>
            <p:nvPr/>
          </p:nvSpPr>
          <p:spPr>
            <a:xfrm>
              <a:off x="4287980" y="3715503"/>
              <a:ext cx="497899" cy="2154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1" name="620 Proceso alternativo"/>
            <p:cNvSpPr/>
            <p:nvPr/>
          </p:nvSpPr>
          <p:spPr>
            <a:xfrm>
              <a:off x="4427541" y="3930937"/>
              <a:ext cx="358338" cy="2154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2" name="621 Proceso alternativo"/>
            <p:cNvSpPr/>
            <p:nvPr/>
          </p:nvSpPr>
          <p:spPr>
            <a:xfrm rot="16200000">
              <a:off x="4353794" y="2935532"/>
              <a:ext cx="494519" cy="20368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38925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994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994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1571625" y="106680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Materiales en membranas arquitectónicas</a:t>
            </a:r>
            <a:endParaRPr lang="es-E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9945" name="Picture 2" descr="C:\Documents and Settings\Juan Carlos Alvarado\Escritorio\Grupo Carolina\Tensil Tech\large_0409_f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60575"/>
            <a:ext cx="2949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43 Grupo"/>
          <p:cNvGrpSpPr>
            <a:grpSpLocks/>
          </p:cNvGrpSpPr>
          <p:nvPr/>
        </p:nvGrpSpPr>
        <p:grpSpPr bwMode="auto">
          <a:xfrm flipH="1">
            <a:off x="2032000" y="4206875"/>
            <a:ext cx="1504950" cy="1925638"/>
            <a:chOff x="2778300" y="1185581"/>
            <a:chExt cx="1637386" cy="2289034"/>
          </a:xfrm>
        </p:grpSpPr>
        <p:sp>
          <p:nvSpPr>
            <p:cNvPr id="28" name="27 Cubo"/>
            <p:cNvSpPr/>
            <p:nvPr/>
          </p:nvSpPr>
          <p:spPr>
            <a:xfrm rot="15492949">
              <a:off x="3329474" y="2800508"/>
              <a:ext cx="464223" cy="17444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Cubo"/>
            <p:cNvSpPr/>
            <p:nvPr/>
          </p:nvSpPr>
          <p:spPr>
            <a:xfrm rot="17973081">
              <a:off x="3438484" y="1985959"/>
              <a:ext cx="928446" cy="1278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Cubo"/>
            <p:cNvSpPr/>
            <p:nvPr/>
          </p:nvSpPr>
          <p:spPr>
            <a:xfrm>
              <a:off x="3500270" y="2000801"/>
              <a:ext cx="214173" cy="7850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Forma libre"/>
            <p:cNvSpPr/>
            <p:nvPr/>
          </p:nvSpPr>
          <p:spPr>
            <a:xfrm rot="7008305">
              <a:off x="2771585" y="1192296"/>
              <a:ext cx="1605909" cy="1592479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Elipse"/>
            <p:cNvSpPr/>
            <p:nvPr/>
          </p:nvSpPr>
          <p:spPr>
            <a:xfrm>
              <a:off x="3286097" y="1642255"/>
              <a:ext cx="214173" cy="2151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Elipse"/>
            <p:cNvSpPr/>
            <p:nvPr/>
          </p:nvSpPr>
          <p:spPr>
            <a:xfrm>
              <a:off x="3429454" y="1642255"/>
              <a:ext cx="70816" cy="1434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>
            <a:xfrm>
              <a:off x="3500270" y="1572434"/>
              <a:ext cx="214173" cy="2132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>
            <a:xfrm>
              <a:off x="3641900" y="1572434"/>
              <a:ext cx="72542" cy="1415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Luna"/>
            <p:cNvSpPr/>
            <p:nvPr/>
          </p:nvSpPr>
          <p:spPr>
            <a:xfrm rot="16200000">
              <a:off x="3465328" y="1821509"/>
              <a:ext cx="213241" cy="284989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Cubo"/>
            <p:cNvSpPr/>
            <p:nvPr/>
          </p:nvSpPr>
          <p:spPr>
            <a:xfrm rot="8209397">
              <a:off x="3422545" y="2029108"/>
              <a:ext cx="993141" cy="16417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39 Cubo"/>
            <p:cNvSpPr/>
            <p:nvPr/>
          </p:nvSpPr>
          <p:spPr>
            <a:xfrm rot="15492949">
              <a:off x="3479740" y="2792960"/>
              <a:ext cx="464223" cy="17444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Cubo"/>
            <p:cNvSpPr/>
            <p:nvPr/>
          </p:nvSpPr>
          <p:spPr>
            <a:xfrm rot="16837227">
              <a:off x="3470400" y="3084594"/>
              <a:ext cx="460449" cy="17617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Cubo"/>
            <p:cNvSpPr/>
            <p:nvPr/>
          </p:nvSpPr>
          <p:spPr>
            <a:xfrm rot="16837227">
              <a:off x="3326963" y="3156223"/>
              <a:ext cx="462336" cy="17444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39947" name="57 Grupo"/>
          <p:cNvGrpSpPr>
            <a:grpSpLocks/>
          </p:cNvGrpSpPr>
          <p:nvPr/>
        </p:nvGrpSpPr>
        <p:grpSpPr bwMode="auto">
          <a:xfrm>
            <a:off x="307975" y="4311650"/>
            <a:ext cx="1571625" cy="1643063"/>
            <a:chOff x="2571736" y="1071546"/>
            <a:chExt cx="2893096" cy="3422454"/>
          </a:xfrm>
        </p:grpSpPr>
        <p:sp>
          <p:nvSpPr>
            <p:cNvPr id="44" name="43 Cubo"/>
            <p:cNvSpPr/>
            <p:nvPr/>
          </p:nvSpPr>
          <p:spPr bwMode="auto">
            <a:xfrm>
              <a:off x="3857556" y="2857174"/>
              <a:ext cx="356523" cy="92918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Elipse"/>
            <p:cNvSpPr/>
            <p:nvPr/>
          </p:nvSpPr>
          <p:spPr bwMode="auto">
            <a:xfrm>
              <a:off x="3708519" y="1815559"/>
              <a:ext cx="289309" cy="43648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Elipse"/>
            <p:cNvSpPr/>
            <p:nvPr/>
          </p:nvSpPr>
          <p:spPr bwMode="auto">
            <a:xfrm>
              <a:off x="3813723" y="1911452"/>
              <a:ext cx="146116" cy="290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Elipse"/>
            <p:cNvSpPr/>
            <p:nvPr/>
          </p:nvSpPr>
          <p:spPr bwMode="auto">
            <a:xfrm>
              <a:off x="4120565" y="1815559"/>
              <a:ext cx="295155" cy="43648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Elipse"/>
            <p:cNvSpPr/>
            <p:nvPr/>
          </p:nvSpPr>
          <p:spPr bwMode="auto">
            <a:xfrm>
              <a:off x="4225769" y="1911452"/>
              <a:ext cx="146116" cy="2909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Luna"/>
            <p:cNvSpPr/>
            <p:nvPr/>
          </p:nvSpPr>
          <p:spPr bwMode="auto">
            <a:xfrm rot="16200000">
              <a:off x="3923044" y="2434560"/>
              <a:ext cx="281072" cy="41204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1" name="50 Proceso alternativo"/>
            <p:cNvSpPr/>
            <p:nvPr/>
          </p:nvSpPr>
          <p:spPr>
            <a:xfrm>
              <a:off x="4287138" y="3287047"/>
              <a:ext cx="499716" cy="21493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2" name="51 Proceso alternativo"/>
            <p:cNvSpPr/>
            <p:nvPr/>
          </p:nvSpPr>
          <p:spPr>
            <a:xfrm>
              <a:off x="4214079" y="3501985"/>
              <a:ext cx="572775" cy="21163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3" name="52 Proceso alternativo"/>
            <p:cNvSpPr/>
            <p:nvPr/>
          </p:nvSpPr>
          <p:spPr>
            <a:xfrm>
              <a:off x="4287138" y="3713615"/>
              <a:ext cx="499716" cy="21493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4" name="53 Proceso alternativo"/>
            <p:cNvSpPr/>
            <p:nvPr/>
          </p:nvSpPr>
          <p:spPr>
            <a:xfrm>
              <a:off x="4430331" y="3928550"/>
              <a:ext cx="356523" cy="21493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5" name="54 Proceso alternativo"/>
            <p:cNvSpPr/>
            <p:nvPr/>
          </p:nvSpPr>
          <p:spPr>
            <a:xfrm rot="16200000">
              <a:off x="4348515" y="2936378"/>
              <a:ext cx="502621" cy="19871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39948" name="60 CuadroTexto"/>
          <p:cNvSpPr txBox="1">
            <a:spLocks noChangeArrowheads="1"/>
          </p:cNvSpPr>
          <p:nvPr/>
        </p:nvSpPr>
        <p:spPr bwMode="auto">
          <a:xfrm>
            <a:off x="4160838" y="1533525"/>
            <a:ext cx="442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FF0000"/>
                </a:solidFill>
                <a:latin typeface="Eras Bold ITC" panose="020B0907030504020204" pitchFamily="34" charset="0"/>
              </a:rPr>
              <a:t>PVC plastificado por cuchilla flotada(coating)</a:t>
            </a:r>
          </a:p>
        </p:txBody>
      </p:sp>
      <p:sp>
        <p:nvSpPr>
          <p:cNvPr id="39949" name="Rectangle 1"/>
          <p:cNvSpPr>
            <a:spLocks noChangeArrowheads="1"/>
          </p:cNvSpPr>
          <p:nvPr/>
        </p:nvSpPr>
        <p:spPr bwMode="auto">
          <a:xfrm>
            <a:off x="4049713" y="6270625"/>
            <a:ext cx="455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Sustratos (base textil) de Poliéster o Poliamida.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9950" name="1 Rectángulo"/>
          <p:cNvSpPr>
            <a:spLocks noChangeArrowheads="1"/>
          </p:cNvSpPr>
          <p:nvPr/>
        </p:nvSpPr>
        <p:spPr bwMode="auto">
          <a:xfrm>
            <a:off x="3995738" y="1839913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Material comercial más utilizado en el mundo para las velarias (tenso estructuras).</a:t>
            </a:r>
          </a:p>
        </p:txBody>
      </p:sp>
      <p:sp>
        <p:nvSpPr>
          <p:cNvPr id="39951" name="3 Rectángulo"/>
          <p:cNvSpPr>
            <a:spLocks noChangeArrowheads="1"/>
          </p:cNvSpPr>
          <p:nvPr/>
        </p:nvSpPr>
        <p:spPr bwMode="auto">
          <a:xfrm>
            <a:off x="4017963" y="23622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Bajo costo pero con atributos muy superiores a la lona laminada.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9952" name="4 Rectángulo"/>
          <p:cNvSpPr>
            <a:spLocks noChangeArrowheads="1"/>
          </p:cNvSpPr>
          <p:nvPr/>
        </p:nvSpPr>
        <p:spPr bwMode="auto">
          <a:xfrm>
            <a:off x="3986213" y="288607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Unida con termo sellado o soldadura de alta frecuencia (recomendado).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9953" name="5 Rectángulo"/>
          <p:cNvSpPr>
            <a:spLocks noChangeArrowheads="1"/>
          </p:cNvSpPr>
          <p:nvPr/>
        </p:nvSpPr>
        <p:spPr bwMode="auto">
          <a:xfrm>
            <a:off x="3986213" y="3408363"/>
            <a:ext cx="346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Gran flexibilidad, y baja elongación.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9954" name="6 Rectángulo"/>
          <p:cNvSpPr>
            <a:spLocks noChangeArrowheads="1"/>
          </p:cNvSpPr>
          <p:nvPr/>
        </p:nvSpPr>
        <p:spPr bwMode="auto">
          <a:xfrm>
            <a:off x="3981450" y="365125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Capacidad de retardante de flama (auto extinguibles).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9955" name="7 Rectángulo"/>
          <p:cNvSpPr>
            <a:spLocks noChangeArrowheads="1"/>
          </p:cNvSpPr>
          <p:nvPr/>
        </p:nvSpPr>
        <p:spPr bwMode="auto">
          <a:xfrm>
            <a:off x="3986213" y="4224338"/>
            <a:ext cx="190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Absorbe rayos UV.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39956" name="8 Rectángulo"/>
          <p:cNvSpPr>
            <a:spLocks noChangeArrowheads="1"/>
          </p:cNvSpPr>
          <p:nvPr/>
        </p:nvSpPr>
        <p:spPr bwMode="auto">
          <a:xfrm>
            <a:off x="4008438" y="456565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Capas finales de tedlar, silicón, resina acrílica o uretano hacen posible evitar la suciedad sobre las membranas.</a:t>
            </a:r>
          </a:p>
        </p:txBody>
      </p:sp>
      <p:sp>
        <p:nvSpPr>
          <p:cNvPr id="39957" name="9 Rectángulo"/>
          <p:cNvSpPr>
            <a:spLocks noChangeArrowheads="1"/>
          </p:cNvSpPr>
          <p:nvPr/>
        </p:nvSpPr>
        <p:spPr bwMode="auto">
          <a:xfrm>
            <a:off x="4003675" y="53292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La vida útil de este material es de 13 o más años dependiendo del fabricante</a:t>
            </a:r>
          </a:p>
        </p:txBody>
      </p:sp>
      <p:sp>
        <p:nvSpPr>
          <p:cNvPr id="39958" name="10 Rectángulo"/>
          <p:cNvSpPr>
            <a:spLocks noChangeArrowheads="1"/>
          </p:cNvSpPr>
          <p:nvPr/>
        </p:nvSpPr>
        <p:spPr bwMode="auto">
          <a:xfrm>
            <a:off x="4032250" y="5930900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Capacidad de auto lavado.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39959" name="Imagen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096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096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0968" name="Rectangle 5"/>
          <p:cNvSpPr>
            <a:spLocks noChangeArrowheads="1"/>
          </p:cNvSpPr>
          <p:nvPr/>
        </p:nvSpPr>
        <p:spPr bwMode="auto">
          <a:xfrm>
            <a:off x="1571625" y="106680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Materiales en membranas arquitectónicas</a:t>
            </a:r>
            <a:endParaRPr lang="es-E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969" name="60 CuadroTexto"/>
          <p:cNvSpPr txBox="1">
            <a:spLocks noChangeArrowheads="1"/>
          </p:cNvSpPr>
          <p:nvPr/>
        </p:nvSpPr>
        <p:spPr bwMode="auto">
          <a:xfrm>
            <a:off x="5519738" y="1436688"/>
            <a:ext cx="300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FF0000"/>
                </a:solidFill>
                <a:latin typeface="Eras Bold ITC" panose="020B0907030504020204" pitchFamily="34" charset="0"/>
              </a:rPr>
              <a:t>PTFE (Politetrafluoroetileno)</a:t>
            </a:r>
          </a:p>
        </p:txBody>
      </p:sp>
      <p:sp>
        <p:nvSpPr>
          <p:cNvPr id="40970" name="Rectangle 1"/>
          <p:cNvSpPr>
            <a:spLocks noChangeArrowheads="1"/>
          </p:cNvSpPr>
          <p:nvPr/>
        </p:nvSpPr>
        <p:spPr bwMode="auto">
          <a:xfrm>
            <a:off x="5251450" y="5341938"/>
            <a:ext cx="339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Capacidad de auto lavado.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0" name="59 Imagen" descr="http://thebuilderblog.files.wordpress.com/2008/03/800px-burj_al_arab_exterior_on_25_december_2007_pict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60575"/>
            <a:ext cx="1500188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0972" name="57 Grupo"/>
          <p:cNvGrpSpPr>
            <a:grpSpLocks/>
          </p:cNvGrpSpPr>
          <p:nvPr/>
        </p:nvGrpSpPr>
        <p:grpSpPr bwMode="auto">
          <a:xfrm>
            <a:off x="1139825" y="5127625"/>
            <a:ext cx="1214438" cy="1285875"/>
            <a:chOff x="2571736" y="1071546"/>
            <a:chExt cx="2893096" cy="3422454"/>
          </a:xfrm>
        </p:grpSpPr>
        <p:sp>
          <p:nvSpPr>
            <p:cNvPr id="62" name="61 Cubo"/>
            <p:cNvSpPr/>
            <p:nvPr/>
          </p:nvSpPr>
          <p:spPr bwMode="auto">
            <a:xfrm>
              <a:off x="3857556" y="2858829"/>
              <a:ext cx="355491" cy="92532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62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63 Elipse"/>
            <p:cNvSpPr/>
            <p:nvPr/>
          </p:nvSpPr>
          <p:spPr bwMode="auto">
            <a:xfrm>
              <a:off x="3710066" y="1815190"/>
              <a:ext cx="287419" cy="4394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64 Elipse"/>
            <p:cNvSpPr/>
            <p:nvPr/>
          </p:nvSpPr>
          <p:spPr bwMode="auto">
            <a:xfrm>
              <a:off x="3812174" y="1912372"/>
              <a:ext cx="147492" cy="2915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6" name="65 Elipse"/>
            <p:cNvSpPr/>
            <p:nvPr/>
          </p:nvSpPr>
          <p:spPr bwMode="auto">
            <a:xfrm>
              <a:off x="4122284" y="1815190"/>
              <a:ext cx="291202" cy="4394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66 Elipse"/>
            <p:cNvSpPr/>
            <p:nvPr/>
          </p:nvSpPr>
          <p:spPr bwMode="auto">
            <a:xfrm>
              <a:off x="4224394" y="1912372"/>
              <a:ext cx="147490" cy="2915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Luna"/>
            <p:cNvSpPr/>
            <p:nvPr/>
          </p:nvSpPr>
          <p:spPr bwMode="auto">
            <a:xfrm rot="16200000">
              <a:off x="3924231" y="2433006"/>
              <a:ext cx="278867" cy="41222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9" name="68 Proceso alternativo"/>
            <p:cNvSpPr/>
            <p:nvPr/>
          </p:nvSpPr>
          <p:spPr>
            <a:xfrm>
              <a:off x="4284903" y="3285578"/>
              <a:ext cx="502981" cy="21548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0" name="69 Proceso alternativo"/>
            <p:cNvSpPr/>
            <p:nvPr/>
          </p:nvSpPr>
          <p:spPr>
            <a:xfrm>
              <a:off x="4213047" y="3501067"/>
              <a:ext cx="574837" cy="2154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1" name="70 Proceso alternativo"/>
            <p:cNvSpPr/>
            <p:nvPr/>
          </p:nvSpPr>
          <p:spPr>
            <a:xfrm>
              <a:off x="4284903" y="3716554"/>
              <a:ext cx="502981" cy="21126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2" name="71 Proceso alternativo"/>
            <p:cNvSpPr/>
            <p:nvPr/>
          </p:nvSpPr>
          <p:spPr>
            <a:xfrm>
              <a:off x="4428612" y="3927816"/>
              <a:ext cx="359272" cy="21548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3" name="72 Proceso alternativo"/>
            <p:cNvSpPr/>
            <p:nvPr/>
          </p:nvSpPr>
          <p:spPr>
            <a:xfrm rot="16200000">
              <a:off x="4351394" y="2936071"/>
              <a:ext cx="498580" cy="20043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40973" name="84 Grupo"/>
          <p:cNvGrpSpPr>
            <a:grpSpLocks/>
          </p:cNvGrpSpPr>
          <p:nvPr/>
        </p:nvGrpSpPr>
        <p:grpSpPr bwMode="auto">
          <a:xfrm>
            <a:off x="2989263" y="5073650"/>
            <a:ext cx="1214437" cy="1357313"/>
            <a:chOff x="3071802" y="785794"/>
            <a:chExt cx="2714644" cy="3336710"/>
          </a:xfrm>
        </p:grpSpPr>
        <p:sp>
          <p:nvSpPr>
            <p:cNvPr id="75" name="74 Proceso alternativo"/>
            <p:cNvSpPr/>
            <p:nvPr/>
          </p:nvSpPr>
          <p:spPr>
            <a:xfrm rot="16200000">
              <a:off x="4639780" y="3788458"/>
              <a:ext cx="480019" cy="18807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6" name="75 Cubo"/>
            <p:cNvSpPr/>
            <p:nvPr/>
          </p:nvSpPr>
          <p:spPr bwMode="auto">
            <a:xfrm>
              <a:off x="4278311" y="2499029"/>
              <a:ext cx="333564" cy="88978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Forma libre"/>
            <p:cNvSpPr/>
            <p:nvPr/>
          </p:nvSpPr>
          <p:spPr bwMode="auto">
            <a:xfrm rot="8161486">
              <a:off x="3071802" y="785794"/>
              <a:ext cx="2714644" cy="3279578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Elipse"/>
            <p:cNvSpPr/>
            <p:nvPr/>
          </p:nvSpPr>
          <p:spPr bwMode="auto">
            <a:xfrm>
              <a:off x="4235728" y="1589726"/>
              <a:ext cx="138393" cy="2809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Elipse"/>
            <p:cNvSpPr/>
            <p:nvPr/>
          </p:nvSpPr>
          <p:spPr bwMode="auto">
            <a:xfrm>
              <a:off x="4501869" y="1570214"/>
              <a:ext cx="134845" cy="2809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0" name="79 Luna"/>
            <p:cNvSpPr/>
            <p:nvPr/>
          </p:nvSpPr>
          <p:spPr bwMode="auto">
            <a:xfrm rot="5607872">
              <a:off x="4295356" y="2007259"/>
              <a:ext cx="132688" cy="429376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1" name="80 Proceso alternativo"/>
            <p:cNvSpPr/>
            <p:nvPr/>
          </p:nvSpPr>
          <p:spPr>
            <a:xfrm>
              <a:off x="4714782" y="3501992"/>
              <a:ext cx="468409" cy="2029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2" name="81 Proceso alternativo"/>
            <p:cNvSpPr/>
            <p:nvPr/>
          </p:nvSpPr>
          <p:spPr>
            <a:xfrm>
              <a:off x="4714782" y="3287351"/>
              <a:ext cx="535833" cy="2029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3" name="82 Proceso alternativo"/>
            <p:cNvSpPr/>
            <p:nvPr/>
          </p:nvSpPr>
          <p:spPr>
            <a:xfrm>
              <a:off x="4714782" y="3072708"/>
              <a:ext cx="468409" cy="2029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4" name="83 Proceso alternativo"/>
            <p:cNvSpPr/>
            <p:nvPr/>
          </p:nvSpPr>
          <p:spPr>
            <a:xfrm>
              <a:off x="4714782" y="2858067"/>
              <a:ext cx="333564" cy="20293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5" name="84 Acorde"/>
            <p:cNvSpPr/>
            <p:nvPr/>
          </p:nvSpPr>
          <p:spPr>
            <a:xfrm rot="14325679">
              <a:off x="4008666" y="1507728"/>
              <a:ext cx="429284" cy="429374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6" name="85 Acorde"/>
            <p:cNvSpPr/>
            <p:nvPr/>
          </p:nvSpPr>
          <p:spPr>
            <a:xfrm rot="20194064">
              <a:off x="4423801" y="1496064"/>
              <a:ext cx="429376" cy="429284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87" name="86 Conector recto"/>
            <p:cNvCxnSpPr/>
            <p:nvPr/>
          </p:nvCxnSpPr>
          <p:spPr>
            <a:xfrm rot="5400000" flipH="1" flipV="1">
              <a:off x="3963947" y="1464119"/>
              <a:ext cx="359038" cy="1419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rot="16200000" flipH="1">
              <a:off x="4534900" y="1393511"/>
              <a:ext cx="288791" cy="21291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74" name="43 CuadroTexto"/>
          <p:cNvSpPr txBox="1">
            <a:spLocks noChangeArrowheads="1"/>
          </p:cNvSpPr>
          <p:nvPr/>
        </p:nvSpPr>
        <p:spPr bwMode="auto">
          <a:xfrm>
            <a:off x="546100" y="439420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200">
                <a:solidFill>
                  <a:schemeClr val="bg1"/>
                </a:solidFill>
                <a:latin typeface="Eras Bold ITC" panose="020B0907030504020204" pitchFamily="34" charset="0"/>
              </a:rPr>
              <a:t>Por comportamiento mecánico y vida ùtil</a:t>
            </a:r>
          </a:p>
        </p:txBody>
      </p:sp>
      <p:sp>
        <p:nvSpPr>
          <p:cNvPr id="40975" name="43 CuadroTexto"/>
          <p:cNvSpPr txBox="1">
            <a:spLocks noChangeArrowheads="1"/>
          </p:cNvSpPr>
          <p:nvPr/>
        </p:nvSpPr>
        <p:spPr bwMode="auto">
          <a:xfrm>
            <a:off x="2563813" y="4408488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200">
                <a:solidFill>
                  <a:schemeClr val="bg1"/>
                </a:solidFill>
                <a:latin typeface="Eras Bold ITC" panose="020B0907030504020204" pitchFamily="34" charset="0"/>
              </a:rPr>
              <a:t>Por costo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1200">
                <a:solidFill>
                  <a:schemeClr val="bg1"/>
                </a:solidFill>
                <a:latin typeface="Eras Bold ITC" panose="020B0907030504020204" pitchFamily="34" charset="0"/>
              </a:rPr>
              <a:t>en Latinoamèrica</a:t>
            </a:r>
          </a:p>
        </p:txBody>
      </p:sp>
      <p:pic>
        <p:nvPicPr>
          <p:cNvPr id="39938" name="Picture 2" descr="http://t0.gstatic.com/images?q=tbn:ANd9GcSY_5NVovMY44qK7tN4NfA3yh1gZP8cYhKlalxSWKpVZMdyQzfT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2060575"/>
            <a:ext cx="2466975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7" name="1 Rectángulo"/>
          <p:cNvSpPr>
            <a:spLocks noChangeArrowheads="1"/>
          </p:cNvSpPr>
          <p:nvPr/>
        </p:nvSpPr>
        <p:spPr bwMode="auto">
          <a:xfrm>
            <a:off x="5257800" y="2060575"/>
            <a:ext cx="2705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Fibra de Vidrio con Teflón.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40978" name="2 Rectángulo"/>
          <p:cNvSpPr>
            <a:spLocks noChangeArrowheads="1"/>
          </p:cNvSpPr>
          <p:nvPr/>
        </p:nvSpPr>
        <p:spPr bwMode="auto">
          <a:xfrm>
            <a:off x="5249863" y="2655888"/>
            <a:ext cx="3544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El material más costoso para fabricar tenso estructuras.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40979" name="3 Rectángulo"/>
          <p:cNvSpPr>
            <a:spLocks noChangeArrowheads="1"/>
          </p:cNvSpPr>
          <p:nvPr/>
        </p:nvSpPr>
        <p:spPr bwMode="auto">
          <a:xfrm>
            <a:off x="5268913" y="3275013"/>
            <a:ext cx="315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Una vida útil de 30 años o más.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40980" name="4 Rectángulo"/>
          <p:cNvSpPr>
            <a:spLocks noChangeArrowheads="1"/>
          </p:cNvSpPr>
          <p:nvPr/>
        </p:nvSpPr>
        <p:spPr bwMode="auto">
          <a:xfrm>
            <a:off x="5241925" y="3706813"/>
            <a:ext cx="37814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Difícil considerarlo en Latinoamérica.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40981" name="5 Rectángulo"/>
          <p:cNvSpPr>
            <a:spLocks noChangeArrowheads="1"/>
          </p:cNvSpPr>
          <p:nvPr/>
        </p:nvSpPr>
        <p:spPr bwMode="auto">
          <a:xfrm>
            <a:off x="5251450" y="4157663"/>
            <a:ext cx="373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Requiere de un sistema especial de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sellado. 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40982" name="6 Rectángulo"/>
          <p:cNvSpPr>
            <a:spLocks noChangeArrowheads="1"/>
          </p:cNvSpPr>
          <p:nvPr/>
        </p:nvSpPr>
        <p:spPr bwMode="auto">
          <a:xfrm>
            <a:off x="5251450" y="4733925"/>
            <a:ext cx="3676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4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Optimiza luz natural y propiedades térmicas insuperables</a:t>
            </a:r>
            <a:endParaRPr lang="es-ES" sz="14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0983" name="Imagen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4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99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99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1571625" y="106680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Materiales en membranas arquitectónicas</a:t>
            </a:r>
            <a:endParaRPr lang="es-E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993" name="60 CuadroTexto"/>
          <p:cNvSpPr txBox="1">
            <a:spLocks noChangeArrowheads="1"/>
          </p:cNvSpPr>
          <p:nvPr/>
        </p:nvSpPr>
        <p:spPr bwMode="auto">
          <a:xfrm>
            <a:off x="5003800" y="1436688"/>
            <a:ext cx="3500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FF0000"/>
                </a:solidFill>
                <a:latin typeface="Eras Bold ITC" panose="020B0907030504020204" pitchFamily="34" charset="0"/>
              </a:rPr>
              <a:t>Membrana plastificada por laminado</a:t>
            </a:r>
          </a:p>
        </p:txBody>
      </p:sp>
      <p:sp>
        <p:nvSpPr>
          <p:cNvPr id="41994" name="Rectangle 1"/>
          <p:cNvSpPr>
            <a:spLocks noChangeArrowheads="1"/>
          </p:cNvSpPr>
          <p:nvPr/>
        </p:nvSpPr>
        <p:spPr bwMode="auto">
          <a:xfrm>
            <a:off x="4076700" y="4229100"/>
            <a:ext cx="3643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Poca resistencia a la intemperie.</a:t>
            </a: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7" name="Picture 2" descr="C:\Documents and Settings\Juan Carlos Alvarado\Escritorio\Grupo Carolina\Tensil Tech\Imagenes virtuales\elastomeres-tiss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263" y="2178050"/>
            <a:ext cx="2211387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1996" name="46 Grupo"/>
          <p:cNvGrpSpPr>
            <a:grpSpLocks/>
          </p:cNvGrpSpPr>
          <p:nvPr/>
        </p:nvGrpSpPr>
        <p:grpSpPr bwMode="auto">
          <a:xfrm>
            <a:off x="1122363" y="4000500"/>
            <a:ext cx="1249362" cy="1751013"/>
            <a:chOff x="5121697" y="1245255"/>
            <a:chExt cx="2070866" cy="2943742"/>
          </a:xfrm>
        </p:grpSpPr>
        <p:sp>
          <p:nvSpPr>
            <p:cNvPr id="49" name="48 Cubo"/>
            <p:cNvSpPr/>
            <p:nvPr/>
          </p:nvSpPr>
          <p:spPr>
            <a:xfrm rot="14360538">
              <a:off x="6257264" y="2195343"/>
              <a:ext cx="728597" cy="18419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Cubo"/>
            <p:cNvSpPr/>
            <p:nvPr/>
          </p:nvSpPr>
          <p:spPr>
            <a:xfrm rot="8209397">
              <a:off x="5863736" y="2670421"/>
              <a:ext cx="989385" cy="1948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1" name="50 Cubo"/>
            <p:cNvSpPr/>
            <p:nvPr/>
          </p:nvSpPr>
          <p:spPr>
            <a:xfrm>
              <a:off x="6071611" y="2643732"/>
              <a:ext cx="213140" cy="78464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51 Forma libre"/>
            <p:cNvSpPr/>
            <p:nvPr/>
          </p:nvSpPr>
          <p:spPr>
            <a:xfrm rot="10212588">
              <a:off x="5121697" y="1549504"/>
              <a:ext cx="2070866" cy="1958936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Cubo"/>
            <p:cNvSpPr/>
            <p:nvPr/>
          </p:nvSpPr>
          <p:spPr>
            <a:xfrm rot="15492949">
              <a:off x="5903909" y="3516350"/>
              <a:ext cx="461710" cy="17366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53 Cubo"/>
            <p:cNvSpPr/>
            <p:nvPr/>
          </p:nvSpPr>
          <p:spPr>
            <a:xfrm rot="15492949">
              <a:off x="6046001" y="3516350"/>
              <a:ext cx="461710" cy="17366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5" name="54 Cubo"/>
            <p:cNvSpPr/>
            <p:nvPr/>
          </p:nvSpPr>
          <p:spPr>
            <a:xfrm rot="16837227">
              <a:off x="5898646" y="3871306"/>
              <a:ext cx="461712" cy="17366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6" name="55 Cubo"/>
            <p:cNvSpPr/>
            <p:nvPr/>
          </p:nvSpPr>
          <p:spPr>
            <a:xfrm rot="16837227">
              <a:off x="6042053" y="3869992"/>
              <a:ext cx="461712" cy="17629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7" name="56 Forma libre"/>
            <p:cNvSpPr/>
            <p:nvPr/>
          </p:nvSpPr>
          <p:spPr>
            <a:xfrm>
              <a:off x="6387372" y="2256750"/>
              <a:ext cx="97361" cy="264215"/>
            </a:xfrm>
            <a:custGeom>
              <a:avLst/>
              <a:gdLst>
                <a:gd name="connsiteX0" fmla="*/ 0 w 96982"/>
                <a:gd name="connsiteY0" fmla="*/ 0 h 263236"/>
                <a:gd name="connsiteX1" fmla="*/ 69273 w 96982"/>
                <a:gd name="connsiteY1" fmla="*/ 83127 h 263236"/>
                <a:gd name="connsiteX2" fmla="*/ 96982 w 96982"/>
                <a:gd name="connsiteY2" fmla="*/ 263236 h 26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82" h="263236">
                  <a:moveTo>
                    <a:pt x="0" y="0"/>
                  </a:moveTo>
                  <a:cubicBezTo>
                    <a:pt x="26554" y="19627"/>
                    <a:pt x="53109" y="39254"/>
                    <a:pt x="69273" y="83127"/>
                  </a:cubicBezTo>
                  <a:cubicBezTo>
                    <a:pt x="85437" y="127000"/>
                    <a:pt x="91209" y="195118"/>
                    <a:pt x="96982" y="26323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>
                <a:solidFill>
                  <a:schemeClr val="tx2"/>
                </a:solidFill>
              </a:endParaRPr>
            </a:p>
          </p:txBody>
        </p:sp>
        <p:cxnSp>
          <p:nvCxnSpPr>
            <p:cNvPr id="91" name="90 Conector recto"/>
            <p:cNvCxnSpPr>
              <a:endCxn id="57" idx="2"/>
            </p:cNvCxnSpPr>
            <p:nvPr/>
          </p:nvCxnSpPr>
          <p:spPr>
            <a:xfrm rot="16200000" flipH="1">
              <a:off x="6304151" y="2340384"/>
              <a:ext cx="234859" cy="126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91 Cubo"/>
            <p:cNvSpPr/>
            <p:nvPr/>
          </p:nvSpPr>
          <p:spPr>
            <a:xfrm rot="14360538">
              <a:off x="6433565" y="2270071"/>
              <a:ext cx="728597" cy="18419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420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38803">
              <a:off x="6160846" y="2571766"/>
              <a:ext cx="522602" cy="25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93 Cubo"/>
            <p:cNvSpPr/>
            <p:nvPr/>
          </p:nvSpPr>
          <p:spPr>
            <a:xfrm rot="8209397">
              <a:off x="6005828" y="2814539"/>
              <a:ext cx="992015" cy="1948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5" name="94 Rayo"/>
            <p:cNvSpPr/>
            <p:nvPr/>
          </p:nvSpPr>
          <p:spPr>
            <a:xfrm>
              <a:off x="5716380" y="1357347"/>
              <a:ext cx="355230" cy="787311"/>
            </a:xfrm>
            <a:prstGeom prst="lightningBol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6" name="95 Rayo"/>
            <p:cNvSpPr/>
            <p:nvPr/>
          </p:nvSpPr>
          <p:spPr>
            <a:xfrm rot="1328382">
              <a:off x="6097924" y="1301302"/>
              <a:ext cx="273660" cy="571134"/>
            </a:xfrm>
            <a:prstGeom prst="lightningBol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7" name="96 Rayo"/>
            <p:cNvSpPr/>
            <p:nvPr/>
          </p:nvSpPr>
          <p:spPr>
            <a:xfrm rot="2294713">
              <a:off x="6368954" y="1245255"/>
              <a:ext cx="310498" cy="605830"/>
            </a:xfrm>
            <a:prstGeom prst="lightningBol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41997" name="84 Grupo"/>
          <p:cNvGrpSpPr>
            <a:grpSpLocks/>
          </p:cNvGrpSpPr>
          <p:nvPr/>
        </p:nvGrpSpPr>
        <p:grpSpPr bwMode="auto">
          <a:xfrm>
            <a:off x="2576513" y="4191000"/>
            <a:ext cx="1389062" cy="1447800"/>
            <a:chOff x="3071802" y="785794"/>
            <a:chExt cx="2714644" cy="3336710"/>
          </a:xfrm>
        </p:grpSpPr>
        <p:sp>
          <p:nvSpPr>
            <p:cNvPr id="99" name="98 Proceso alternativo"/>
            <p:cNvSpPr/>
            <p:nvPr/>
          </p:nvSpPr>
          <p:spPr>
            <a:xfrm rot="16200000">
              <a:off x="4640888" y="3789788"/>
              <a:ext cx="479285" cy="18614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0" name="99 Cubo"/>
            <p:cNvSpPr/>
            <p:nvPr/>
          </p:nvSpPr>
          <p:spPr bwMode="auto">
            <a:xfrm>
              <a:off x="4278655" y="2498053"/>
              <a:ext cx="335065" cy="88905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1" name="100 Forma libre"/>
            <p:cNvSpPr/>
            <p:nvPr/>
          </p:nvSpPr>
          <p:spPr bwMode="auto">
            <a:xfrm rot="8161486">
              <a:off x="3071802" y="785794"/>
              <a:ext cx="2714644" cy="3279578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2" name="101 Elipse"/>
            <p:cNvSpPr/>
            <p:nvPr/>
          </p:nvSpPr>
          <p:spPr bwMode="auto">
            <a:xfrm>
              <a:off x="4235220" y="1590702"/>
              <a:ext cx="136508" cy="2780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3" name="102 Elipse"/>
            <p:cNvSpPr/>
            <p:nvPr/>
          </p:nvSpPr>
          <p:spPr bwMode="auto">
            <a:xfrm>
              <a:off x="4498930" y="1572410"/>
              <a:ext cx="139609" cy="2817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4" name="103 Luna"/>
            <p:cNvSpPr/>
            <p:nvPr/>
          </p:nvSpPr>
          <p:spPr bwMode="auto">
            <a:xfrm rot="5607872">
              <a:off x="4294736" y="2007754"/>
              <a:ext cx="135372" cy="42813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5" name="104 Proceso alternativo"/>
            <p:cNvSpPr/>
            <p:nvPr/>
          </p:nvSpPr>
          <p:spPr>
            <a:xfrm>
              <a:off x="4716101" y="3500530"/>
              <a:ext cx="468469" cy="20488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6" name="105 Proceso alternativo"/>
            <p:cNvSpPr/>
            <p:nvPr/>
          </p:nvSpPr>
          <p:spPr>
            <a:xfrm>
              <a:off x="4716101" y="3288326"/>
              <a:ext cx="533622" cy="20488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7" name="106 Proceso alternativo"/>
            <p:cNvSpPr/>
            <p:nvPr/>
          </p:nvSpPr>
          <p:spPr>
            <a:xfrm>
              <a:off x="4716101" y="3072466"/>
              <a:ext cx="468469" cy="20488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8" name="107 Proceso alternativo"/>
            <p:cNvSpPr/>
            <p:nvPr/>
          </p:nvSpPr>
          <p:spPr>
            <a:xfrm>
              <a:off x="4716101" y="2856603"/>
              <a:ext cx="335065" cy="20488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9" name="108 Acorde"/>
            <p:cNvSpPr/>
            <p:nvPr/>
          </p:nvSpPr>
          <p:spPr>
            <a:xfrm rot="14325679">
              <a:off x="4008779" y="1510174"/>
              <a:ext cx="428066" cy="42813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0" name="109 Acorde"/>
            <p:cNvSpPr/>
            <p:nvPr/>
          </p:nvSpPr>
          <p:spPr>
            <a:xfrm rot="20194064">
              <a:off x="4424471" y="1495577"/>
              <a:ext cx="431240" cy="428066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111" name="110 Conector recto"/>
            <p:cNvCxnSpPr/>
            <p:nvPr/>
          </p:nvCxnSpPr>
          <p:spPr>
            <a:xfrm rot="5400000" flipH="1" flipV="1">
              <a:off x="3964423" y="1462916"/>
              <a:ext cx="358550" cy="14581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rot="16200000" flipH="1">
              <a:off x="4535904" y="1394031"/>
              <a:ext cx="289036" cy="2140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8" name="1 Rectángulo"/>
          <p:cNvSpPr>
            <a:spLocks noChangeArrowheads="1"/>
          </p:cNvSpPr>
          <p:nvPr/>
        </p:nvSpPr>
        <p:spPr bwMode="auto">
          <a:xfrm>
            <a:off x="4000500" y="205105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Útil para tenso estructuras muy pequeñas y para poco tiempo de uso.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endParaRPr lang="es-ES" sz="160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41999" name="2 Rectángulo"/>
          <p:cNvSpPr>
            <a:spLocks noChangeArrowheads="1"/>
          </p:cNvSpPr>
          <p:nvPr/>
        </p:nvSpPr>
        <p:spPr bwMode="auto">
          <a:xfrm>
            <a:off x="4076700" y="2874963"/>
            <a:ext cx="2182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Poca durabilidad. </a:t>
            </a:r>
          </a:p>
        </p:txBody>
      </p:sp>
      <p:sp>
        <p:nvSpPr>
          <p:cNvPr id="42000" name="3 Rectángulo"/>
          <p:cNvSpPr>
            <a:spLocks noChangeArrowheads="1"/>
          </p:cNvSpPr>
          <p:nvPr/>
        </p:nvSpPr>
        <p:spPr bwMode="auto">
          <a:xfrm>
            <a:off x="4076700" y="34385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No apropiado como membrana estructural para grandes luces. </a:t>
            </a:r>
          </a:p>
        </p:txBody>
      </p:sp>
      <p:pic>
        <p:nvPicPr>
          <p:cNvPr id="42001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301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301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3016" name="Rectangle 5"/>
          <p:cNvSpPr>
            <a:spLocks noChangeArrowheads="1"/>
          </p:cNvSpPr>
          <p:nvPr/>
        </p:nvSpPr>
        <p:spPr bwMode="auto">
          <a:xfrm>
            <a:off x="1571625" y="106680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FF0000"/>
                </a:solidFill>
                <a:latin typeface="Eras Bold ITC" panose="020B0907030504020204" pitchFamily="34" charset="0"/>
              </a:rPr>
              <a:t>Materiales en membranas arquitectónicas</a:t>
            </a:r>
            <a:endParaRPr lang="es-E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017" name="60 CuadroTexto"/>
          <p:cNvSpPr txBox="1">
            <a:spLocks noChangeArrowheads="1"/>
          </p:cNvSpPr>
          <p:nvPr/>
        </p:nvSpPr>
        <p:spPr bwMode="auto">
          <a:xfrm>
            <a:off x="5003800" y="1436688"/>
            <a:ext cx="3500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400">
                <a:solidFill>
                  <a:srgbClr val="FF0000"/>
                </a:solidFill>
                <a:latin typeface="Eras Bold ITC" panose="020B0907030504020204" pitchFamily="34" charset="0"/>
              </a:rPr>
              <a:t>MUY IMPORTANTE</a:t>
            </a:r>
          </a:p>
        </p:txBody>
      </p:sp>
      <p:grpSp>
        <p:nvGrpSpPr>
          <p:cNvPr id="43018" name="58 Grupo"/>
          <p:cNvGrpSpPr>
            <a:grpSpLocks/>
          </p:cNvGrpSpPr>
          <p:nvPr/>
        </p:nvGrpSpPr>
        <p:grpSpPr bwMode="auto">
          <a:xfrm>
            <a:off x="511175" y="2652713"/>
            <a:ext cx="2571750" cy="2643187"/>
            <a:chOff x="3500430" y="1643050"/>
            <a:chExt cx="3071834" cy="3279578"/>
          </a:xfrm>
        </p:grpSpPr>
        <p:sp>
          <p:nvSpPr>
            <p:cNvPr id="59" name="58 Cubo"/>
            <p:cNvSpPr/>
            <p:nvPr/>
          </p:nvSpPr>
          <p:spPr bwMode="auto">
            <a:xfrm>
              <a:off x="4865690" y="3354733"/>
              <a:ext cx="379239" cy="89031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Forma libre"/>
            <p:cNvSpPr/>
            <p:nvPr/>
          </p:nvSpPr>
          <p:spPr bwMode="auto">
            <a:xfrm rot="8161486">
              <a:off x="3500430" y="1643050"/>
              <a:ext cx="3071834" cy="3279578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Elipse"/>
            <p:cNvSpPr/>
            <p:nvPr/>
          </p:nvSpPr>
          <p:spPr bwMode="auto">
            <a:xfrm>
              <a:off x="5214589" y="2446694"/>
              <a:ext cx="155488" cy="279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61 Luna"/>
            <p:cNvSpPr/>
            <p:nvPr/>
          </p:nvSpPr>
          <p:spPr bwMode="auto">
            <a:xfrm rot="16200000">
              <a:off x="4943175" y="2986024"/>
              <a:ext cx="267881" cy="438021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62 Proceso alternativo"/>
            <p:cNvSpPr/>
            <p:nvPr/>
          </p:nvSpPr>
          <p:spPr>
            <a:xfrm>
              <a:off x="5244928" y="3971255"/>
              <a:ext cx="606782" cy="20485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4" name="63 Proceso alternativo"/>
            <p:cNvSpPr/>
            <p:nvPr/>
          </p:nvSpPr>
          <p:spPr>
            <a:xfrm>
              <a:off x="5320776" y="4176106"/>
              <a:ext cx="530934" cy="20485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5" name="64 Proceso alternativo"/>
            <p:cNvSpPr/>
            <p:nvPr/>
          </p:nvSpPr>
          <p:spPr>
            <a:xfrm>
              <a:off x="5472472" y="4380956"/>
              <a:ext cx="379239" cy="20485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6" name="65 Proceso alternativo"/>
            <p:cNvSpPr/>
            <p:nvPr/>
          </p:nvSpPr>
          <p:spPr>
            <a:xfrm rot="16200000">
              <a:off x="5095487" y="3835045"/>
              <a:ext cx="285608" cy="18772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67" name="66 Conector recto"/>
            <p:cNvCxnSpPr/>
            <p:nvPr/>
          </p:nvCxnSpPr>
          <p:spPr>
            <a:xfrm>
              <a:off x="4713994" y="2785486"/>
              <a:ext cx="214270" cy="1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67 Cilindro"/>
            <p:cNvSpPr/>
            <p:nvPr/>
          </p:nvSpPr>
          <p:spPr>
            <a:xfrm rot="21161745">
              <a:off x="5415586" y="3010034"/>
              <a:ext cx="202893" cy="927736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9" name="68 Proceso alternativo"/>
            <p:cNvSpPr/>
            <p:nvPr/>
          </p:nvSpPr>
          <p:spPr>
            <a:xfrm>
              <a:off x="5320776" y="3764434"/>
              <a:ext cx="530934" cy="20682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0" name="69 Elipse"/>
            <p:cNvSpPr/>
            <p:nvPr/>
          </p:nvSpPr>
          <p:spPr>
            <a:xfrm>
              <a:off x="4928265" y="2143358"/>
              <a:ext cx="929135" cy="9277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1" name="70 Elipse"/>
            <p:cNvSpPr/>
            <p:nvPr/>
          </p:nvSpPr>
          <p:spPr bwMode="auto">
            <a:xfrm>
              <a:off x="5146326" y="2356088"/>
              <a:ext cx="426644" cy="5731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2" name="71 Elipse"/>
            <p:cNvSpPr/>
            <p:nvPr/>
          </p:nvSpPr>
          <p:spPr>
            <a:xfrm>
              <a:off x="5286645" y="2570786"/>
              <a:ext cx="142215" cy="214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43019" name="Rectangle 1"/>
          <p:cNvSpPr>
            <a:spLocks noChangeArrowheads="1"/>
          </p:cNvSpPr>
          <p:nvPr/>
        </p:nvSpPr>
        <p:spPr bwMode="auto">
          <a:xfrm>
            <a:off x="3286125" y="2798763"/>
            <a:ext cx="5286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En México, se trabaja en su mayor parte con membranas de PVC plastificado por cuchilla flotada y con lonas plastificadas por laminado. </a:t>
            </a:r>
          </a:p>
        </p:txBody>
      </p:sp>
      <p:pic>
        <p:nvPicPr>
          <p:cNvPr id="43020" name="Imagen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57188" y="1285875"/>
            <a:ext cx="82867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Estructura delgada y flexible que soporta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cargas a través del desarrollo de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esfuerzos de tracción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(dos o más fuerzas que inducen 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estiramiento)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6150" name="21 Rectángulo"/>
          <p:cNvSpPr>
            <a:spLocks noChangeArrowheads="1"/>
          </p:cNvSpPr>
          <p:nvPr/>
        </p:nvSpPr>
        <p:spPr bwMode="auto">
          <a:xfrm>
            <a:off x="6643688" y="3643313"/>
            <a:ext cx="186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Categorías</a:t>
            </a:r>
          </a:p>
        </p:txBody>
      </p:sp>
      <p:sp>
        <p:nvSpPr>
          <p:cNvPr id="6151" name="22 Rectángulo"/>
          <p:cNvSpPr>
            <a:spLocks noChangeArrowheads="1"/>
          </p:cNvSpPr>
          <p:nvPr/>
        </p:nvSpPr>
        <p:spPr bwMode="auto">
          <a:xfrm>
            <a:off x="4801244" y="4214813"/>
            <a:ext cx="3676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Membranas </a:t>
            </a:r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textiles (</a:t>
            </a:r>
            <a:r>
              <a:rPr lang="es-ES" sz="1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velareas</a:t>
            </a:r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)</a:t>
            </a:r>
            <a:endParaRPr lang="es-E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52" name="23 Rectángulo"/>
          <p:cNvSpPr>
            <a:spLocks noChangeArrowheads="1"/>
          </p:cNvSpPr>
          <p:nvPr/>
        </p:nvSpPr>
        <p:spPr bwMode="auto">
          <a:xfrm>
            <a:off x="5000625" y="4572000"/>
            <a:ext cx="351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Redes de cables pretensados</a:t>
            </a:r>
            <a:endParaRPr lang="es-E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53" name="24 Rectángulo"/>
          <p:cNvSpPr>
            <a:spLocks noChangeArrowheads="1"/>
          </p:cNvSpPr>
          <p:nvPr/>
        </p:nvSpPr>
        <p:spPr bwMode="auto">
          <a:xfrm>
            <a:off x="4357688" y="4929188"/>
            <a:ext cx="424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Cables en forma de celosías o vigas</a:t>
            </a:r>
            <a:endParaRPr lang="es-E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54" name="25 Rectángulo"/>
          <p:cNvSpPr>
            <a:spLocks noChangeArrowheads="1"/>
          </p:cNvSpPr>
          <p:nvPr/>
        </p:nvSpPr>
        <p:spPr bwMode="auto">
          <a:xfrm>
            <a:off x="5500688" y="5286375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Estructuras neumáticas</a:t>
            </a:r>
          </a:p>
        </p:txBody>
      </p:sp>
      <p:sp>
        <p:nvSpPr>
          <p:cNvPr id="6155" name="41 Rectángulo"/>
          <p:cNvSpPr>
            <a:spLocks noChangeArrowheads="1"/>
          </p:cNvSpPr>
          <p:nvPr/>
        </p:nvSpPr>
        <p:spPr bwMode="auto">
          <a:xfrm>
            <a:off x="5826125" y="1143000"/>
            <a:ext cx="280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Tenso estructura</a:t>
            </a:r>
          </a:p>
        </p:txBody>
      </p:sp>
      <p:grpSp>
        <p:nvGrpSpPr>
          <p:cNvPr id="6156" name="13 Grupo"/>
          <p:cNvGrpSpPr>
            <a:grpSpLocks/>
          </p:cNvGrpSpPr>
          <p:nvPr/>
        </p:nvGrpSpPr>
        <p:grpSpPr bwMode="auto">
          <a:xfrm>
            <a:off x="1717675" y="1428750"/>
            <a:ext cx="1928813" cy="2286000"/>
            <a:chOff x="3328786" y="899173"/>
            <a:chExt cx="2476368" cy="3395736"/>
          </a:xfrm>
        </p:grpSpPr>
        <p:sp>
          <p:nvSpPr>
            <p:cNvPr id="21" name="20 Cubo"/>
            <p:cNvSpPr/>
            <p:nvPr/>
          </p:nvSpPr>
          <p:spPr>
            <a:xfrm>
              <a:off x="3785334" y="2856438"/>
              <a:ext cx="715396" cy="21459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28 Cubo"/>
            <p:cNvSpPr/>
            <p:nvPr/>
          </p:nvSpPr>
          <p:spPr>
            <a:xfrm>
              <a:off x="4429394" y="2571102"/>
              <a:ext cx="214008" cy="92911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Forma libre"/>
            <p:cNvSpPr/>
            <p:nvPr/>
          </p:nvSpPr>
          <p:spPr>
            <a:xfrm rot="8161486">
              <a:off x="3328786" y="899173"/>
              <a:ext cx="2476368" cy="3285742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Cubo"/>
            <p:cNvSpPr/>
            <p:nvPr/>
          </p:nvSpPr>
          <p:spPr>
            <a:xfrm>
              <a:off x="4572065" y="2856438"/>
              <a:ext cx="644059" cy="21459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Cubo"/>
            <p:cNvSpPr/>
            <p:nvPr/>
          </p:nvSpPr>
          <p:spPr>
            <a:xfrm rot="7843262">
              <a:off x="4687186" y="3055312"/>
              <a:ext cx="601329" cy="1752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Acorde"/>
            <p:cNvSpPr/>
            <p:nvPr/>
          </p:nvSpPr>
          <p:spPr>
            <a:xfrm rot="19704504">
              <a:off x="4190929" y="2002787"/>
              <a:ext cx="358717" cy="282978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Acorde"/>
            <p:cNvSpPr/>
            <p:nvPr/>
          </p:nvSpPr>
          <p:spPr>
            <a:xfrm rot="15054079">
              <a:off x="4502747" y="2013675"/>
              <a:ext cx="360796" cy="258846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Elipse"/>
            <p:cNvSpPr/>
            <p:nvPr/>
          </p:nvSpPr>
          <p:spPr>
            <a:xfrm>
              <a:off x="4358059" y="2215021"/>
              <a:ext cx="71335" cy="1438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>
            <a:xfrm>
              <a:off x="4643401" y="2215021"/>
              <a:ext cx="73374" cy="1438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Luna"/>
            <p:cNvSpPr/>
            <p:nvPr/>
          </p:nvSpPr>
          <p:spPr>
            <a:xfrm rot="5400000">
              <a:off x="4430280" y="2357982"/>
              <a:ext cx="212234" cy="214008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Cubo"/>
            <p:cNvSpPr/>
            <p:nvPr/>
          </p:nvSpPr>
          <p:spPr>
            <a:xfrm rot="3268028">
              <a:off x="3670968" y="3031630"/>
              <a:ext cx="514077" cy="15897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39" name="38 Conector recto"/>
            <p:cNvCxnSpPr/>
            <p:nvPr/>
          </p:nvCxnSpPr>
          <p:spPr>
            <a:xfrm rot="5400000" flipH="1" flipV="1">
              <a:off x="4430793" y="3069353"/>
              <a:ext cx="9433" cy="7296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Trapecio"/>
            <p:cNvSpPr/>
            <p:nvPr/>
          </p:nvSpPr>
          <p:spPr>
            <a:xfrm rot="2584820">
              <a:off x="4620981" y="3219593"/>
              <a:ext cx="334259" cy="27590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Trapecio"/>
            <p:cNvSpPr/>
            <p:nvPr/>
          </p:nvSpPr>
          <p:spPr>
            <a:xfrm rot="19326865">
              <a:off x="3903548" y="3217235"/>
              <a:ext cx="336297" cy="26882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3422541" y="3462483"/>
              <a:ext cx="540114" cy="832426"/>
            </a:xfrm>
            <a:custGeom>
              <a:avLst/>
              <a:gdLst>
                <a:gd name="connsiteX0" fmla="*/ 540327 w 540327"/>
                <a:gd name="connsiteY0" fmla="*/ 0 h 831273"/>
                <a:gd name="connsiteX1" fmla="*/ 332509 w 540327"/>
                <a:gd name="connsiteY1" fmla="*/ 13855 h 831273"/>
                <a:gd name="connsiteX2" fmla="*/ 263236 w 540327"/>
                <a:gd name="connsiteY2" fmla="*/ 27709 h 831273"/>
                <a:gd name="connsiteX3" fmla="*/ 235527 w 540327"/>
                <a:gd name="connsiteY3" fmla="*/ 55419 h 831273"/>
                <a:gd name="connsiteX4" fmla="*/ 193963 w 540327"/>
                <a:gd name="connsiteY4" fmla="*/ 83128 h 831273"/>
                <a:gd name="connsiteX5" fmla="*/ 166254 w 540327"/>
                <a:gd name="connsiteY5" fmla="*/ 166255 h 831273"/>
                <a:gd name="connsiteX6" fmla="*/ 96982 w 540327"/>
                <a:gd name="connsiteY6" fmla="*/ 637309 h 831273"/>
                <a:gd name="connsiteX7" fmla="*/ 55418 w 540327"/>
                <a:gd name="connsiteY7" fmla="*/ 651164 h 831273"/>
                <a:gd name="connsiteX8" fmla="*/ 27709 w 540327"/>
                <a:gd name="connsiteY8" fmla="*/ 692728 h 831273"/>
                <a:gd name="connsiteX9" fmla="*/ 0 w 540327"/>
                <a:gd name="connsiteY9" fmla="*/ 83127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27" h="831273">
                  <a:moveTo>
                    <a:pt x="540327" y="0"/>
                  </a:moveTo>
                  <a:cubicBezTo>
                    <a:pt x="471054" y="4618"/>
                    <a:pt x="401591" y="6947"/>
                    <a:pt x="332509" y="13855"/>
                  </a:cubicBezTo>
                  <a:cubicBezTo>
                    <a:pt x="309078" y="16198"/>
                    <a:pt x="284880" y="18433"/>
                    <a:pt x="263236" y="27709"/>
                  </a:cubicBezTo>
                  <a:cubicBezTo>
                    <a:pt x="251230" y="32855"/>
                    <a:pt x="245727" y="47259"/>
                    <a:pt x="235527" y="55419"/>
                  </a:cubicBezTo>
                  <a:cubicBezTo>
                    <a:pt x="222525" y="65821"/>
                    <a:pt x="207818" y="73892"/>
                    <a:pt x="193963" y="83128"/>
                  </a:cubicBezTo>
                  <a:cubicBezTo>
                    <a:pt x="184727" y="110837"/>
                    <a:pt x="168076" y="137104"/>
                    <a:pt x="166254" y="166255"/>
                  </a:cubicBezTo>
                  <a:cubicBezTo>
                    <a:pt x="153261" y="374141"/>
                    <a:pt x="259975" y="555812"/>
                    <a:pt x="96982" y="637309"/>
                  </a:cubicBezTo>
                  <a:cubicBezTo>
                    <a:pt x="83920" y="643840"/>
                    <a:pt x="69273" y="646546"/>
                    <a:pt x="55418" y="651164"/>
                  </a:cubicBezTo>
                  <a:cubicBezTo>
                    <a:pt x="46182" y="665019"/>
                    <a:pt x="32606" y="676813"/>
                    <a:pt x="27709" y="692728"/>
                  </a:cubicBezTo>
                  <a:cubicBezTo>
                    <a:pt x="13859" y="737742"/>
                    <a:pt x="0" y="831273"/>
                    <a:pt x="0" y="83127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4863523" y="3493138"/>
              <a:ext cx="317953" cy="787622"/>
            </a:xfrm>
            <a:custGeom>
              <a:avLst/>
              <a:gdLst>
                <a:gd name="connsiteX0" fmla="*/ 0 w 318655"/>
                <a:gd name="connsiteY0" fmla="*/ 0 h 789710"/>
                <a:gd name="connsiteX1" fmla="*/ 41564 w 318655"/>
                <a:gd name="connsiteY1" fmla="*/ 13855 h 789710"/>
                <a:gd name="connsiteX2" fmla="*/ 55419 w 318655"/>
                <a:gd name="connsiteY2" fmla="*/ 83128 h 789710"/>
                <a:gd name="connsiteX3" fmla="*/ 69273 w 318655"/>
                <a:gd name="connsiteY3" fmla="*/ 249382 h 789710"/>
                <a:gd name="connsiteX4" fmla="*/ 152400 w 318655"/>
                <a:gd name="connsiteY4" fmla="*/ 304800 h 789710"/>
                <a:gd name="connsiteX5" fmla="*/ 207819 w 318655"/>
                <a:gd name="connsiteY5" fmla="*/ 346364 h 789710"/>
                <a:gd name="connsiteX6" fmla="*/ 221673 w 318655"/>
                <a:gd name="connsiteY6" fmla="*/ 471055 h 789710"/>
                <a:gd name="connsiteX7" fmla="*/ 263237 w 318655"/>
                <a:gd name="connsiteY7" fmla="*/ 637310 h 789710"/>
                <a:gd name="connsiteX8" fmla="*/ 304800 w 318655"/>
                <a:gd name="connsiteY8" fmla="*/ 678873 h 789710"/>
                <a:gd name="connsiteX9" fmla="*/ 318655 w 318655"/>
                <a:gd name="connsiteY9" fmla="*/ 734291 h 789710"/>
                <a:gd name="connsiteX10" fmla="*/ 304800 w 318655"/>
                <a:gd name="connsiteY10" fmla="*/ 775855 h 789710"/>
                <a:gd name="connsiteX11" fmla="*/ 304800 w 318655"/>
                <a:gd name="connsiteY11" fmla="*/ 789710 h 7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655" h="789710">
                  <a:moveTo>
                    <a:pt x="0" y="0"/>
                  </a:moveTo>
                  <a:cubicBezTo>
                    <a:pt x="13855" y="4618"/>
                    <a:pt x="33463" y="1704"/>
                    <a:pt x="41564" y="13855"/>
                  </a:cubicBezTo>
                  <a:cubicBezTo>
                    <a:pt x="54626" y="33448"/>
                    <a:pt x="52668" y="59741"/>
                    <a:pt x="55419" y="83128"/>
                  </a:cubicBezTo>
                  <a:cubicBezTo>
                    <a:pt x="61917" y="138357"/>
                    <a:pt x="46984" y="198434"/>
                    <a:pt x="69273" y="249382"/>
                  </a:cubicBezTo>
                  <a:cubicBezTo>
                    <a:pt x="82621" y="279892"/>
                    <a:pt x="125118" y="285703"/>
                    <a:pt x="152400" y="304800"/>
                  </a:cubicBezTo>
                  <a:cubicBezTo>
                    <a:pt x="171317" y="318042"/>
                    <a:pt x="189346" y="332509"/>
                    <a:pt x="207819" y="346364"/>
                  </a:cubicBezTo>
                  <a:cubicBezTo>
                    <a:pt x="260945" y="426055"/>
                    <a:pt x="221673" y="346614"/>
                    <a:pt x="221673" y="471055"/>
                  </a:cubicBezTo>
                  <a:cubicBezTo>
                    <a:pt x="221673" y="531418"/>
                    <a:pt x="227984" y="587955"/>
                    <a:pt x="263237" y="637310"/>
                  </a:cubicBezTo>
                  <a:cubicBezTo>
                    <a:pt x="274625" y="653254"/>
                    <a:pt x="290946" y="665019"/>
                    <a:pt x="304800" y="678873"/>
                  </a:cubicBezTo>
                  <a:cubicBezTo>
                    <a:pt x="309418" y="697346"/>
                    <a:pt x="318655" y="715250"/>
                    <a:pt x="318655" y="734291"/>
                  </a:cubicBezTo>
                  <a:cubicBezTo>
                    <a:pt x="318655" y="748895"/>
                    <a:pt x="308342" y="761687"/>
                    <a:pt x="304800" y="775855"/>
                  </a:cubicBezTo>
                  <a:cubicBezTo>
                    <a:pt x="303680" y="780335"/>
                    <a:pt x="304800" y="785092"/>
                    <a:pt x="304800" y="78971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Flecha izquierda"/>
            <p:cNvSpPr/>
            <p:nvPr/>
          </p:nvSpPr>
          <p:spPr>
            <a:xfrm>
              <a:off x="3428657" y="3214876"/>
              <a:ext cx="356678" cy="21459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Flecha izquierda"/>
            <p:cNvSpPr/>
            <p:nvPr/>
          </p:nvSpPr>
          <p:spPr>
            <a:xfrm rot="10800000">
              <a:off x="5071416" y="3285621"/>
              <a:ext cx="358717" cy="21459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6181" name="Picture 2" descr="http://t3.gstatic.com/images?q=tbn:ANd9GcSgYAqBpYc-NFurpadtmygMEdSUlKvmD4W7mKvOUyHIZ77x3Kf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30722">
              <a:off x="3903352" y="1836249"/>
              <a:ext cx="236577" cy="22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2" descr="http://t3.gstatic.com/images?q=tbn:ANd9GcSgYAqBpYc-NFurpadtmygMEdSUlKvmD4W7mKvOUyHIZ77x3Kf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30722">
              <a:off x="4117667" y="1621934"/>
              <a:ext cx="236577" cy="22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2" descr="http://t3.gstatic.com/images?q=tbn:ANd9GcSgYAqBpYc-NFurpadtmygMEdSUlKvmD4W7mKvOUyHIZ77x3Kf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30722">
              <a:off x="3831915" y="1479057"/>
              <a:ext cx="236577" cy="22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2" descr="http://t3.gstatic.com/images?q=tbn:ANd9GcSgYAqBpYc-NFurpadtmygMEdSUlKvmD4W7mKvOUyHIZ77x3K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964062">
              <a:off x="4907469" y="1652049"/>
              <a:ext cx="258784" cy="24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2" descr="http://t3.gstatic.com/images?q=tbn:ANd9GcSgYAqBpYc-NFurpadtmygMEdSUlKvmD4W7mKvOUyHIZ77x3K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964062">
              <a:off x="4907470" y="1912452"/>
              <a:ext cx="258784" cy="24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2" descr="http://t3.gstatic.com/images?q=tbn:ANd9GcSgYAqBpYc-NFurpadtmygMEdSUlKvmD4W7mKvOUyHIZ77x3K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964062">
              <a:off x="5121785" y="1626700"/>
              <a:ext cx="258784" cy="24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Picture 17" descr="http://www.plataformaarquitectura.cl/wp-content/uploads/2011/06/1309375508-montrealbiosphere-blog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929063"/>
            <a:ext cx="1643063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Picture 15" descr="http://upload.wikimedia.org/wikipedia/commons/8/8f/Malla_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857625"/>
            <a:ext cx="142875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Picture 19" descr="http://t0.gstatic.com/images?q=tbn:ANd9GcRNJtA214kPlmps3PXBmiTd3NLeKNRfbcZMXMSq_f9VJcf6MSCVh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5214938"/>
            <a:ext cx="1428750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Picture 11" descr="http://t1.gstatic.com/images?q=tbn:ANd9GcTPnmN4HoKTiSnCXs0Cwd7oWOOQDBV4XSBcRXi6S3fPqgBdM4-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5214938"/>
            <a:ext cx="1714500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61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403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403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1597298" y="472530"/>
            <a:ext cx="700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Composición por tipo de membrana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1" name="Rectangle 2"/>
          <p:cNvSpPr>
            <a:spLocks noChangeArrowheads="1"/>
          </p:cNvSpPr>
          <p:nvPr/>
        </p:nvSpPr>
        <p:spPr bwMode="auto">
          <a:xfrm>
            <a:off x="155575" y="1812729"/>
            <a:ext cx="3619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FF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MEMBRANA LAMINADA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chemeClr val="bg1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En este proceso podría decirse que el tejido se “</a:t>
            </a:r>
            <a:r>
              <a:rPr lang="es-ES" sz="2000" dirty="0" err="1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enmica</a:t>
            </a:r>
            <a:r>
              <a:rPr lang="es-ES" sz="2000" dirty="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” en PVC.</a:t>
            </a:r>
            <a:endParaRPr lang="es-ES" sz="20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sz="1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29" name="32 Imagen" descr="Diapositiv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148" y="1263273"/>
            <a:ext cx="4352925" cy="286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28 Imagen" descr="liner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652963"/>
            <a:ext cx="2058988" cy="1487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75544"/>
              </p:ext>
            </p:extLst>
          </p:nvPr>
        </p:nvGraphicFramePr>
        <p:xfrm>
          <a:off x="157163" y="4395788"/>
          <a:ext cx="6976274" cy="2517838"/>
        </p:xfrm>
        <a:graphic>
          <a:graphicData uri="http://schemas.openxmlformats.org/drawingml/2006/table">
            <a:tbl>
              <a:tblPr/>
              <a:tblGrid>
                <a:gridCol w="2914392"/>
                <a:gridCol w="4061882"/>
              </a:tblGrid>
              <a:tr h="25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Eras Bold ITC" pitchFamily="34" charset="0"/>
                          <a:cs typeface="Times New Roman" pitchFamily="18" charset="0"/>
                        </a:rPr>
                        <a:t>Capa de PVC en sección superior.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ras Bold IT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Eras Bold ITC" pitchFamily="34" charset="0"/>
                          <a:cs typeface="Times New Roman" pitchFamily="18" charset="0"/>
                        </a:rPr>
                        <a:t>Tejido plano para recibir capa de PVC. Los hilos son habitualmente de poliéster.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ras Bold IT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Eras Bold ITC" pitchFamily="34" charset="0"/>
                          <a:cs typeface="Times New Roman" pitchFamily="18" charset="0"/>
                        </a:rPr>
                        <a:t>Capa de PVC en sección inferior.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ras Bold IT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047" name="33 Grupo"/>
          <p:cNvGrpSpPr>
            <a:grpSpLocks/>
          </p:cNvGrpSpPr>
          <p:nvPr/>
        </p:nvGrpSpPr>
        <p:grpSpPr bwMode="auto">
          <a:xfrm>
            <a:off x="7524328" y="4932218"/>
            <a:ext cx="1239837" cy="1450975"/>
            <a:chOff x="193675" y="285750"/>
            <a:chExt cx="1517650" cy="2286000"/>
          </a:xfrm>
        </p:grpSpPr>
        <p:sp>
          <p:nvSpPr>
            <p:cNvPr id="34" name="33 Cubo"/>
            <p:cNvSpPr/>
            <p:nvPr/>
          </p:nvSpPr>
          <p:spPr>
            <a:xfrm rot="2687052">
              <a:off x="471554" y="1626336"/>
              <a:ext cx="633488" cy="18007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Cubo"/>
            <p:cNvSpPr/>
            <p:nvPr/>
          </p:nvSpPr>
          <p:spPr>
            <a:xfrm>
              <a:off x="858254" y="1213655"/>
              <a:ext cx="213754" cy="93040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 rot="8640649">
              <a:off x="193675" y="285750"/>
              <a:ext cx="1517650" cy="1685737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Cubo"/>
            <p:cNvSpPr/>
            <p:nvPr/>
          </p:nvSpPr>
          <p:spPr>
            <a:xfrm>
              <a:off x="928210" y="2001501"/>
              <a:ext cx="215696" cy="57024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Cubo"/>
            <p:cNvSpPr/>
            <p:nvPr/>
          </p:nvSpPr>
          <p:spPr>
            <a:xfrm>
              <a:off x="1000108" y="1713874"/>
              <a:ext cx="427507" cy="20509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858254" y="1001063"/>
              <a:ext cx="213754" cy="1425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39 Elipse"/>
            <p:cNvSpPr/>
            <p:nvPr/>
          </p:nvSpPr>
          <p:spPr>
            <a:xfrm>
              <a:off x="858254" y="643406"/>
              <a:ext cx="141854" cy="2125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Elipse"/>
            <p:cNvSpPr/>
            <p:nvPr/>
          </p:nvSpPr>
          <p:spPr>
            <a:xfrm>
              <a:off x="1072008" y="643406"/>
              <a:ext cx="141854" cy="21259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858254" y="713436"/>
              <a:ext cx="69956" cy="142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Elipse"/>
            <p:cNvSpPr/>
            <p:nvPr/>
          </p:nvSpPr>
          <p:spPr>
            <a:xfrm>
              <a:off x="1072008" y="713436"/>
              <a:ext cx="71898" cy="142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Cubo"/>
            <p:cNvSpPr/>
            <p:nvPr/>
          </p:nvSpPr>
          <p:spPr>
            <a:xfrm>
              <a:off x="642557" y="2001501"/>
              <a:ext cx="215697" cy="57024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44048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506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506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1604922" y="193533"/>
            <a:ext cx="700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Composición por tipo de membrana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5065" name="17 Grupo"/>
          <p:cNvGrpSpPr>
            <a:grpSpLocks/>
          </p:cNvGrpSpPr>
          <p:nvPr/>
        </p:nvGrpSpPr>
        <p:grpSpPr bwMode="auto">
          <a:xfrm>
            <a:off x="0" y="1597466"/>
            <a:ext cx="3489325" cy="2160148"/>
            <a:chOff x="1071563" y="500062"/>
            <a:chExt cx="7573962" cy="5000626"/>
          </a:xfrm>
        </p:grpSpPr>
        <p:sp>
          <p:nvSpPr>
            <p:cNvPr id="30" name="11 Elipse"/>
            <p:cNvSpPr/>
            <p:nvPr/>
          </p:nvSpPr>
          <p:spPr>
            <a:xfrm>
              <a:off x="2357706" y="1429695"/>
              <a:ext cx="428716" cy="4273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63" y="570555"/>
              <a:ext cx="7573962" cy="49301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8" name="8 CuadroTexto"/>
            <p:cNvSpPr txBox="1">
              <a:spLocks noChangeArrowheads="1"/>
            </p:cNvSpPr>
            <p:nvPr/>
          </p:nvSpPr>
          <p:spPr bwMode="auto">
            <a:xfrm>
              <a:off x="2214572" y="1214441"/>
              <a:ext cx="46640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079" name="12 CuadroTexto"/>
            <p:cNvSpPr txBox="1">
              <a:spLocks noChangeArrowheads="1"/>
            </p:cNvSpPr>
            <p:nvPr/>
          </p:nvSpPr>
          <p:spPr bwMode="auto">
            <a:xfrm>
              <a:off x="1357315" y="3143269"/>
              <a:ext cx="46640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080" name="13 CuadroTexto"/>
            <p:cNvSpPr txBox="1">
              <a:spLocks noChangeArrowheads="1"/>
            </p:cNvSpPr>
            <p:nvPr/>
          </p:nvSpPr>
          <p:spPr bwMode="auto">
            <a:xfrm>
              <a:off x="3071827" y="4572029"/>
              <a:ext cx="46640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5081" name="14 CuadroTexto"/>
            <p:cNvSpPr txBox="1">
              <a:spLocks noChangeArrowheads="1"/>
            </p:cNvSpPr>
            <p:nvPr/>
          </p:nvSpPr>
          <p:spPr bwMode="auto">
            <a:xfrm>
              <a:off x="5857885" y="4572008"/>
              <a:ext cx="46640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5082" name="15 CuadroTexto"/>
            <p:cNvSpPr txBox="1">
              <a:spLocks noChangeArrowheads="1"/>
            </p:cNvSpPr>
            <p:nvPr/>
          </p:nvSpPr>
          <p:spPr bwMode="auto">
            <a:xfrm>
              <a:off x="6500826" y="3643315"/>
              <a:ext cx="46640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5083" name="16 CuadroTexto"/>
            <p:cNvSpPr txBox="1">
              <a:spLocks noChangeArrowheads="1"/>
            </p:cNvSpPr>
            <p:nvPr/>
          </p:nvSpPr>
          <p:spPr bwMode="auto">
            <a:xfrm>
              <a:off x="5572157" y="500062"/>
              <a:ext cx="2551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000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5066" name="51 Rectángulo"/>
          <p:cNvSpPr>
            <a:spLocks noChangeArrowheads="1"/>
          </p:cNvSpPr>
          <p:nvPr/>
        </p:nvSpPr>
        <p:spPr bwMode="auto">
          <a:xfrm>
            <a:off x="3830426" y="6300443"/>
            <a:ext cx="527062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600" dirty="0">
                <a:solidFill>
                  <a:schemeClr val="bg1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Rayos ultravioleta.</a:t>
            </a:r>
          </a:p>
        </p:txBody>
      </p:sp>
      <p:pic>
        <p:nvPicPr>
          <p:cNvPr id="53" name="71 Imagen" descr="Diapositiv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77" y="3996734"/>
            <a:ext cx="3586163" cy="258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1 Rectángulo"/>
          <p:cNvSpPr>
            <a:spLocks noChangeArrowheads="1"/>
          </p:cNvSpPr>
          <p:nvPr/>
        </p:nvSpPr>
        <p:spPr bwMode="auto">
          <a:xfrm>
            <a:off x="4185424" y="725488"/>
            <a:ext cx="3381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FF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MEMBRANA PVC COATING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22068" y="1243662"/>
            <a:ext cx="536072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Times New Roman"/>
                <a:cs typeface="Arial"/>
              </a:rPr>
              <a:t>1. Resina acrílica que confiere resistencia al intemperismo.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86700" y="1936501"/>
            <a:ext cx="531434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Times New Roman"/>
                <a:cs typeface="Arial"/>
              </a:rPr>
              <a:t>2. Capa PVC exterior </a:t>
            </a:r>
            <a:r>
              <a:rPr lang="es-ES" sz="1600" dirty="0" err="1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Times New Roman"/>
                <a:cs typeface="Arial"/>
              </a:rPr>
              <a:t>retardante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Times New Roman"/>
                <a:cs typeface="Arial"/>
              </a:rPr>
              <a:t> al fuego. Alta resistencia a los rayos ultravioleta, a humedad, a formación de hongos y de moho.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42152" y="2949191"/>
            <a:ext cx="524766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3. Base textil de </a:t>
            </a:r>
            <a:r>
              <a:rPr lang="es-ES" sz="1600" dirty="0" err="1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poliester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 tejida por inserción de trama. Alta resistencia a la tensión y al </a:t>
            </a:r>
            <a:r>
              <a:rPr lang="es-ES" sz="1600" dirty="0" err="1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punzonamiento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. Hilos con muy baja capilaridad.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36793" y="3971890"/>
            <a:ext cx="52722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4. Capa negra </a:t>
            </a:r>
            <a:r>
              <a:rPr lang="es-ES" sz="1600" dirty="0" err="1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Blackout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 (opcional). Bloquea la luz solar eliminando el calor y creando un ambiente controlado. Cuando no lleva esta capa es una membrana traslúcida.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42152" y="5348638"/>
            <a:ext cx="524766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5. Capa PVC color blanco interior. Adiciona </a:t>
            </a:r>
            <a:r>
              <a:rPr lang="es-ES" sz="1600" dirty="0" err="1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reflectividad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latin typeface="Eras Bold ITC" pitchFamily="34" charset="0"/>
                <a:ea typeface="Calibri" pitchFamily="34" charset="0"/>
                <a:cs typeface="Times New Roman" pitchFamily="18" charset="0"/>
              </a:rPr>
              <a:t> protegiendo la capa textil. Resiste formación de hongos y moho.</a:t>
            </a:r>
          </a:p>
        </p:txBody>
      </p:sp>
      <p:pic>
        <p:nvPicPr>
          <p:cNvPr id="4507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3" grpId="0"/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608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608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1692275" y="454914"/>
            <a:ext cx="700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Composición por tipo de membrana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70 Rectángulo"/>
          <p:cNvSpPr>
            <a:spLocks noChangeArrowheads="1"/>
          </p:cNvSpPr>
          <p:nvPr/>
        </p:nvSpPr>
        <p:spPr bwMode="auto">
          <a:xfrm>
            <a:off x="383337" y="1285875"/>
            <a:ext cx="371475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FF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PLASTISOL EN PVC COATING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 smtClean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Se </a:t>
            </a: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compone de: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8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Resina de cloruro de polivinilo.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Plastificante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Estabilizador al calor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Elemento de </a:t>
            </a:r>
            <a:r>
              <a:rPr lang="es-ES" sz="1800" dirty="0" err="1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absorciòn</a:t>
            </a: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UV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Promotor de adhesión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8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Aditivos adicionales: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8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Fungicidas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Antioxidantes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Supresor de humo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Cargas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1F497D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Pigmentos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endParaRPr lang="es-ES" sz="18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8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8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21 Imagen" descr="http://advancedpowdercoatingnv.com/wp-content/uploads/2011/12/powder-coat-nozz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2234" y="1155593"/>
            <a:ext cx="2088232" cy="175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41 Imagen" descr="http://www.artistica.arteconarte.com.ar/images/atelier/pigmen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60" y="2309083"/>
            <a:ext cx="2608262" cy="1460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39 Imagen" descr="http://image.made-in-china.com/2f1j00hCnayDjlGwqS/P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711" y="3458092"/>
            <a:ext cx="1894852" cy="1751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40 Imagen" descr="Cómo identificar moho neg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94" y="4645025"/>
            <a:ext cx="1825143" cy="206849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Multiplicar"/>
          <p:cNvSpPr/>
          <p:nvPr/>
        </p:nvSpPr>
        <p:spPr>
          <a:xfrm>
            <a:off x="5416550" y="4144963"/>
            <a:ext cx="857250" cy="1000125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46095" name="42 Grupo"/>
          <p:cNvGrpSpPr>
            <a:grpSpLocks/>
          </p:cNvGrpSpPr>
          <p:nvPr/>
        </p:nvGrpSpPr>
        <p:grpSpPr bwMode="auto">
          <a:xfrm>
            <a:off x="7446710" y="4351077"/>
            <a:ext cx="1517650" cy="2185988"/>
            <a:chOff x="3375698" y="940486"/>
            <a:chExt cx="2555550" cy="3959057"/>
          </a:xfrm>
        </p:grpSpPr>
        <p:sp>
          <p:nvSpPr>
            <p:cNvPr id="31" name="30 Cubo"/>
            <p:cNvSpPr/>
            <p:nvPr/>
          </p:nvSpPr>
          <p:spPr bwMode="auto">
            <a:xfrm rot="152122">
              <a:off x="4666840" y="3720739"/>
              <a:ext cx="245932" cy="110692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Cubo"/>
            <p:cNvSpPr/>
            <p:nvPr/>
          </p:nvSpPr>
          <p:spPr bwMode="auto">
            <a:xfrm rot="4626352">
              <a:off x="4518045" y="3160980"/>
              <a:ext cx="773409" cy="21385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Cubo"/>
            <p:cNvSpPr/>
            <p:nvPr/>
          </p:nvSpPr>
          <p:spPr bwMode="auto">
            <a:xfrm rot="9645146">
              <a:off x="3955777" y="2892701"/>
              <a:ext cx="662946" cy="17250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Cubo"/>
            <p:cNvSpPr/>
            <p:nvPr/>
          </p:nvSpPr>
          <p:spPr bwMode="auto">
            <a:xfrm>
              <a:off x="4642780" y="2426930"/>
              <a:ext cx="227220" cy="16618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Forma libre"/>
            <p:cNvSpPr/>
            <p:nvPr/>
          </p:nvSpPr>
          <p:spPr bwMode="auto">
            <a:xfrm rot="8161486">
              <a:off x="3375698" y="940486"/>
              <a:ext cx="2555550" cy="267754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 bwMode="auto">
            <a:xfrm>
              <a:off x="4527835" y="1492511"/>
              <a:ext cx="243258" cy="4168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4498429" y="1573015"/>
              <a:ext cx="122966" cy="2760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4289922" y="2058913"/>
              <a:ext cx="355532" cy="166758"/>
            </a:xfrm>
            <a:custGeom>
              <a:avLst/>
              <a:gdLst>
                <a:gd name="connsiteX0" fmla="*/ 0 w 443345"/>
                <a:gd name="connsiteY0" fmla="*/ 290946 h 309418"/>
                <a:gd name="connsiteX1" fmla="*/ 249382 w 443345"/>
                <a:gd name="connsiteY1" fmla="*/ 277091 h 309418"/>
                <a:gd name="connsiteX2" fmla="*/ 415636 w 443345"/>
                <a:gd name="connsiteY2" fmla="*/ 96982 h 309418"/>
                <a:gd name="connsiteX3" fmla="*/ 415636 w 443345"/>
                <a:gd name="connsiteY3" fmla="*/ 0 h 309418"/>
                <a:gd name="connsiteX4" fmla="*/ 415636 w 443345"/>
                <a:gd name="connsiteY4" fmla="*/ 0 h 3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45" h="309418">
                  <a:moveTo>
                    <a:pt x="0" y="290946"/>
                  </a:moveTo>
                  <a:cubicBezTo>
                    <a:pt x="90054" y="300182"/>
                    <a:pt x="180109" y="309418"/>
                    <a:pt x="249382" y="277091"/>
                  </a:cubicBezTo>
                  <a:cubicBezTo>
                    <a:pt x="318655" y="244764"/>
                    <a:pt x="387927" y="143164"/>
                    <a:pt x="415636" y="96982"/>
                  </a:cubicBezTo>
                  <a:cubicBezTo>
                    <a:pt x="443345" y="50800"/>
                    <a:pt x="415636" y="0"/>
                    <a:pt x="415636" y="0"/>
                  </a:cubicBezTo>
                  <a:lnTo>
                    <a:pt x="415636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9" name="38 Cubo"/>
            <p:cNvSpPr/>
            <p:nvPr/>
          </p:nvSpPr>
          <p:spPr bwMode="auto">
            <a:xfrm rot="21444566">
              <a:off x="3993201" y="2875450"/>
              <a:ext cx="772545" cy="2501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39 Cubo"/>
            <p:cNvSpPr/>
            <p:nvPr/>
          </p:nvSpPr>
          <p:spPr bwMode="auto">
            <a:xfrm rot="152122">
              <a:off x="4525161" y="3792616"/>
              <a:ext cx="243259" cy="11069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4609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  <p:pic>
        <p:nvPicPr>
          <p:cNvPr id="46097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711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711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0" name="29 Rectángulo"/>
          <p:cNvSpPr/>
          <p:nvPr/>
        </p:nvSpPr>
        <p:spPr>
          <a:xfrm>
            <a:off x="3162791" y="257792"/>
            <a:ext cx="551366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000" dirty="0">
                <a:solidFill>
                  <a:srgbClr val="FF0000"/>
                </a:solidFill>
                <a:latin typeface="Eras Bold ITC" pitchFamily="34" charset="0"/>
                <a:ea typeface="Times New Roman"/>
                <a:cs typeface="Arial"/>
              </a:rPr>
              <a:t>PROCESO COATING </a:t>
            </a:r>
            <a:r>
              <a:rPr lang="es-ES" sz="2000" dirty="0" smtClean="0">
                <a:solidFill>
                  <a:srgbClr val="FF0000"/>
                </a:solidFill>
                <a:latin typeface="Eras Bold ITC" pitchFamily="34" charset="0"/>
                <a:ea typeface="Times New Roman"/>
                <a:cs typeface="Arial"/>
              </a:rPr>
              <a:t>vs 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000" dirty="0" smtClean="0">
                <a:solidFill>
                  <a:srgbClr val="FF0000"/>
                </a:solidFill>
                <a:latin typeface="Eras Bold ITC" pitchFamily="34" charset="0"/>
                <a:ea typeface="Times New Roman"/>
                <a:cs typeface="Arial"/>
              </a:rPr>
              <a:t>PROCESO LAMINADO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2000" dirty="0">
              <a:solidFill>
                <a:srgbClr val="FF0000"/>
              </a:solidFill>
              <a:latin typeface="Eras Bold ITC" pitchFamily="34" charset="0"/>
              <a:ea typeface="Times New Roman"/>
              <a:cs typeface="Arial"/>
            </a:endParaRPr>
          </a:p>
          <a:p>
            <a:pPr eaLnBrk="1" hangingPunct="1">
              <a:defRPr/>
            </a:pPr>
            <a:r>
              <a:rPr lang="es-ES" sz="2400" dirty="0">
                <a:solidFill>
                  <a:schemeClr val="tx2"/>
                </a:solidFill>
                <a:latin typeface="Eras Bold ITC" pitchFamily="34" charset="0"/>
                <a:cs typeface="Arial" charset="0"/>
              </a:rPr>
              <a:t>Mejor desempeño a la </a:t>
            </a:r>
            <a:r>
              <a:rPr lang="es-ES" sz="2400" dirty="0" smtClean="0">
                <a:solidFill>
                  <a:schemeClr val="tx2"/>
                </a:solidFill>
                <a:latin typeface="Eras Bold ITC" pitchFamily="34" charset="0"/>
                <a:cs typeface="Arial" charset="0"/>
              </a:rPr>
              <a:t>intemperie</a:t>
            </a:r>
            <a:endParaRPr lang="es-ES" dirty="0">
              <a:solidFill>
                <a:srgbClr val="1F497D"/>
              </a:solidFill>
              <a:latin typeface="Eras Bold ITC" pitchFamily="34" charset="0"/>
              <a:ea typeface="Times New Roman"/>
              <a:cs typeface="Arial"/>
            </a:endParaRPr>
          </a:p>
        </p:txBody>
      </p:sp>
      <p:sp>
        <p:nvSpPr>
          <p:cNvPr id="41" name="40 Estrella de 24 puntas"/>
          <p:cNvSpPr/>
          <p:nvPr/>
        </p:nvSpPr>
        <p:spPr>
          <a:xfrm>
            <a:off x="3878263" y="2159000"/>
            <a:ext cx="642937" cy="642938"/>
          </a:xfrm>
          <a:prstGeom prst="star24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2" name="41 Luna"/>
          <p:cNvSpPr/>
          <p:nvPr/>
        </p:nvSpPr>
        <p:spPr>
          <a:xfrm>
            <a:off x="7100888" y="1998663"/>
            <a:ext cx="500062" cy="785812"/>
          </a:xfrm>
          <a:prstGeom prst="moon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47115" name="27 Grupo"/>
          <p:cNvGrpSpPr>
            <a:grpSpLocks/>
          </p:cNvGrpSpPr>
          <p:nvPr/>
        </p:nvGrpSpPr>
        <p:grpSpPr bwMode="auto">
          <a:xfrm>
            <a:off x="2803525" y="2243138"/>
            <a:ext cx="1308100" cy="2085975"/>
            <a:chOff x="2701915" y="601960"/>
            <a:chExt cx="2214578" cy="3738401"/>
          </a:xfrm>
        </p:grpSpPr>
        <p:sp>
          <p:nvSpPr>
            <p:cNvPr id="44" name="43 Cubo"/>
            <p:cNvSpPr/>
            <p:nvPr/>
          </p:nvSpPr>
          <p:spPr bwMode="auto">
            <a:xfrm rot="11773373">
              <a:off x="3938209" y="2963355"/>
              <a:ext cx="790153" cy="1763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Cubo"/>
            <p:cNvSpPr/>
            <p:nvPr/>
          </p:nvSpPr>
          <p:spPr bwMode="auto">
            <a:xfrm rot="7843262">
              <a:off x="3225611" y="3198999"/>
              <a:ext cx="790925" cy="1773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Cubo"/>
            <p:cNvSpPr/>
            <p:nvPr/>
          </p:nvSpPr>
          <p:spPr bwMode="auto">
            <a:xfrm rot="16730060">
              <a:off x="3071856" y="3105192"/>
              <a:ext cx="714108" cy="18006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Cubo"/>
            <p:cNvSpPr/>
            <p:nvPr/>
          </p:nvSpPr>
          <p:spPr bwMode="auto">
            <a:xfrm rot="20139514">
              <a:off x="3911333" y="2493920"/>
              <a:ext cx="249947" cy="135424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Forma libre"/>
            <p:cNvSpPr/>
            <p:nvPr/>
          </p:nvSpPr>
          <p:spPr bwMode="auto">
            <a:xfrm rot="8161486">
              <a:off x="2701915" y="601960"/>
              <a:ext cx="2214578" cy="373840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Forma libre"/>
            <p:cNvSpPr/>
            <p:nvPr/>
          </p:nvSpPr>
          <p:spPr>
            <a:xfrm rot="19845470">
              <a:off x="3975835" y="1927755"/>
              <a:ext cx="212321" cy="827910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 rot="19845470">
              <a:off x="4029587" y="2149669"/>
              <a:ext cx="155880" cy="458053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1" name="50 Forma libre"/>
            <p:cNvSpPr/>
            <p:nvPr/>
          </p:nvSpPr>
          <p:spPr>
            <a:xfrm rot="19845470">
              <a:off x="3685575" y="2064318"/>
              <a:ext cx="201570" cy="517800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2" name="51 Forma libre"/>
            <p:cNvSpPr/>
            <p:nvPr/>
          </p:nvSpPr>
          <p:spPr>
            <a:xfrm rot="19845470">
              <a:off x="3760827" y="2229331"/>
              <a:ext cx="118254" cy="227604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3" name="52 Forma libre"/>
            <p:cNvSpPr/>
            <p:nvPr/>
          </p:nvSpPr>
          <p:spPr>
            <a:xfrm rot="10084433">
              <a:off x="3618386" y="2300456"/>
              <a:ext cx="774027" cy="500730"/>
            </a:xfrm>
            <a:custGeom>
              <a:avLst/>
              <a:gdLst>
                <a:gd name="connsiteX0" fmla="*/ 11545 w 771235"/>
                <a:gd name="connsiteY0" fmla="*/ 136237 h 625764"/>
                <a:gd name="connsiteX1" fmla="*/ 260927 w 771235"/>
                <a:gd name="connsiteY1" fmla="*/ 80818 h 625764"/>
                <a:gd name="connsiteX2" fmla="*/ 759690 w 771235"/>
                <a:gd name="connsiteY2" fmla="*/ 621146 h 625764"/>
                <a:gd name="connsiteX3" fmla="*/ 191654 w 771235"/>
                <a:gd name="connsiteY3" fmla="*/ 108528 h 625764"/>
                <a:gd name="connsiteX4" fmla="*/ 11545 w 771235"/>
                <a:gd name="connsiteY4" fmla="*/ 136237 h 6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35" h="625764">
                  <a:moveTo>
                    <a:pt x="11545" y="136237"/>
                  </a:moveTo>
                  <a:cubicBezTo>
                    <a:pt x="23090" y="131619"/>
                    <a:pt x="136236" y="0"/>
                    <a:pt x="260927" y="80818"/>
                  </a:cubicBezTo>
                  <a:cubicBezTo>
                    <a:pt x="385618" y="161636"/>
                    <a:pt x="771235" y="616528"/>
                    <a:pt x="759690" y="621146"/>
                  </a:cubicBezTo>
                  <a:cubicBezTo>
                    <a:pt x="748145" y="625764"/>
                    <a:pt x="311727" y="184728"/>
                    <a:pt x="191654" y="108528"/>
                  </a:cubicBezTo>
                  <a:cubicBezTo>
                    <a:pt x="71581" y="32328"/>
                    <a:pt x="0" y="140855"/>
                    <a:pt x="11545" y="1362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4" name="53 Cubo"/>
            <p:cNvSpPr/>
            <p:nvPr/>
          </p:nvSpPr>
          <p:spPr bwMode="auto">
            <a:xfrm rot="14742284">
              <a:off x="4228864" y="2773664"/>
              <a:ext cx="714109" cy="1773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47116" name="52 Grupo"/>
          <p:cNvGrpSpPr>
            <a:grpSpLocks/>
          </p:cNvGrpSpPr>
          <p:nvPr/>
        </p:nvGrpSpPr>
        <p:grpSpPr bwMode="auto">
          <a:xfrm>
            <a:off x="5545138" y="2389188"/>
            <a:ext cx="1657350" cy="1817687"/>
            <a:chOff x="2571736" y="1071546"/>
            <a:chExt cx="2893096" cy="3422454"/>
          </a:xfrm>
        </p:grpSpPr>
        <p:sp>
          <p:nvSpPr>
            <p:cNvPr id="56" name="55 Cubo"/>
            <p:cNvSpPr/>
            <p:nvPr/>
          </p:nvSpPr>
          <p:spPr bwMode="auto">
            <a:xfrm>
              <a:off x="3857556" y="2858994"/>
              <a:ext cx="357479" cy="92660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7" name="56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8" name="57 Elipse"/>
            <p:cNvSpPr/>
            <p:nvPr/>
          </p:nvSpPr>
          <p:spPr bwMode="auto">
            <a:xfrm>
              <a:off x="3707914" y="1815817"/>
              <a:ext cx="290971" cy="43939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9" name="58 Elipse"/>
            <p:cNvSpPr/>
            <p:nvPr/>
          </p:nvSpPr>
          <p:spPr bwMode="auto">
            <a:xfrm>
              <a:off x="3813218" y="1911466"/>
              <a:ext cx="144101" cy="2899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Elipse"/>
            <p:cNvSpPr/>
            <p:nvPr/>
          </p:nvSpPr>
          <p:spPr bwMode="auto">
            <a:xfrm>
              <a:off x="4123588" y="1815817"/>
              <a:ext cx="293743" cy="43939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Elipse"/>
            <p:cNvSpPr/>
            <p:nvPr/>
          </p:nvSpPr>
          <p:spPr bwMode="auto">
            <a:xfrm>
              <a:off x="4223350" y="1911466"/>
              <a:ext cx="149643" cy="2899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61 Luna"/>
            <p:cNvSpPr/>
            <p:nvPr/>
          </p:nvSpPr>
          <p:spPr bwMode="auto">
            <a:xfrm rot="16200000">
              <a:off x="3925018" y="2432848"/>
              <a:ext cx="277980" cy="412903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62 Proceso alternativo"/>
            <p:cNvSpPr/>
            <p:nvPr/>
          </p:nvSpPr>
          <p:spPr>
            <a:xfrm>
              <a:off x="4287086" y="3283438"/>
              <a:ext cx="498810" cy="21819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4" name="63 Proceso alternativo"/>
            <p:cNvSpPr/>
            <p:nvPr/>
          </p:nvSpPr>
          <p:spPr>
            <a:xfrm>
              <a:off x="4215036" y="3501638"/>
              <a:ext cx="570860" cy="21222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5" name="64 Proceso alternativo"/>
            <p:cNvSpPr/>
            <p:nvPr/>
          </p:nvSpPr>
          <p:spPr>
            <a:xfrm>
              <a:off x="4287086" y="3713861"/>
              <a:ext cx="498810" cy="21222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6" name="65 Proceso alternativo"/>
            <p:cNvSpPr/>
            <p:nvPr/>
          </p:nvSpPr>
          <p:spPr>
            <a:xfrm>
              <a:off x="4428416" y="3926082"/>
              <a:ext cx="357479" cy="21820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7" name="66 Proceso alternativo"/>
            <p:cNvSpPr/>
            <p:nvPr/>
          </p:nvSpPr>
          <p:spPr>
            <a:xfrm rot="16200000">
              <a:off x="4352137" y="2935587"/>
              <a:ext cx="496181" cy="19952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47117" name="69 Grupo"/>
          <p:cNvGrpSpPr>
            <a:grpSpLocks/>
          </p:cNvGrpSpPr>
          <p:nvPr/>
        </p:nvGrpSpPr>
        <p:grpSpPr bwMode="auto">
          <a:xfrm>
            <a:off x="2995613" y="4514850"/>
            <a:ext cx="1273175" cy="2009775"/>
            <a:chOff x="2851537" y="1060182"/>
            <a:chExt cx="1599812" cy="2235080"/>
          </a:xfrm>
        </p:grpSpPr>
        <p:sp>
          <p:nvSpPr>
            <p:cNvPr id="69" name="68 Cubo"/>
            <p:cNvSpPr/>
            <p:nvPr/>
          </p:nvSpPr>
          <p:spPr bwMode="auto">
            <a:xfrm rot="20139514">
              <a:off x="3886826" y="2423122"/>
              <a:ext cx="163572" cy="87214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0" name="69 Onda"/>
            <p:cNvSpPr/>
            <p:nvPr/>
          </p:nvSpPr>
          <p:spPr>
            <a:xfrm rot="3711736">
              <a:off x="2854494" y="1057224"/>
              <a:ext cx="1565969" cy="1571885"/>
            </a:xfrm>
            <a:prstGeom prst="wav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1" name="70 Forma libre"/>
            <p:cNvSpPr/>
            <p:nvPr/>
          </p:nvSpPr>
          <p:spPr>
            <a:xfrm rot="19845470">
              <a:off x="3358211" y="1580995"/>
              <a:ext cx="133650" cy="333673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2" name="71 Forma libre"/>
            <p:cNvSpPr/>
            <p:nvPr/>
          </p:nvSpPr>
          <p:spPr>
            <a:xfrm rot="19845470">
              <a:off x="3459944" y="1723997"/>
              <a:ext cx="75802" cy="144768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3" name="72 Forma libre"/>
            <p:cNvSpPr/>
            <p:nvPr/>
          </p:nvSpPr>
          <p:spPr>
            <a:xfrm rot="19845470">
              <a:off x="3551703" y="1358546"/>
              <a:ext cx="135645" cy="529640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4" name="73 Forma libre"/>
            <p:cNvSpPr/>
            <p:nvPr/>
          </p:nvSpPr>
          <p:spPr>
            <a:xfrm rot="19845470">
              <a:off x="3637480" y="1505079"/>
              <a:ext cx="99739" cy="293067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5" name="74 Forma libre"/>
            <p:cNvSpPr/>
            <p:nvPr/>
          </p:nvSpPr>
          <p:spPr>
            <a:xfrm rot="10084433">
              <a:off x="3455954" y="1976459"/>
              <a:ext cx="504679" cy="321315"/>
            </a:xfrm>
            <a:custGeom>
              <a:avLst/>
              <a:gdLst>
                <a:gd name="connsiteX0" fmla="*/ 11545 w 771235"/>
                <a:gd name="connsiteY0" fmla="*/ 136237 h 625764"/>
                <a:gd name="connsiteX1" fmla="*/ 260927 w 771235"/>
                <a:gd name="connsiteY1" fmla="*/ 80818 h 625764"/>
                <a:gd name="connsiteX2" fmla="*/ 759690 w 771235"/>
                <a:gd name="connsiteY2" fmla="*/ 621146 h 625764"/>
                <a:gd name="connsiteX3" fmla="*/ 191654 w 771235"/>
                <a:gd name="connsiteY3" fmla="*/ 108528 h 625764"/>
                <a:gd name="connsiteX4" fmla="*/ 11545 w 771235"/>
                <a:gd name="connsiteY4" fmla="*/ 136237 h 6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35" h="625764">
                  <a:moveTo>
                    <a:pt x="11545" y="136237"/>
                  </a:moveTo>
                  <a:cubicBezTo>
                    <a:pt x="23090" y="131619"/>
                    <a:pt x="136236" y="0"/>
                    <a:pt x="260927" y="80818"/>
                  </a:cubicBezTo>
                  <a:cubicBezTo>
                    <a:pt x="385618" y="161636"/>
                    <a:pt x="771235" y="616528"/>
                    <a:pt x="759690" y="621146"/>
                  </a:cubicBezTo>
                  <a:cubicBezTo>
                    <a:pt x="748145" y="625764"/>
                    <a:pt x="311727" y="184728"/>
                    <a:pt x="191654" y="108528"/>
                  </a:cubicBezTo>
                  <a:cubicBezTo>
                    <a:pt x="71581" y="32328"/>
                    <a:pt x="0" y="140855"/>
                    <a:pt x="11545" y="1362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6" name="75 Cubo"/>
            <p:cNvSpPr/>
            <p:nvPr/>
          </p:nvSpPr>
          <p:spPr bwMode="auto">
            <a:xfrm rot="10800000">
              <a:off x="3934701" y="2714424"/>
              <a:ext cx="516648" cy="11122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Cubo"/>
            <p:cNvSpPr/>
            <p:nvPr/>
          </p:nvSpPr>
          <p:spPr bwMode="auto">
            <a:xfrm rot="14742284">
              <a:off x="4061373" y="2461491"/>
              <a:ext cx="460787" cy="11569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Cubo"/>
            <p:cNvSpPr/>
            <p:nvPr/>
          </p:nvSpPr>
          <p:spPr bwMode="auto">
            <a:xfrm rot="7843262">
              <a:off x="3527758" y="2886969"/>
              <a:ext cx="506689" cy="11569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Cubo"/>
            <p:cNvSpPr/>
            <p:nvPr/>
          </p:nvSpPr>
          <p:spPr bwMode="auto">
            <a:xfrm rot="16730060">
              <a:off x="3435780" y="2818884"/>
              <a:ext cx="457256" cy="11769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80" name="79 Estrella de 24 puntas"/>
          <p:cNvSpPr/>
          <p:nvPr/>
        </p:nvSpPr>
        <p:spPr>
          <a:xfrm>
            <a:off x="4249738" y="3948113"/>
            <a:ext cx="642937" cy="642937"/>
          </a:xfrm>
          <a:prstGeom prst="star24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47119" name="83 Grupo"/>
          <p:cNvGrpSpPr>
            <a:grpSpLocks/>
          </p:cNvGrpSpPr>
          <p:nvPr/>
        </p:nvGrpSpPr>
        <p:grpSpPr bwMode="auto">
          <a:xfrm>
            <a:off x="5891213" y="4524375"/>
            <a:ext cx="1546225" cy="1992313"/>
            <a:chOff x="5572132" y="857232"/>
            <a:chExt cx="1938793" cy="2430401"/>
          </a:xfrm>
        </p:grpSpPr>
        <p:sp>
          <p:nvSpPr>
            <p:cNvPr id="82" name="81 Cubo"/>
            <p:cNvSpPr/>
            <p:nvPr/>
          </p:nvSpPr>
          <p:spPr bwMode="auto">
            <a:xfrm>
              <a:off x="6215078" y="2286424"/>
              <a:ext cx="228914" cy="53255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3" name="82 Onda"/>
            <p:cNvSpPr/>
            <p:nvPr/>
          </p:nvSpPr>
          <p:spPr>
            <a:xfrm rot="5400000">
              <a:off x="5574086" y="855278"/>
              <a:ext cx="1568625" cy="1572532"/>
            </a:xfrm>
            <a:prstGeom prst="wav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4" name="83 Proceso alternativo"/>
            <p:cNvSpPr/>
            <p:nvPr/>
          </p:nvSpPr>
          <p:spPr>
            <a:xfrm rot="16200000">
              <a:off x="6563464" y="3080655"/>
              <a:ext cx="288550" cy="12540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5" name="84 Proceso alternativo"/>
            <p:cNvSpPr/>
            <p:nvPr/>
          </p:nvSpPr>
          <p:spPr>
            <a:xfrm>
              <a:off x="6645036" y="2929366"/>
              <a:ext cx="320479" cy="12200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6" name="85 Proceso alternativo"/>
            <p:cNvSpPr/>
            <p:nvPr/>
          </p:nvSpPr>
          <p:spPr>
            <a:xfrm>
              <a:off x="6645036" y="2786060"/>
              <a:ext cx="366261" cy="12394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7" name="86 Proceso alternativo"/>
            <p:cNvSpPr/>
            <p:nvPr/>
          </p:nvSpPr>
          <p:spPr>
            <a:xfrm>
              <a:off x="6645036" y="2644690"/>
              <a:ext cx="320479" cy="12006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8" name="87 Proceso alternativo"/>
            <p:cNvSpPr/>
            <p:nvPr/>
          </p:nvSpPr>
          <p:spPr>
            <a:xfrm>
              <a:off x="6645036" y="2499447"/>
              <a:ext cx="226922" cy="12394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9" name="88 Acorde"/>
            <p:cNvSpPr/>
            <p:nvPr/>
          </p:nvSpPr>
          <p:spPr>
            <a:xfrm rot="14325679">
              <a:off x="5991772" y="1467133"/>
              <a:ext cx="259501" cy="294601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90" name="89 Conector recto"/>
            <p:cNvCxnSpPr/>
            <p:nvPr/>
          </p:nvCxnSpPr>
          <p:spPr>
            <a:xfrm flipV="1">
              <a:off x="5928439" y="1356868"/>
              <a:ext cx="242847" cy="21302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rot="16200000" flipH="1">
              <a:off x="6416509" y="1368426"/>
              <a:ext cx="170419" cy="1473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91 Acorde"/>
            <p:cNvSpPr/>
            <p:nvPr/>
          </p:nvSpPr>
          <p:spPr>
            <a:xfrm rot="20194064">
              <a:off x="6326549" y="1476936"/>
              <a:ext cx="290620" cy="25562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3" name="92 Elipse"/>
            <p:cNvSpPr/>
            <p:nvPr/>
          </p:nvSpPr>
          <p:spPr bwMode="auto">
            <a:xfrm>
              <a:off x="6071759" y="1569891"/>
              <a:ext cx="93556" cy="170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4" name="93 Elipse"/>
            <p:cNvSpPr/>
            <p:nvPr/>
          </p:nvSpPr>
          <p:spPr bwMode="auto">
            <a:xfrm>
              <a:off x="6356408" y="1569891"/>
              <a:ext cx="97536" cy="1704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5" name="94 Luna"/>
            <p:cNvSpPr/>
            <p:nvPr/>
          </p:nvSpPr>
          <p:spPr bwMode="auto">
            <a:xfrm rot="5607872">
              <a:off x="6167878" y="1710191"/>
              <a:ext cx="183975" cy="507589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6887883" y="859169"/>
              <a:ext cx="382185" cy="1510528"/>
            </a:xfrm>
            <a:custGeom>
              <a:avLst/>
              <a:gdLst>
                <a:gd name="connsiteX0" fmla="*/ 177799 w 380999"/>
                <a:gd name="connsiteY0" fmla="*/ 0 h 1510145"/>
                <a:gd name="connsiteX1" fmla="*/ 357908 w 380999"/>
                <a:gd name="connsiteY1" fmla="*/ 304800 h 1510145"/>
                <a:gd name="connsiteX2" fmla="*/ 39254 w 380999"/>
                <a:gd name="connsiteY2" fmla="*/ 1039091 h 1510145"/>
                <a:gd name="connsiteX3" fmla="*/ 122381 w 380999"/>
                <a:gd name="connsiteY3" fmla="*/ 1510145 h 1510145"/>
                <a:gd name="connsiteX4" fmla="*/ 122381 w 380999"/>
                <a:gd name="connsiteY4" fmla="*/ 1510145 h 1510145"/>
                <a:gd name="connsiteX5" fmla="*/ 122381 w 380999"/>
                <a:gd name="connsiteY5" fmla="*/ 1510145 h 1510145"/>
                <a:gd name="connsiteX6" fmla="*/ 122381 w 380999"/>
                <a:gd name="connsiteY6" fmla="*/ 1510145 h 151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99" h="1510145">
                  <a:moveTo>
                    <a:pt x="177799" y="0"/>
                  </a:moveTo>
                  <a:cubicBezTo>
                    <a:pt x="279399" y="65809"/>
                    <a:pt x="380999" y="131618"/>
                    <a:pt x="357908" y="304800"/>
                  </a:cubicBezTo>
                  <a:cubicBezTo>
                    <a:pt x="334817" y="477982"/>
                    <a:pt x="78508" y="838200"/>
                    <a:pt x="39254" y="1039091"/>
                  </a:cubicBezTo>
                  <a:cubicBezTo>
                    <a:pt x="0" y="1239982"/>
                    <a:pt x="122381" y="1510145"/>
                    <a:pt x="122381" y="1510145"/>
                  </a:cubicBezTo>
                  <a:lnTo>
                    <a:pt x="122381" y="1510145"/>
                  </a:lnTo>
                  <a:lnTo>
                    <a:pt x="122381" y="1510145"/>
                  </a:lnTo>
                  <a:lnTo>
                    <a:pt x="122381" y="15101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7001345" y="857232"/>
              <a:ext cx="380194" cy="1510528"/>
            </a:xfrm>
            <a:custGeom>
              <a:avLst/>
              <a:gdLst>
                <a:gd name="connsiteX0" fmla="*/ 177799 w 380999"/>
                <a:gd name="connsiteY0" fmla="*/ 0 h 1510145"/>
                <a:gd name="connsiteX1" fmla="*/ 357908 w 380999"/>
                <a:gd name="connsiteY1" fmla="*/ 304800 h 1510145"/>
                <a:gd name="connsiteX2" fmla="*/ 39254 w 380999"/>
                <a:gd name="connsiteY2" fmla="*/ 1039091 h 1510145"/>
                <a:gd name="connsiteX3" fmla="*/ 122381 w 380999"/>
                <a:gd name="connsiteY3" fmla="*/ 1510145 h 1510145"/>
                <a:gd name="connsiteX4" fmla="*/ 122381 w 380999"/>
                <a:gd name="connsiteY4" fmla="*/ 1510145 h 1510145"/>
                <a:gd name="connsiteX5" fmla="*/ 122381 w 380999"/>
                <a:gd name="connsiteY5" fmla="*/ 1510145 h 1510145"/>
                <a:gd name="connsiteX6" fmla="*/ 122381 w 380999"/>
                <a:gd name="connsiteY6" fmla="*/ 1510145 h 151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99" h="1510145">
                  <a:moveTo>
                    <a:pt x="177799" y="0"/>
                  </a:moveTo>
                  <a:cubicBezTo>
                    <a:pt x="279399" y="65809"/>
                    <a:pt x="380999" y="131618"/>
                    <a:pt x="357908" y="304800"/>
                  </a:cubicBezTo>
                  <a:cubicBezTo>
                    <a:pt x="334817" y="477982"/>
                    <a:pt x="78508" y="838200"/>
                    <a:pt x="39254" y="1039091"/>
                  </a:cubicBezTo>
                  <a:cubicBezTo>
                    <a:pt x="0" y="1239982"/>
                    <a:pt x="122381" y="1510145"/>
                    <a:pt x="122381" y="1510145"/>
                  </a:cubicBezTo>
                  <a:lnTo>
                    <a:pt x="122381" y="1510145"/>
                  </a:lnTo>
                  <a:lnTo>
                    <a:pt x="122381" y="1510145"/>
                  </a:lnTo>
                  <a:lnTo>
                    <a:pt x="122381" y="151014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7080967" y="928886"/>
              <a:ext cx="358299" cy="98765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9" name="98 Forma libre"/>
            <p:cNvSpPr/>
            <p:nvPr/>
          </p:nvSpPr>
          <p:spPr>
            <a:xfrm>
              <a:off x="7073005" y="998603"/>
              <a:ext cx="358299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0" name="99 Forma libre"/>
            <p:cNvSpPr/>
            <p:nvPr/>
          </p:nvSpPr>
          <p:spPr>
            <a:xfrm rot="20684550">
              <a:off x="7152626" y="1047016"/>
              <a:ext cx="358299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1" name="100 Forma libre"/>
            <p:cNvSpPr/>
            <p:nvPr/>
          </p:nvSpPr>
          <p:spPr>
            <a:xfrm>
              <a:off x="7144664" y="1143845"/>
              <a:ext cx="358299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2" name="101 Forma libre"/>
            <p:cNvSpPr/>
            <p:nvPr/>
          </p:nvSpPr>
          <p:spPr>
            <a:xfrm>
              <a:off x="7073005" y="1285215"/>
              <a:ext cx="358299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3" name="102 Forma libre"/>
            <p:cNvSpPr/>
            <p:nvPr/>
          </p:nvSpPr>
          <p:spPr>
            <a:xfrm>
              <a:off x="7073005" y="1428522"/>
              <a:ext cx="358299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4" name="103 Forma libre"/>
            <p:cNvSpPr/>
            <p:nvPr/>
          </p:nvSpPr>
          <p:spPr>
            <a:xfrm>
              <a:off x="7001345" y="1500175"/>
              <a:ext cx="358299" cy="102639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5" name="104 Forma libre"/>
            <p:cNvSpPr/>
            <p:nvPr/>
          </p:nvSpPr>
          <p:spPr>
            <a:xfrm>
              <a:off x="6929685" y="1643481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6" name="105 Forma libre"/>
            <p:cNvSpPr/>
            <p:nvPr/>
          </p:nvSpPr>
          <p:spPr>
            <a:xfrm>
              <a:off x="6858026" y="1715135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7" name="106 Forma libre"/>
            <p:cNvSpPr/>
            <p:nvPr/>
          </p:nvSpPr>
          <p:spPr>
            <a:xfrm>
              <a:off x="6786366" y="1786788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8" name="107 Forma libre"/>
            <p:cNvSpPr/>
            <p:nvPr/>
          </p:nvSpPr>
          <p:spPr>
            <a:xfrm>
              <a:off x="6786366" y="1856504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9" name="108 Forma libre"/>
            <p:cNvSpPr/>
            <p:nvPr/>
          </p:nvSpPr>
          <p:spPr>
            <a:xfrm>
              <a:off x="6786366" y="1928158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0" name="109 Forma libre"/>
            <p:cNvSpPr/>
            <p:nvPr/>
          </p:nvSpPr>
          <p:spPr>
            <a:xfrm>
              <a:off x="6786366" y="2073400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1" name="110 Forma libre"/>
            <p:cNvSpPr/>
            <p:nvPr/>
          </p:nvSpPr>
          <p:spPr>
            <a:xfrm>
              <a:off x="6786366" y="2143117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2" name="111 Forma libre"/>
            <p:cNvSpPr/>
            <p:nvPr/>
          </p:nvSpPr>
          <p:spPr>
            <a:xfrm>
              <a:off x="6786366" y="2214771"/>
              <a:ext cx="360288" cy="100702"/>
            </a:xfrm>
            <a:custGeom>
              <a:avLst/>
              <a:gdLst>
                <a:gd name="connsiteX0" fmla="*/ 0 w 360218"/>
                <a:gd name="connsiteY0" fmla="*/ 69272 h 100978"/>
                <a:gd name="connsiteX1" fmla="*/ 138545 w 360218"/>
                <a:gd name="connsiteY1" fmla="*/ 83127 h 100978"/>
                <a:gd name="connsiteX2" fmla="*/ 166254 w 360218"/>
                <a:gd name="connsiteY2" fmla="*/ 0 h 100978"/>
                <a:gd name="connsiteX3" fmla="*/ 290945 w 360218"/>
                <a:gd name="connsiteY3" fmla="*/ 55418 h 100978"/>
                <a:gd name="connsiteX4" fmla="*/ 360218 w 360218"/>
                <a:gd name="connsiteY4" fmla="*/ 55418 h 10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18" h="100978">
                  <a:moveTo>
                    <a:pt x="0" y="69272"/>
                  </a:moveTo>
                  <a:cubicBezTo>
                    <a:pt x="46182" y="73890"/>
                    <a:pt x="95703" y="100978"/>
                    <a:pt x="138545" y="83127"/>
                  </a:cubicBezTo>
                  <a:cubicBezTo>
                    <a:pt x="165506" y="71893"/>
                    <a:pt x="166254" y="0"/>
                    <a:pt x="166254" y="0"/>
                  </a:cubicBezTo>
                  <a:cubicBezTo>
                    <a:pt x="214497" y="32161"/>
                    <a:pt x="222936" y="43053"/>
                    <a:pt x="290945" y="55418"/>
                  </a:cubicBezTo>
                  <a:cubicBezTo>
                    <a:pt x="313664" y="59549"/>
                    <a:pt x="337127" y="55418"/>
                    <a:pt x="360218" y="55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113" name="112 Luna"/>
          <p:cNvSpPr/>
          <p:nvPr/>
        </p:nvSpPr>
        <p:spPr>
          <a:xfrm>
            <a:off x="7497763" y="4144963"/>
            <a:ext cx="500062" cy="785812"/>
          </a:xfrm>
          <a:prstGeom prst="moon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89353" y="2218859"/>
            <a:ext cx="26677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2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PVC </a:t>
            </a:r>
            <a:r>
              <a:rPr lang="es-ES" sz="3200" b="1" dirty="0" err="1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Coating</a:t>
            </a:r>
            <a:endParaRPr lang="es-ES" sz="3200" b="1" dirty="0">
              <a:ln/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300786" y="4515680"/>
            <a:ext cx="21194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200" b="1" dirty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>Laminado</a:t>
            </a:r>
          </a:p>
        </p:txBody>
      </p:sp>
      <p:pic>
        <p:nvPicPr>
          <p:cNvPr id="47123" name="Imagen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813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813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0" name="29 Rectángulo"/>
          <p:cNvSpPr/>
          <p:nvPr/>
        </p:nvSpPr>
        <p:spPr>
          <a:xfrm>
            <a:off x="2420938" y="569913"/>
            <a:ext cx="6242050" cy="97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Times New Roman"/>
                <a:cs typeface="Arial"/>
              </a:rPr>
              <a:t>PROCESO COATING CONTRA </a:t>
            </a: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Times New Roman"/>
                <a:cs typeface="Arial"/>
              </a:rPr>
              <a:t>PROCESO LAMINADO</a:t>
            </a: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1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Times New Roman"/>
              <a:cs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7975" y="1908175"/>
            <a:ext cx="6135688" cy="476091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48138" name="116 Grupo"/>
          <p:cNvGrpSpPr>
            <a:grpSpLocks/>
          </p:cNvGrpSpPr>
          <p:nvPr/>
        </p:nvGrpSpPr>
        <p:grpSpPr bwMode="auto">
          <a:xfrm>
            <a:off x="412752" y="2133600"/>
            <a:ext cx="8654149" cy="4133854"/>
            <a:chOff x="428598" y="785794"/>
            <a:chExt cx="8420600" cy="3429027"/>
          </a:xfrm>
        </p:grpSpPr>
        <p:grpSp>
          <p:nvGrpSpPr>
            <p:cNvPr id="48142" name="180 Grupo"/>
            <p:cNvGrpSpPr>
              <a:grpSpLocks/>
            </p:cNvGrpSpPr>
            <p:nvPr/>
          </p:nvGrpSpPr>
          <p:grpSpPr bwMode="auto">
            <a:xfrm>
              <a:off x="428598" y="928671"/>
              <a:ext cx="1000132" cy="1214445"/>
              <a:chOff x="3500430" y="1285860"/>
              <a:chExt cx="2173234" cy="3286148"/>
            </a:xfrm>
          </p:grpSpPr>
          <p:sp>
            <p:nvSpPr>
              <p:cNvPr id="204" name="203 Cubo"/>
              <p:cNvSpPr/>
              <p:nvPr/>
            </p:nvSpPr>
            <p:spPr>
              <a:xfrm>
                <a:off x="4168363" y="3678538"/>
                <a:ext cx="305437" cy="89436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5" name="204 Cubo"/>
              <p:cNvSpPr/>
              <p:nvPr/>
            </p:nvSpPr>
            <p:spPr>
              <a:xfrm rot="7420784">
                <a:off x="3911288" y="3156977"/>
                <a:ext cx="762522" cy="18796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6" name="205 Cubo"/>
              <p:cNvSpPr/>
              <p:nvPr/>
            </p:nvSpPr>
            <p:spPr>
              <a:xfrm rot="21444566">
                <a:off x="4577851" y="2887510"/>
                <a:ext cx="1094206" cy="21022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7" name="206 Cubo"/>
              <p:cNvSpPr/>
              <p:nvPr/>
            </p:nvSpPr>
            <p:spPr>
              <a:xfrm>
                <a:off x="4369750" y="2787741"/>
                <a:ext cx="302081" cy="133975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8" name="207 Cubo"/>
              <p:cNvSpPr/>
              <p:nvPr/>
            </p:nvSpPr>
            <p:spPr>
              <a:xfrm>
                <a:off x="4574493" y="3678538"/>
                <a:ext cx="298726" cy="89436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9" name="208 Forma libre"/>
              <p:cNvSpPr/>
              <p:nvPr/>
            </p:nvSpPr>
            <p:spPr>
              <a:xfrm rot="8161486">
                <a:off x="3500430" y="1285860"/>
                <a:ext cx="2000264" cy="2623889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0" name="209 Elipse"/>
              <p:cNvSpPr/>
              <p:nvPr/>
            </p:nvSpPr>
            <p:spPr>
              <a:xfrm>
                <a:off x="4289195" y="1861312"/>
                <a:ext cx="198030" cy="33137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1" name="210 Elipse"/>
              <p:cNvSpPr/>
              <p:nvPr/>
            </p:nvSpPr>
            <p:spPr>
              <a:xfrm>
                <a:off x="4359680" y="1932576"/>
                <a:ext cx="97338" cy="22448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2" name="211 Elipse"/>
              <p:cNvSpPr/>
              <p:nvPr/>
            </p:nvSpPr>
            <p:spPr>
              <a:xfrm>
                <a:off x="4574493" y="1861312"/>
                <a:ext cx="198032" cy="33137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3" name="212 Elipse"/>
              <p:cNvSpPr/>
              <p:nvPr/>
            </p:nvSpPr>
            <p:spPr>
              <a:xfrm>
                <a:off x="4644980" y="1932576"/>
                <a:ext cx="97336" cy="22448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4" name="213 Luna"/>
              <p:cNvSpPr/>
              <p:nvPr/>
            </p:nvSpPr>
            <p:spPr>
              <a:xfrm rot="16200000">
                <a:off x="4395434" y="2253140"/>
                <a:ext cx="213791" cy="285300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48143" name="59 Grupo"/>
            <p:cNvGrpSpPr>
              <a:grpSpLocks/>
            </p:cNvGrpSpPr>
            <p:nvPr/>
          </p:nvGrpSpPr>
          <p:grpSpPr bwMode="auto">
            <a:xfrm>
              <a:off x="1857355" y="857234"/>
              <a:ext cx="928693" cy="1285886"/>
              <a:chOff x="2143108" y="785794"/>
              <a:chExt cx="3214709" cy="3884659"/>
            </a:xfrm>
          </p:grpSpPr>
          <p:sp>
            <p:nvSpPr>
              <p:cNvPr id="193" name="192 Cubo"/>
              <p:cNvSpPr/>
              <p:nvPr/>
            </p:nvSpPr>
            <p:spPr bwMode="auto">
              <a:xfrm rot="3064588">
                <a:off x="3759794" y="3052123"/>
                <a:ext cx="600700" cy="21922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4" name="193 Cubo"/>
              <p:cNvSpPr/>
              <p:nvPr/>
            </p:nvSpPr>
            <p:spPr bwMode="auto">
              <a:xfrm rot="18959619">
                <a:off x="3041562" y="4269644"/>
                <a:ext cx="636279" cy="246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5" name="194 Cubo"/>
              <p:cNvSpPr/>
              <p:nvPr/>
            </p:nvSpPr>
            <p:spPr bwMode="auto">
              <a:xfrm rot="17641718">
                <a:off x="3269441" y="3871556"/>
                <a:ext cx="656392" cy="23526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6" name="195 Cubo"/>
              <p:cNvSpPr/>
              <p:nvPr/>
            </p:nvSpPr>
            <p:spPr bwMode="auto">
              <a:xfrm>
                <a:off x="3629720" y="2622695"/>
                <a:ext cx="283384" cy="120537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7" name="196 Forma libre"/>
              <p:cNvSpPr/>
              <p:nvPr/>
            </p:nvSpPr>
            <p:spPr bwMode="auto">
              <a:xfrm rot="8161486">
                <a:off x="2143108" y="785794"/>
                <a:ext cx="3214709" cy="3447635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8" name="197 Elipse"/>
              <p:cNvSpPr/>
              <p:nvPr/>
            </p:nvSpPr>
            <p:spPr bwMode="auto">
              <a:xfrm>
                <a:off x="3929147" y="1783308"/>
                <a:ext cx="187140" cy="30233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9" name="198 Cubo"/>
              <p:cNvSpPr/>
              <p:nvPr/>
            </p:nvSpPr>
            <p:spPr bwMode="auto">
              <a:xfrm rot="3268028">
                <a:off x="3682951" y="3194585"/>
                <a:ext cx="604677" cy="24060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0" name="199 Cubo"/>
              <p:cNvSpPr/>
              <p:nvPr/>
            </p:nvSpPr>
            <p:spPr bwMode="auto">
              <a:xfrm rot="17704343">
                <a:off x="3706515" y="4229588"/>
                <a:ext cx="648438" cy="23526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1" name="200 Cubo"/>
              <p:cNvSpPr/>
              <p:nvPr/>
            </p:nvSpPr>
            <p:spPr bwMode="auto">
              <a:xfrm rot="13627835">
                <a:off x="3626313" y="3776080"/>
                <a:ext cx="648438" cy="23526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2" name="201 Luna"/>
              <p:cNvSpPr/>
              <p:nvPr/>
            </p:nvSpPr>
            <p:spPr bwMode="auto">
              <a:xfrm rot="16200000">
                <a:off x="3969778" y="2104686"/>
                <a:ext cx="298362" cy="379628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03" name="202 Elipse"/>
              <p:cNvSpPr/>
              <p:nvPr/>
            </p:nvSpPr>
            <p:spPr bwMode="auto">
              <a:xfrm>
                <a:off x="3998654" y="1854915"/>
                <a:ext cx="96244" cy="2068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48144" name="133 Grupo"/>
            <p:cNvGrpSpPr>
              <a:grpSpLocks/>
            </p:cNvGrpSpPr>
            <p:nvPr/>
          </p:nvGrpSpPr>
          <p:grpSpPr bwMode="auto">
            <a:xfrm>
              <a:off x="4857760" y="785794"/>
              <a:ext cx="928697" cy="1428760"/>
              <a:chOff x="3574818" y="3071813"/>
              <a:chExt cx="1449281" cy="2286000"/>
            </a:xfrm>
          </p:grpSpPr>
          <p:sp>
            <p:nvSpPr>
              <p:cNvPr id="179" name="178 Cubo"/>
              <p:cNvSpPr/>
              <p:nvPr/>
            </p:nvSpPr>
            <p:spPr bwMode="auto">
              <a:xfrm>
                <a:off x="4104153" y="4734168"/>
                <a:ext cx="207305" cy="62364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0" name="179 Cubo"/>
              <p:cNvSpPr/>
              <p:nvPr/>
            </p:nvSpPr>
            <p:spPr bwMode="auto">
              <a:xfrm rot="21444566">
                <a:off x="3573839" y="4304358"/>
                <a:ext cx="759313" cy="14748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1" name="180 Cubo"/>
              <p:cNvSpPr/>
              <p:nvPr/>
            </p:nvSpPr>
            <p:spPr bwMode="auto">
              <a:xfrm>
                <a:off x="4243963" y="4112628"/>
                <a:ext cx="207305" cy="9354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2" name="181 Cubo"/>
              <p:cNvSpPr/>
              <p:nvPr/>
            </p:nvSpPr>
            <p:spPr bwMode="auto">
              <a:xfrm>
                <a:off x="4381362" y="4734168"/>
                <a:ext cx="209716" cy="62364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3" name="182 Forma libre"/>
              <p:cNvSpPr/>
              <p:nvPr/>
            </p:nvSpPr>
            <p:spPr bwMode="auto">
              <a:xfrm rot="8161486">
                <a:off x="3643313" y="3071813"/>
                <a:ext cx="1380786" cy="1825301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4" name="183 Elipse"/>
              <p:cNvSpPr/>
              <p:nvPr/>
            </p:nvSpPr>
            <p:spPr bwMode="auto">
              <a:xfrm>
                <a:off x="4183700" y="3467913"/>
                <a:ext cx="139810" cy="23386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5" name="184 Elipse"/>
              <p:cNvSpPr/>
              <p:nvPr/>
            </p:nvSpPr>
            <p:spPr bwMode="auto">
              <a:xfrm>
                <a:off x="4236731" y="3520586"/>
                <a:ext cx="69906" cy="1559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6" name="185 Elipse"/>
              <p:cNvSpPr/>
              <p:nvPr/>
            </p:nvSpPr>
            <p:spPr bwMode="auto">
              <a:xfrm>
                <a:off x="4381362" y="3467913"/>
                <a:ext cx="139810" cy="23386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7" name="186 Elipse"/>
              <p:cNvSpPr/>
              <p:nvPr/>
            </p:nvSpPr>
            <p:spPr bwMode="auto">
              <a:xfrm>
                <a:off x="4431984" y="3520586"/>
                <a:ext cx="67495" cy="1559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8" name="187 Luna"/>
              <p:cNvSpPr/>
              <p:nvPr/>
            </p:nvSpPr>
            <p:spPr bwMode="auto">
              <a:xfrm rot="16200000">
                <a:off x="4259561" y="3744264"/>
                <a:ext cx="149591" cy="195253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9" name="188 Rectángulo"/>
              <p:cNvSpPr/>
              <p:nvPr/>
            </p:nvSpPr>
            <p:spPr>
              <a:xfrm>
                <a:off x="4714014" y="4215867"/>
                <a:ext cx="72316" cy="2865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90" name="189 Arco de bloque"/>
              <p:cNvSpPr/>
              <p:nvPr/>
            </p:nvSpPr>
            <p:spPr>
              <a:xfrm>
                <a:off x="4357257" y="4285395"/>
                <a:ext cx="356757" cy="284434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190 Arco de bloque"/>
              <p:cNvSpPr/>
              <p:nvPr/>
            </p:nvSpPr>
            <p:spPr>
              <a:xfrm rot="10597142">
                <a:off x="4364489" y="4295930"/>
                <a:ext cx="356757" cy="28654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191 Rectángulo"/>
              <p:cNvSpPr/>
              <p:nvPr/>
            </p:nvSpPr>
            <p:spPr>
              <a:xfrm>
                <a:off x="4644110" y="4072597"/>
                <a:ext cx="69904" cy="429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grpSp>
          <p:nvGrpSpPr>
            <p:cNvPr id="48145" name="110 Grupo"/>
            <p:cNvGrpSpPr>
              <a:grpSpLocks/>
            </p:cNvGrpSpPr>
            <p:nvPr/>
          </p:nvGrpSpPr>
          <p:grpSpPr bwMode="auto">
            <a:xfrm>
              <a:off x="3357553" y="857234"/>
              <a:ext cx="928693" cy="1285886"/>
              <a:chOff x="2143108" y="785794"/>
              <a:chExt cx="3214709" cy="3884659"/>
            </a:xfrm>
          </p:grpSpPr>
          <p:sp>
            <p:nvSpPr>
              <p:cNvPr id="168" name="167 Cubo"/>
              <p:cNvSpPr/>
              <p:nvPr/>
            </p:nvSpPr>
            <p:spPr bwMode="auto">
              <a:xfrm rot="3064588">
                <a:off x="3758632" y="3052122"/>
                <a:ext cx="600700" cy="21922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9" name="168 Cubo"/>
              <p:cNvSpPr/>
              <p:nvPr/>
            </p:nvSpPr>
            <p:spPr bwMode="auto">
              <a:xfrm rot="18959619">
                <a:off x="3040400" y="4269644"/>
                <a:ext cx="630934" cy="246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0" name="169 Cubo"/>
              <p:cNvSpPr/>
              <p:nvPr/>
            </p:nvSpPr>
            <p:spPr bwMode="auto">
              <a:xfrm rot="17641718">
                <a:off x="3268279" y="3871556"/>
                <a:ext cx="656392" cy="23526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1" name="170 Cubo"/>
              <p:cNvSpPr/>
              <p:nvPr/>
            </p:nvSpPr>
            <p:spPr bwMode="auto">
              <a:xfrm>
                <a:off x="3628558" y="2622695"/>
                <a:ext cx="283387" cy="120537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2" name="171 Forma libre"/>
              <p:cNvSpPr/>
              <p:nvPr/>
            </p:nvSpPr>
            <p:spPr bwMode="auto">
              <a:xfrm rot="8161486">
                <a:off x="2143108" y="785794"/>
                <a:ext cx="3214709" cy="3447635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3" name="172 Elipse"/>
              <p:cNvSpPr/>
              <p:nvPr/>
            </p:nvSpPr>
            <p:spPr bwMode="auto">
              <a:xfrm>
                <a:off x="3922639" y="1783308"/>
                <a:ext cx="192488" cy="30233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4" name="173 Cubo"/>
              <p:cNvSpPr/>
              <p:nvPr/>
            </p:nvSpPr>
            <p:spPr bwMode="auto">
              <a:xfrm rot="3268028">
                <a:off x="3681789" y="3194585"/>
                <a:ext cx="604677" cy="24061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5" name="174 Cubo"/>
              <p:cNvSpPr/>
              <p:nvPr/>
            </p:nvSpPr>
            <p:spPr bwMode="auto">
              <a:xfrm rot="17704343">
                <a:off x="3705357" y="4229588"/>
                <a:ext cx="648438" cy="23526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6" name="175 Cubo"/>
              <p:cNvSpPr/>
              <p:nvPr/>
            </p:nvSpPr>
            <p:spPr bwMode="auto">
              <a:xfrm rot="13627835">
                <a:off x="3625151" y="3776080"/>
                <a:ext cx="648438" cy="23526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7" name="176 Luna"/>
              <p:cNvSpPr/>
              <p:nvPr/>
            </p:nvSpPr>
            <p:spPr bwMode="auto">
              <a:xfrm rot="16200000">
                <a:off x="3965945" y="2102012"/>
                <a:ext cx="298362" cy="384977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8" name="177 Elipse"/>
              <p:cNvSpPr/>
              <p:nvPr/>
            </p:nvSpPr>
            <p:spPr bwMode="auto">
              <a:xfrm>
                <a:off x="3997496" y="1854915"/>
                <a:ext cx="96244" cy="2068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120" name="119 Rectángulo"/>
            <p:cNvSpPr/>
            <p:nvPr/>
          </p:nvSpPr>
          <p:spPr>
            <a:xfrm>
              <a:off x="714358" y="2429197"/>
              <a:ext cx="5429474" cy="7110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8147" name="122 CuadroTexto"/>
            <p:cNvSpPr txBox="1">
              <a:spLocks noChangeArrowheads="1"/>
            </p:cNvSpPr>
            <p:nvPr/>
          </p:nvSpPr>
          <p:spPr bwMode="auto">
            <a:xfrm>
              <a:off x="642910" y="2500306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8148" name="123 CuadroTexto"/>
            <p:cNvSpPr txBox="1">
              <a:spLocks noChangeArrowheads="1"/>
            </p:cNvSpPr>
            <p:nvPr/>
          </p:nvSpPr>
          <p:spPr bwMode="auto">
            <a:xfrm>
              <a:off x="1928794" y="2500306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600">
                  <a:latin typeface="Arial" panose="020B0604020202020204" pitchFamily="34" charset="0"/>
                </a:rPr>
                <a:t>5 años</a:t>
              </a:r>
            </a:p>
          </p:txBody>
        </p:sp>
        <p:sp>
          <p:nvSpPr>
            <p:cNvPr id="48149" name="124 CuadroTexto"/>
            <p:cNvSpPr txBox="1">
              <a:spLocks noChangeArrowheads="1"/>
            </p:cNvSpPr>
            <p:nvPr/>
          </p:nvSpPr>
          <p:spPr bwMode="auto">
            <a:xfrm>
              <a:off x="3357554" y="2500306"/>
              <a:ext cx="9140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600">
                  <a:latin typeface="Arial" panose="020B0604020202020204" pitchFamily="34" charset="0"/>
                </a:rPr>
                <a:t>10 años</a:t>
              </a:r>
            </a:p>
          </p:txBody>
        </p:sp>
        <p:sp>
          <p:nvSpPr>
            <p:cNvPr id="48150" name="125 CuadroTexto"/>
            <p:cNvSpPr txBox="1">
              <a:spLocks noChangeArrowheads="1"/>
            </p:cNvSpPr>
            <p:nvPr/>
          </p:nvSpPr>
          <p:spPr bwMode="auto">
            <a:xfrm>
              <a:off x="4929190" y="2500306"/>
              <a:ext cx="9140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sz="1600">
                  <a:latin typeface="Arial" panose="020B0604020202020204" pitchFamily="34" charset="0"/>
                </a:rPr>
                <a:t>15 años</a:t>
              </a:r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6281886" y="1413520"/>
              <a:ext cx="2483423" cy="68931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eaLnBrk="1" hangingPunct="1">
                <a:defRPr/>
              </a:pPr>
              <a:r>
                <a:rPr lang="es-ES" sz="2400" b="1" dirty="0">
                  <a:ln/>
                  <a:solidFill>
                    <a:schemeClr val="accent4"/>
                  </a:solidFill>
                  <a:latin typeface="Eras Bold ITC" pitchFamily="34" charset="0"/>
                  <a:cs typeface="Arial" charset="0"/>
                </a:rPr>
                <a:t>Con membrana</a:t>
              </a:r>
            </a:p>
            <a:p>
              <a:pPr algn="ctr" eaLnBrk="1" hangingPunct="1">
                <a:defRPr/>
              </a:pPr>
              <a:r>
                <a:rPr lang="es-ES" sz="2400" b="1" dirty="0">
                  <a:ln/>
                  <a:solidFill>
                    <a:schemeClr val="accent4"/>
                  </a:solidFill>
                  <a:latin typeface="Eras Bold ITC" pitchFamily="34" charset="0"/>
                  <a:cs typeface="Arial" charset="0"/>
                </a:rPr>
                <a:t>PVC </a:t>
              </a:r>
              <a:r>
                <a:rPr lang="es-ES" sz="2400" b="1" dirty="0" err="1">
                  <a:ln/>
                  <a:solidFill>
                    <a:schemeClr val="accent4"/>
                  </a:solidFill>
                  <a:latin typeface="Eras Bold ITC" pitchFamily="34" charset="0"/>
                  <a:cs typeface="Arial" charset="0"/>
                </a:rPr>
                <a:t>Coating</a:t>
              </a:r>
              <a:endParaRPr lang="es-ES" sz="2400" b="1" dirty="0">
                <a:ln/>
                <a:solidFill>
                  <a:schemeClr val="accent4"/>
                </a:solidFill>
                <a:latin typeface="Eras Bold ITC" pitchFamily="34" charset="0"/>
                <a:cs typeface="Arial" charset="0"/>
              </a:endParaRPr>
            </a:p>
          </p:txBody>
        </p:sp>
        <p:sp>
          <p:nvSpPr>
            <p:cNvPr id="126" name="125 Rectángulo"/>
            <p:cNvSpPr/>
            <p:nvPr/>
          </p:nvSpPr>
          <p:spPr>
            <a:xfrm>
              <a:off x="6365775" y="3500438"/>
              <a:ext cx="2483423" cy="68931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eaLnBrk="1" hangingPunct="1">
                <a:defRPr/>
              </a:pPr>
              <a:r>
                <a:rPr lang="es-ES" sz="2400" b="1" dirty="0">
                  <a:ln/>
                  <a:solidFill>
                    <a:schemeClr val="accent4"/>
                  </a:solidFill>
                  <a:latin typeface="Eras Bold ITC" pitchFamily="34" charset="0"/>
                  <a:cs typeface="Arial" charset="0"/>
                </a:rPr>
                <a:t>Con membrana</a:t>
              </a:r>
            </a:p>
            <a:p>
              <a:pPr algn="ctr" eaLnBrk="1" hangingPunct="1">
                <a:defRPr/>
              </a:pPr>
              <a:r>
                <a:rPr lang="es-ES" sz="2400" b="1" dirty="0">
                  <a:ln/>
                  <a:solidFill>
                    <a:schemeClr val="accent4"/>
                  </a:solidFill>
                  <a:latin typeface="Eras Bold ITC" pitchFamily="34" charset="0"/>
                  <a:cs typeface="Arial" charset="0"/>
                </a:rPr>
                <a:t>laminada</a:t>
              </a:r>
            </a:p>
          </p:txBody>
        </p:sp>
        <p:grpSp>
          <p:nvGrpSpPr>
            <p:cNvPr id="48153" name="203 Grupo"/>
            <p:cNvGrpSpPr>
              <a:grpSpLocks/>
            </p:cNvGrpSpPr>
            <p:nvPr/>
          </p:nvGrpSpPr>
          <p:grpSpPr bwMode="auto">
            <a:xfrm>
              <a:off x="1643038" y="3500440"/>
              <a:ext cx="1428757" cy="714381"/>
              <a:chOff x="3574355" y="2928934"/>
              <a:chExt cx="3391658" cy="1195603"/>
            </a:xfrm>
          </p:grpSpPr>
          <p:pic>
            <p:nvPicPr>
              <p:cNvPr id="4817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05359" y="3124335"/>
                <a:ext cx="406188" cy="4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153 Acorde"/>
              <p:cNvSpPr/>
              <p:nvPr/>
            </p:nvSpPr>
            <p:spPr bwMode="auto">
              <a:xfrm rot="15267909">
                <a:off x="6402523" y="3041290"/>
                <a:ext cx="370251" cy="381346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55" name="154 Cubo"/>
              <p:cNvSpPr/>
              <p:nvPr/>
            </p:nvSpPr>
            <p:spPr bwMode="auto">
              <a:xfrm rot="3361965">
                <a:off x="5311816" y="3498042"/>
                <a:ext cx="608269" cy="16867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6" name="155 Cubo"/>
              <p:cNvSpPr/>
              <p:nvPr/>
            </p:nvSpPr>
            <p:spPr bwMode="auto">
              <a:xfrm>
                <a:off x="3573547" y="3860067"/>
                <a:ext cx="506017" cy="21157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7" name="156 Cubo"/>
              <p:cNvSpPr/>
              <p:nvPr/>
            </p:nvSpPr>
            <p:spPr bwMode="auto">
              <a:xfrm rot="17641718">
                <a:off x="3921047" y="3700448"/>
                <a:ext cx="555376" cy="18700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8" name="157 Cubo"/>
              <p:cNvSpPr/>
              <p:nvPr/>
            </p:nvSpPr>
            <p:spPr bwMode="auto">
              <a:xfrm rot="20529792">
                <a:off x="4013561" y="3939406"/>
                <a:ext cx="557352" cy="18512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9" name="158 Cubo"/>
              <p:cNvSpPr/>
              <p:nvPr/>
            </p:nvSpPr>
            <p:spPr bwMode="auto">
              <a:xfrm rot="14833700">
                <a:off x="4195324" y="3674733"/>
                <a:ext cx="553173" cy="18334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0" name="159 Forma libre"/>
              <p:cNvSpPr/>
              <p:nvPr/>
            </p:nvSpPr>
            <p:spPr>
              <a:xfrm rot="2615496">
                <a:off x="4427910" y="2998353"/>
                <a:ext cx="770026" cy="925627"/>
              </a:xfrm>
              <a:custGeom>
                <a:avLst/>
                <a:gdLst>
                  <a:gd name="connsiteX0" fmla="*/ 53109 w 648855"/>
                  <a:gd name="connsiteY0" fmla="*/ 762000 h 762000"/>
                  <a:gd name="connsiteX1" fmla="*/ 53109 w 648855"/>
                  <a:gd name="connsiteY1" fmla="*/ 443346 h 762000"/>
                  <a:gd name="connsiteX2" fmla="*/ 371764 w 648855"/>
                  <a:gd name="connsiteY2" fmla="*/ 124691 h 762000"/>
                  <a:gd name="connsiteX3" fmla="*/ 648855 w 648855"/>
                  <a:gd name="connsiteY3" fmla="*/ 0 h 762000"/>
                  <a:gd name="connsiteX4" fmla="*/ 648855 w 648855"/>
                  <a:gd name="connsiteY4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855" h="762000">
                    <a:moveTo>
                      <a:pt x="53109" y="762000"/>
                    </a:moveTo>
                    <a:cubicBezTo>
                      <a:pt x="26554" y="655782"/>
                      <a:pt x="0" y="549564"/>
                      <a:pt x="53109" y="443346"/>
                    </a:cubicBezTo>
                    <a:cubicBezTo>
                      <a:pt x="106218" y="337128"/>
                      <a:pt x="272473" y="198582"/>
                      <a:pt x="371764" y="124691"/>
                    </a:cubicBezTo>
                    <a:cubicBezTo>
                      <a:pt x="471055" y="50800"/>
                      <a:pt x="648855" y="0"/>
                      <a:pt x="648855" y="0"/>
                    </a:cubicBezTo>
                    <a:lnTo>
                      <a:pt x="648855" y="0"/>
                    </a:lnTo>
                  </a:path>
                </a:pathLst>
              </a:cu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61" name="160 Cubo"/>
              <p:cNvSpPr/>
              <p:nvPr/>
            </p:nvSpPr>
            <p:spPr bwMode="auto">
              <a:xfrm rot="4293128">
                <a:off x="5116315" y="3620358"/>
                <a:ext cx="676590" cy="16867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2" name="161 Arco de bloque"/>
              <p:cNvSpPr/>
              <p:nvPr/>
            </p:nvSpPr>
            <p:spPr>
              <a:xfrm>
                <a:off x="5285939" y="2932237"/>
                <a:ext cx="1675722" cy="868326"/>
              </a:xfrm>
              <a:prstGeom prst="blockArc">
                <a:avLst/>
              </a:prstGeom>
              <a:blipFill>
                <a:blip r:embed="rId3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162 Acorde"/>
              <p:cNvSpPr/>
              <p:nvPr/>
            </p:nvSpPr>
            <p:spPr bwMode="auto">
              <a:xfrm rot="1963671" flipH="1">
                <a:off x="6283306" y="3004964"/>
                <a:ext cx="374013" cy="361435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64" name="163 Elipse"/>
              <p:cNvSpPr/>
              <p:nvPr/>
            </p:nvSpPr>
            <p:spPr bwMode="auto">
              <a:xfrm>
                <a:off x="6426310" y="3214332"/>
                <a:ext cx="77004" cy="174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5" name="164 Elipse"/>
              <p:cNvSpPr/>
              <p:nvPr/>
            </p:nvSpPr>
            <p:spPr bwMode="auto">
              <a:xfrm>
                <a:off x="6569316" y="3287060"/>
                <a:ext cx="77001" cy="174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6" name="165 Forma libre"/>
              <p:cNvSpPr/>
              <p:nvPr/>
            </p:nvSpPr>
            <p:spPr>
              <a:xfrm>
                <a:off x="6385976" y="3119565"/>
                <a:ext cx="102670" cy="220387"/>
              </a:xfrm>
              <a:custGeom>
                <a:avLst/>
                <a:gdLst>
                  <a:gd name="connsiteX0" fmla="*/ 0 w 104110"/>
                  <a:gd name="connsiteY0" fmla="*/ 221672 h 221672"/>
                  <a:gd name="connsiteX1" fmla="*/ 13855 w 104110"/>
                  <a:gd name="connsiteY1" fmla="*/ 180109 h 221672"/>
                  <a:gd name="connsiteX2" fmla="*/ 27710 w 104110"/>
                  <a:gd name="connsiteY2" fmla="*/ 96982 h 221672"/>
                  <a:gd name="connsiteX3" fmla="*/ 96982 w 104110"/>
                  <a:gd name="connsiteY3" fmla="*/ 41563 h 221672"/>
                  <a:gd name="connsiteX4" fmla="*/ 96982 w 104110"/>
                  <a:gd name="connsiteY4" fmla="*/ 0 h 22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10" h="221672">
                    <a:moveTo>
                      <a:pt x="0" y="221672"/>
                    </a:moveTo>
                    <a:cubicBezTo>
                      <a:pt x="4618" y="207818"/>
                      <a:pt x="10687" y="194365"/>
                      <a:pt x="13855" y="180109"/>
                    </a:cubicBezTo>
                    <a:cubicBezTo>
                      <a:pt x="19949" y="152687"/>
                      <a:pt x="17846" y="123285"/>
                      <a:pt x="27710" y="96982"/>
                    </a:cubicBezTo>
                    <a:cubicBezTo>
                      <a:pt x="42521" y="57485"/>
                      <a:pt x="76000" y="76534"/>
                      <a:pt x="96982" y="41563"/>
                    </a:cubicBezTo>
                    <a:cubicBezTo>
                      <a:pt x="104110" y="29683"/>
                      <a:pt x="96982" y="13854"/>
                      <a:pt x="96982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67" name="166 Forma libre"/>
              <p:cNvSpPr/>
              <p:nvPr/>
            </p:nvSpPr>
            <p:spPr>
              <a:xfrm>
                <a:off x="6455644" y="3146012"/>
                <a:ext cx="110004" cy="167494"/>
              </a:xfrm>
              <a:custGeom>
                <a:avLst/>
                <a:gdLst>
                  <a:gd name="connsiteX0" fmla="*/ 111173 w 111173"/>
                  <a:gd name="connsiteY0" fmla="*/ 166254 h 166254"/>
                  <a:gd name="connsiteX1" fmla="*/ 28045 w 111173"/>
                  <a:gd name="connsiteY1" fmla="*/ 83127 h 166254"/>
                  <a:gd name="connsiteX2" fmla="*/ 111173 w 111173"/>
                  <a:gd name="connsiteY2" fmla="*/ 69273 h 166254"/>
                  <a:gd name="connsiteX3" fmla="*/ 83463 w 111173"/>
                  <a:gd name="connsiteY3" fmla="*/ 0 h 16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173" h="166254">
                    <a:moveTo>
                      <a:pt x="111173" y="166254"/>
                    </a:moveTo>
                    <a:cubicBezTo>
                      <a:pt x="85888" y="157826"/>
                      <a:pt x="0" y="139216"/>
                      <a:pt x="28045" y="83127"/>
                    </a:cubicBezTo>
                    <a:cubicBezTo>
                      <a:pt x="40608" y="58001"/>
                      <a:pt x="83464" y="73891"/>
                      <a:pt x="111173" y="69273"/>
                    </a:cubicBezTo>
                    <a:cubicBezTo>
                      <a:pt x="94052" y="17912"/>
                      <a:pt x="103849" y="40771"/>
                      <a:pt x="83463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grpSp>
          <p:nvGrpSpPr>
            <p:cNvPr id="48154" name="237 Grupo"/>
            <p:cNvGrpSpPr>
              <a:grpSpLocks/>
            </p:cNvGrpSpPr>
            <p:nvPr/>
          </p:nvGrpSpPr>
          <p:grpSpPr bwMode="auto">
            <a:xfrm>
              <a:off x="642910" y="2928934"/>
              <a:ext cx="785818" cy="1285884"/>
              <a:chOff x="1428728" y="1500174"/>
              <a:chExt cx="1969653" cy="2928958"/>
            </a:xfrm>
          </p:grpSpPr>
          <p:sp>
            <p:nvSpPr>
              <p:cNvPr id="142" name="141 Rectángulo"/>
              <p:cNvSpPr/>
              <p:nvPr/>
            </p:nvSpPr>
            <p:spPr>
              <a:xfrm>
                <a:off x="1429716" y="1504675"/>
                <a:ext cx="1467368" cy="14187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43" name="142 Cubo"/>
              <p:cNvSpPr/>
              <p:nvPr/>
            </p:nvSpPr>
            <p:spPr bwMode="auto">
              <a:xfrm>
                <a:off x="1642657" y="3655275"/>
                <a:ext cx="344581" cy="7738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4" name="143 Cubo"/>
              <p:cNvSpPr/>
              <p:nvPr/>
            </p:nvSpPr>
            <p:spPr bwMode="auto">
              <a:xfrm rot="7420784">
                <a:off x="1453600" y="3183308"/>
                <a:ext cx="656879" cy="20907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5" name="144 Cubo"/>
              <p:cNvSpPr/>
              <p:nvPr/>
            </p:nvSpPr>
            <p:spPr bwMode="auto">
              <a:xfrm rot="21444566">
                <a:off x="2145976" y="2959404"/>
                <a:ext cx="1250556" cy="18296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6" name="145 Cubo"/>
              <p:cNvSpPr/>
              <p:nvPr/>
            </p:nvSpPr>
            <p:spPr bwMode="auto">
              <a:xfrm>
                <a:off x="2099516" y="3655275"/>
                <a:ext cx="348452" cy="7738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7" name="146 Luna"/>
              <p:cNvSpPr/>
              <p:nvPr/>
            </p:nvSpPr>
            <p:spPr bwMode="auto">
              <a:xfrm rot="16200000">
                <a:off x="1927165" y="2384806"/>
                <a:ext cx="185966" cy="321351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8" name="147 Cubo"/>
              <p:cNvSpPr/>
              <p:nvPr/>
            </p:nvSpPr>
            <p:spPr bwMode="auto">
              <a:xfrm>
                <a:off x="1871088" y="2887418"/>
                <a:ext cx="344579" cy="115478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9" name="148 Acorde"/>
              <p:cNvSpPr/>
              <p:nvPr/>
            </p:nvSpPr>
            <p:spPr>
              <a:xfrm rot="19704504">
                <a:off x="1692990" y="2005581"/>
                <a:ext cx="356195" cy="281948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0" name="149 Acorde"/>
              <p:cNvSpPr/>
              <p:nvPr/>
            </p:nvSpPr>
            <p:spPr>
              <a:xfrm rot="15054079">
                <a:off x="2001292" y="2015352"/>
                <a:ext cx="362934" cy="259404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1" name="150 Elipse"/>
              <p:cNvSpPr/>
              <p:nvPr/>
            </p:nvSpPr>
            <p:spPr>
              <a:xfrm>
                <a:off x="1859472" y="2146556"/>
                <a:ext cx="73563" cy="1409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2" name="151 Elipse"/>
              <p:cNvSpPr/>
              <p:nvPr/>
            </p:nvSpPr>
            <p:spPr>
              <a:xfrm>
                <a:off x="2142106" y="2146556"/>
                <a:ext cx="73561" cy="1409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48155" name="249 Grupo"/>
            <p:cNvGrpSpPr>
              <a:grpSpLocks/>
            </p:cNvGrpSpPr>
            <p:nvPr/>
          </p:nvGrpSpPr>
          <p:grpSpPr bwMode="auto">
            <a:xfrm>
              <a:off x="3286116" y="3500438"/>
              <a:ext cx="1571636" cy="714380"/>
              <a:chOff x="2423481" y="2643182"/>
              <a:chExt cx="3614339" cy="1151252"/>
            </a:xfrm>
          </p:grpSpPr>
          <p:sp>
            <p:nvSpPr>
              <p:cNvPr id="133" name="132 Rectángulo"/>
              <p:cNvSpPr/>
              <p:nvPr/>
            </p:nvSpPr>
            <p:spPr>
              <a:xfrm rot="5400000">
                <a:off x="5181975" y="2895452"/>
                <a:ext cx="284364" cy="142447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34" name="133 Cubo"/>
              <p:cNvSpPr/>
              <p:nvPr/>
            </p:nvSpPr>
            <p:spPr bwMode="auto">
              <a:xfrm rot="787074">
                <a:off x="3677669" y="3544023"/>
                <a:ext cx="710459" cy="15491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5" name="134 Cubo"/>
              <p:cNvSpPr/>
              <p:nvPr/>
            </p:nvSpPr>
            <p:spPr bwMode="auto">
              <a:xfrm rot="5552122">
                <a:off x="2855776" y="3189230"/>
                <a:ext cx="212212" cy="99819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6" name="135 Cubo"/>
              <p:cNvSpPr/>
              <p:nvPr/>
            </p:nvSpPr>
            <p:spPr bwMode="auto">
              <a:xfrm rot="5400000">
                <a:off x="3777919" y="2910144"/>
                <a:ext cx="197358" cy="149907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7" name="136 Cubo"/>
              <p:cNvSpPr/>
              <p:nvPr/>
            </p:nvSpPr>
            <p:spPr bwMode="auto">
              <a:xfrm rot="787074">
                <a:off x="3588861" y="3457017"/>
                <a:ext cx="710459" cy="15703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8" name="137 Cubo"/>
              <p:cNvSpPr/>
              <p:nvPr/>
            </p:nvSpPr>
            <p:spPr bwMode="auto">
              <a:xfrm rot="5552122">
                <a:off x="2803576" y="3074335"/>
                <a:ext cx="220701" cy="97332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9" name="138 Más"/>
              <p:cNvSpPr/>
              <p:nvPr/>
            </p:nvSpPr>
            <p:spPr>
              <a:xfrm rot="5400000">
                <a:off x="5357813" y="3430074"/>
                <a:ext cx="284364" cy="355230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4816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40026">
                <a:off x="4766012" y="3420742"/>
                <a:ext cx="469741" cy="28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67" name="Picture 6" descr="http://t3.gstatic.com/images?q=tbn:ANd9GcTbh5gxJC-2JUwbzVp3rLFAH05vf64_7axFMkMN2Fmk07VESzLFu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0" y="2643182"/>
                <a:ext cx="615767" cy="785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156" name="Picture 35" descr="http://t2.gstatic.com/images?q=tbn:ANd9GcRk_VdAfLzvSqtQTTFsh1N3sTGRpQ-p9kxBGdr6kcQPDw7xXDS0CQ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3286124"/>
              <a:ext cx="50568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130 Cubo"/>
            <p:cNvSpPr/>
            <p:nvPr/>
          </p:nvSpPr>
          <p:spPr bwMode="auto">
            <a:xfrm rot="18140515">
              <a:off x="5544375" y="3597759"/>
              <a:ext cx="114564" cy="101947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2" name="131 Cubo"/>
            <p:cNvSpPr/>
            <p:nvPr/>
          </p:nvSpPr>
          <p:spPr bwMode="auto">
            <a:xfrm rot="3597582">
              <a:off x="5544830" y="3587275"/>
              <a:ext cx="119832" cy="100093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48139" name="3 Rectángulo"/>
          <p:cNvSpPr>
            <a:spLocks noChangeArrowheads="1"/>
          </p:cNvSpPr>
          <p:nvPr/>
        </p:nvSpPr>
        <p:spPr bwMode="auto">
          <a:xfrm>
            <a:off x="4092575" y="12890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chemeClr val="tx2"/>
                </a:solidFill>
                <a:latin typeface="Eras Bold ITC" panose="020B0907030504020204" pitchFamily="34" charset="0"/>
              </a:rPr>
              <a:t>Mayor estabilidad dimensional</a:t>
            </a:r>
          </a:p>
        </p:txBody>
      </p:sp>
      <p:pic>
        <p:nvPicPr>
          <p:cNvPr id="48140" name="Imagen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915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915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9160" name="111 Rectángulo"/>
          <p:cNvSpPr>
            <a:spLocks noChangeArrowheads="1"/>
          </p:cNvSpPr>
          <p:nvPr/>
        </p:nvSpPr>
        <p:spPr bwMode="auto">
          <a:xfrm>
            <a:off x="3032058" y="1186597"/>
            <a:ext cx="56801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Es unir dos o más lienzos para la obtención de una forma o figura.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Cada tipo de membrana reclama condiciones propias de </a:t>
            </a:r>
            <a:r>
              <a:rPr lang="es-ES" sz="20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confección.</a:t>
            </a:r>
            <a:endParaRPr lang="es-ES" sz="20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3" name="Picture 2" descr="http://safe-img04.olx.com.mx/ui/15/79/43/1314504407_244647643_10-LONAS-IXTAPALUCA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888" y="4435475"/>
            <a:ext cx="2562225" cy="1922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4" name="Picture 4" descr="http://maplasa.com/images/costur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275013"/>
            <a:ext cx="2568575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9163" name="111 Grupo"/>
          <p:cNvGrpSpPr>
            <a:grpSpLocks/>
          </p:cNvGrpSpPr>
          <p:nvPr/>
        </p:nvGrpSpPr>
        <p:grpSpPr bwMode="auto">
          <a:xfrm>
            <a:off x="617538" y="1843088"/>
            <a:ext cx="2143125" cy="3286125"/>
            <a:chOff x="3428992" y="732292"/>
            <a:chExt cx="2884153" cy="3792754"/>
          </a:xfrm>
        </p:grpSpPr>
        <p:sp>
          <p:nvSpPr>
            <p:cNvPr id="216" name="215 Forma libre"/>
            <p:cNvSpPr/>
            <p:nvPr/>
          </p:nvSpPr>
          <p:spPr>
            <a:xfrm>
              <a:off x="3428992" y="1142716"/>
              <a:ext cx="1580943" cy="2473535"/>
            </a:xfrm>
            <a:custGeom>
              <a:avLst/>
              <a:gdLst>
                <a:gd name="connsiteX0" fmla="*/ 337127 w 1581728"/>
                <a:gd name="connsiteY0" fmla="*/ 2265218 h 2473036"/>
                <a:gd name="connsiteX1" fmla="*/ 1140691 w 1581728"/>
                <a:gd name="connsiteY1" fmla="*/ 1627909 h 2473036"/>
                <a:gd name="connsiteX2" fmla="*/ 1043709 w 1581728"/>
                <a:gd name="connsiteY2" fmla="*/ 103909 h 2473036"/>
                <a:gd name="connsiteX3" fmla="*/ 1459346 w 1581728"/>
                <a:gd name="connsiteY3" fmla="*/ 1004454 h 2473036"/>
                <a:gd name="connsiteX4" fmla="*/ 1390073 w 1581728"/>
                <a:gd name="connsiteY4" fmla="*/ 1198418 h 2473036"/>
                <a:gd name="connsiteX5" fmla="*/ 1431636 w 1581728"/>
                <a:gd name="connsiteY5" fmla="*/ 1323109 h 2473036"/>
                <a:gd name="connsiteX6" fmla="*/ 1334655 w 1581728"/>
                <a:gd name="connsiteY6" fmla="*/ 1447800 h 2473036"/>
                <a:gd name="connsiteX7" fmla="*/ 1459346 w 1581728"/>
                <a:gd name="connsiteY7" fmla="*/ 1655618 h 2473036"/>
                <a:gd name="connsiteX8" fmla="*/ 1334655 w 1581728"/>
                <a:gd name="connsiteY8" fmla="*/ 1711036 h 2473036"/>
                <a:gd name="connsiteX9" fmla="*/ 1431636 w 1581728"/>
                <a:gd name="connsiteY9" fmla="*/ 1905000 h 2473036"/>
                <a:gd name="connsiteX10" fmla="*/ 1320800 w 1581728"/>
                <a:gd name="connsiteY10" fmla="*/ 1974272 h 2473036"/>
                <a:gd name="connsiteX11" fmla="*/ 1390073 w 1581728"/>
                <a:gd name="connsiteY11" fmla="*/ 2154381 h 2473036"/>
                <a:gd name="connsiteX12" fmla="*/ 170873 w 1581728"/>
                <a:gd name="connsiteY12" fmla="*/ 2459181 h 2473036"/>
                <a:gd name="connsiteX13" fmla="*/ 337127 w 1581728"/>
                <a:gd name="connsiteY13" fmla="*/ 2265218 h 247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1728" h="2473036">
                  <a:moveTo>
                    <a:pt x="337127" y="2265218"/>
                  </a:moveTo>
                  <a:cubicBezTo>
                    <a:pt x="498763" y="2126673"/>
                    <a:pt x="1022927" y="1988127"/>
                    <a:pt x="1140691" y="1627909"/>
                  </a:cubicBezTo>
                  <a:cubicBezTo>
                    <a:pt x="1258455" y="1267691"/>
                    <a:pt x="990600" y="207818"/>
                    <a:pt x="1043709" y="103909"/>
                  </a:cubicBezTo>
                  <a:cubicBezTo>
                    <a:pt x="1096818" y="0"/>
                    <a:pt x="1401619" y="822036"/>
                    <a:pt x="1459346" y="1004454"/>
                  </a:cubicBezTo>
                  <a:cubicBezTo>
                    <a:pt x="1517073" y="1186872"/>
                    <a:pt x="1394691" y="1145309"/>
                    <a:pt x="1390073" y="1198418"/>
                  </a:cubicBezTo>
                  <a:cubicBezTo>
                    <a:pt x="1385455" y="1251527"/>
                    <a:pt x="1440872" y="1281545"/>
                    <a:pt x="1431636" y="1323109"/>
                  </a:cubicBezTo>
                  <a:cubicBezTo>
                    <a:pt x="1422400" y="1364673"/>
                    <a:pt x="1330037" y="1392382"/>
                    <a:pt x="1334655" y="1447800"/>
                  </a:cubicBezTo>
                  <a:cubicBezTo>
                    <a:pt x="1339273" y="1503218"/>
                    <a:pt x="1459346" y="1611745"/>
                    <a:pt x="1459346" y="1655618"/>
                  </a:cubicBezTo>
                  <a:cubicBezTo>
                    <a:pt x="1459346" y="1699491"/>
                    <a:pt x="1339273" y="1669472"/>
                    <a:pt x="1334655" y="1711036"/>
                  </a:cubicBezTo>
                  <a:cubicBezTo>
                    <a:pt x="1330037" y="1752600"/>
                    <a:pt x="1433945" y="1861127"/>
                    <a:pt x="1431636" y="1905000"/>
                  </a:cubicBezTo>
                  <a:cubicBezTo>
                    <a:pt x="1429327" y="1948873"/>
                    <a:pt x="1327727" y="1932709"/>
                    <a:pt x="1320800" y="1974272"/>
                  </a:cubicBezTo>
                  <a:cubicBezTo>
                    <a:pt x="1313873" y="2015835"/>
                    <a:pt x="1581728" y="2073563"/>
                    <a:pt x="1390073" y="2154381"/>
                  </a:cubicBezTo>
                  <a:cubicBezTo>
                    <a:pt x="1198418" y="2235199"/>
                    <a:pt x="341746" y="2445326"/>
                    <a:pt x="170873" y="2459181"/>
                  </a:cubicBezTo>
                  <a:cubicBezTo>
                    <a:pt x="0" y="2473036"/>
                    <a:pt x="175491" y="2403763"/>
                    <a:pt x="337127" y="2265218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7" name="216 Cubo"/>
            <p:cNvSpPr/>
            <p:nvPr/>
          </p:nvSpPr>
          <p:spPr>
            <a:xfrm rot="15634302">
              <a:off x="3774524" y="3308788"/>
              <a:ext cx="919789" cy="17518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8" name="217 Cubo"/>
            <p:cNvSpPr/>
            <p:nvPr/>
          </p:nvSpPr>
          <p:spPr bwMode="auto">
            <a:xfrm rot="547238">
              <a:off x="4296374" y="3722521"/>
              <a:ext cx="1006248" cy="21620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9" name="218 Cubo"/>
            <p:cNvSpPr/>
            <p:nvPr/>
          </p:nvSpPr>
          <p:spPr bwMode="auto">
            <a:xfrm rot="19409661">
              <a:off x="5244940" y="3423864"/>
              <a:ext cx="1006248" cy="19421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0" name="219 Forma libre"/>
            <p:cNvSpPr/>
            <p:nvPr/>
          </p:nvSpPr>
          <p:spPr>
            <a:xfrm rot="19476730" flipH="1">
              <a:off x="4475833" y="732292"/>
              <a:ext cx="1837312" cy="2473535"/>
            </a:xfrm>
            <a:custGeom>
              <a:avLst/>
              <a:gdLst>
                <a:gd name="connsiteX0" fmla="*/ 337127 w 1581728"/>
                <a:gd name="connsiteY0" fmla="*/ 2265218 h 2473036"/>
                <a:gd name="connsiteX1" fmla="*/ 1140691 w 1581728"/>
                <a:gd name="connsiteY1" fmla="*/ 1627909 h 2473036"/>
                <a:gd name="connsiteX2" fmla="*/ 1043709 w 1581728"/>
                <a:gd name="connsiteY2" fmla="*/ 103909 h 2473036"/>
                <a:gd name="connsiteX3" fmla="*/ 1459346 w 1581728"/>
                <a:gd name="connsiteY3" fmla="*/ 1004454 h 2473036"/>
                <a:gd name="connsiteX4" fmla="*/ 1390073 w 1581728"/>
                <a:gd name="connsiteY4" fmla="*/ 1198418 h 2473036"/>
                <a:gd name="connsiteX5" fmla="*/ 1431636 w 1581728"/>
                <a:gd name="connsiteY5" fmla="*/ 1323109 h 2473036"/>
                <a:gd name="connsiteX6" fmla="*/ 1334655 w 1581728"/>
                <a:gd name="connsiteY6" fmla="*/ 1447800 h 2473036"/>
                <a:gd name="connsiteX7" fmla="*/ 1459346 w 1581728"/>
                <a:gd name="connsiteY7" fmla="*/ 1655618 h 2473036"/>
                <a:gd name="connsiteX8" fmla="*/ 1334655 w 1581728"/>
                <a:gd name="connsiteY8" fmla="*/ 1711036 h 2473036"/>
                <a:gd name="connsiteX9" fmla="*/ 1431636 w 1581728"/>
                <a:gd name="connsiteY9" fmla="*/ 1905000 h 2473036"/>
                <a:gd name="connsiteX10" fmla="*/ 1320800 w 1581728"/>
                <a:gd name="connsiteY10" fmla="*/ 1974272 h 2473036"/>
                <a:gd name="connsiteX11" fmla="*/ 1390073 w 1581728"/>
                <a:gd name="connsiteY11" fmla="*/ 2154381 h 2473036"/>
                <a:gd name="connsiteX12" fmla="*/ 170873 w 1581728"/>
                <a:gd name="connsiteY12" fmla="*/ 2459181 h 2473036"/>
                <a:gd name="connsiteX13" fmla="*/ 337127 w 1581728"/>
                <a:gd name="connsiteY13" fmla="*/ 2265218 h 247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1728" h="2473036">
                  <a:moveTo>
                    <a:pt x="337127" y="2265218"/>
                  </a:moveTo>
                  <a:cubicBezTo>
                    <a:pt x="498763" y="2126673"/>
                    <a:pt x="1022927" y="1988127"/>
                    <a:pt x="1140691" y="1627909"/>
                  </a:cubicBezTo>
                  <a:cubicBezTo>
                    <a:pt x="1258455" y="1267691"/>
                    <a:pt x="990600" y="207818"/>
                    <a:pt x="1043709" y="103909"/>
                  </a:cubicBezTo>
                  <a:cubicBezTo>
                    <a:pt x="1096818" y="0"/>
                    <a:pt x="1401619" y="822036"/>
                    <a:pt x="1459346" y="1004454"/>
                  </a:cubicBezTo>
                  <a:cubicBezTo>
                    <a:pt x="1517073" y="1186872"/>
                    <a:pt x="1394691" y="1145309"/>
                    <a:pt x="1390073" y="1198418"/>
                  </a:cubicBezTo>
                  <a:cubicBezTo>
                    <a:pt x="1385455" y="1251527"/>
                    <a:pt x="1440872" y="1281545"/>
                    <a:pt x="1431636" y="1323109"/>
                  </a:cubicBezTo>
                  <a:cubicBezTo>
                    <a:pt x="1422400" y="1364673"/>
                    <a:pt x="1330037" y="1392382"/>
                    <a:pt x="1334655" y="1447800"/>
                  </a:cubicBezTo>
                  <a:cubicBezTo>
                    <a:pt x="1339273" y="1503218"/>
                    <a:pt x="1459346" y="1611745"/>
                    <a:pt x="1459346" y="1655618"/>
                  </a:cubicBezTo>
                  <a:cubicBezTo>
                    <a:pt x="1459346" y="1699491"/>
                    <a:pt x="1339273" y="1669472"/>
                    <a:pt x="1334655" y="1711036"/>
                  </a:cubicBezTo>
                  <a:cubicBezTo>
                    <a:pt x="1330037" y="1752600"/>
                    <a:pt x="1433945" y="1861127"/>
                    <a:pt x="1431636" y="1905000"/>
                  </a:cubicBezTo>
                  <a:cubicBezTo>
                    <a:pt x="1429327" y="1948873"/>
                    <a:pt x="1327727" y="1932709"/>
                    <a:pt x="1320800" y="1974272"/>
                  </a:cubicBezTo>
                  <a:cubicBezTo>
                    <a:pt x="1313873" y="2015835"/>
                    <a:pt x="1581728" y="2073563"/>
                    <a:pt x="1390073" y="2154381"/>
                  </a:cubicBezTo>
                  <a:cubicBezTo>
                    <a:pt x="1198418" y="2235199"/>
                    <a:pt x="341746" y="2445326"/>
                    <a:pt x="170873" y="2459181"/>
                  </a:cubicBezTo>
                  <a:cubicBezTo>
                    <a:pt x="0" y="2473036"/>
                    <a:pt x="175491" y="2403763"/>
                    <a:pt x="337127" y="2265218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1" name="220 Elipse"/>
            <p:cNvSpPr/>
            <p:nvPr/>
          </p:nvSpPr>
          <p:spPr bwMode="auto">
            <a:xfrm>
              <a:off x="4571970" y="2286039"/>
              <a:ext cx="136730" cy="2308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2" name="221 Elipse"/>
            <p:cNvSpPr/>
            <p:nvPr/>
          </p:nvSpPr>
          <p:spPr bwMode="auto">
            <a:xfrm>
              <a:off x="4642473" y="2357496"/>
              <a:ext cx="70501" cy="155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3" name="222 Elipse"/>
            <p:cNvSpPr/>
            <p:nvPr/>
          </p:nvSpPr>
          <p:spPr bwMode="auto">
            <a:xfrm>
              <a:off x="4785611" y="2143123"/>
              <a:ext cx="136730" cy="2308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4" name="223 Elipse"/>
            <p:cNvSpPr/>
            <p:nvPr/>
          </p:nvSpPr>
          <p:spPr bwMode="auto">
            <a:xfrm>
              <a:off x="4858249" y="2214580"/>
              <a:ext cx="68365" cy="155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5" name="224 Cubo"/>
            <p:cNvSpPr/>
            <p:nvPr/>
          </p:nvSpPr>
          <p:spPr bwMode="auto">
            <a:xfrm rot="20619040">
              <a:off x="5168029" y="3295607"/>
              <a:ext cx="239278" cy="122943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6" name="225 Cubo"/>
            <p:cNvSpPr/>
            <p:nvPr/>
          </p:nvSpPr>
          <p:spPr bwMode="auto">
            <a:xfrm rot="13324040">
              <a:off x="5533355" y="3070241"/>
              <a:ext cx="692197" cy="15207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7" name="226 Cilindro"/>
            <p:cNvSpPr/>
            <p:nvPr/>
          </p:nvSpPr>
          <p:spPr>
            <a:xfrm>
              <a:off x="5571810" y="2500411"/>
              <a:ext cx="213641" cy="505701"/>
            </a:xfrm>
            <a:prstGeom prst="can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8" name="227 Trapecio"/>
            <p:cNvSpPr/>
            <p:nvPr/>
          </p:nvSpPr>
          <p:spPr>
            <a:xfrm>
              <a:off x="5571810" y="2214580"/>
              <a:ext cx="213641" cy="340798"/>
            </a:xfrm>
            <a:prstGeom prst="trapezoi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9" name="228 Cilindro"/>
            <p:cNvSpPr/>
            <p:nvPr/>
          </p:nvSpPr>
          <p:spPr>
            <a:xfrm>
              <a:off x="5644448" y="1857292"/>
              <a:ext cx="70502" cy="357288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0" name="229 Trapecio"/>
            <p:cNvSpPr/>
            <p:nvPr/>
          </p:nvSpPr>
          <p:spPr>
            <a:xfrm>
              <a:off x="5644448" y="1714377"/>
              <a:ext cx="70502" cy="142915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5853113" y="145712"/>
            <a:ext cx="2698175" cy="553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Times New Roman"/>
                <a:cs typeface="Arial"/>
              </a:rPr>
              <a:t>CONFECCIÓN</a:t>
            </a:r>
          </a:p>
        </p:txBody>
      </p:sp>
      <p:pic>
        <p:nvPicPr>
          <p:cNvPr id="49165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018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018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2" name="1 Rectángulo"/>
          <p:cNvSpPr/>
          <p:nvPr/>
        </p:nvSpPr>
        <p:spPr>
          <a:xfrm>
            <a:off x="518811" y="1546414"/>
            <a:ext cx="3351213" cy="274478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50185" name="28 Grupo"/>
          <p:cNvGrpSpPr>
            <a:grpSpLocks/>
          </p:cNvGrpSpPr>
          <p:nvPr/>
        </p:nvGrpSpPr>
        <p:grpSpPr bwMode="auto">
          <a:xfrm>
            <a:off x="742648" y="1796448"/>
            <a:ext cx="2903537" cy="2220913"/>
            <a:chOff x="2571736" y="1285860"/>
            <a:chExt cx="3930473" cy="3071834"/>
          </a:xfrm>
        </p:grpSpPr>
        <p:sp>
          <p:nvSpPr>
            <p:cNvPr id="29" name="28 Cubo"/>
            <p:cNvSpPr/>
            <p:nvPr/>
          </p:nvSpPr>
          <p:spPr bwMode="auto">
            <a:xfrm>
              <a:off x="4600368" y="2416664"/>
              <a:ext cx="262175" cy="113299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" name="29 Forma libre"/>
            <p:cNvSpPr/>
            <p:nvPr/>
          </p:nvSpPr>
          <p:spPr bwMode="auto">
            <a:xfrm rot="8640649">
              <a:off x="3785906" y="1285860"/>
              <a:ext cx="1858863" cy="205301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Cubo"/>
            <p:cNvSpPr/>
            <p:nvPr/>
          </p:nvSpPr>
          <p:spPr bwMode="auto">
            <a:xfrm>
              <a:off x="4787328" y="3358634"/>
              <a:ext cx="169770" cy="98149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Cubo"/>
            <p:cNvSpPr/>
            <p:nvPr/>
          </p:nvSpPr>
          <p:spPr bwMode="auto">
            <a:xfrm rot="17912725">
              <a:off x="4550135" y="2110009"/>
              <a:ext cx="1185697" cy="16977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Elipse"/>
            <p:cNvSpPr/>
            <p:nvPr/>
          </p:nvSpPr>
          <p:spPr bwMode="auto">
            <a:xfrm>
              <a:off x="4600368" y="2157567"/>
              <a:ext cx="262175" cy="173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Elipse"/>
            <p:cNvSpPr/>
            <p:nvPr/>
          </p:nvSpPr>
          <p:spPr bwMode="auto">
            <a:xfrm>
              <a:off x="4600368" y="1720616"/>
              <a:ext cx="171918" cy="2612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Elipse"/>
            <p:cNvSpPr/>
            <p:nvPr/>
          </p:nvSpPr>
          <p:spPr bwMode="auto">
            <a:xfrm>
              <a:off x="4862542" y="1720616"/>
              <a:ext cx="171918" cy="2612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Elipse"/>
            <p:cNvSpPr/>
            <p:nvPr/>
          </p:nvSpPr>
          <p:spPr bwMode="auto">
            <a:xfrm>
              <a:off x="4600368" y="1810641"/>
              <a:ext cx="85959" cy="1712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4862542" y="1810641"/>
              <a:ext cx="85959" cy="1712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Cubo"/>
            <p:cNvSpPr/>
            <p:nvPr/>
          </p:nvSpPr>
          <p:spPr bwMode="auto">
            <a:xfrm>
              <a:off x="4357533" y="3376200"/>
              <a:ext cx="214897" cy="98149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0203" name="Picture 16" descr="http://eurolocarno.es/imagenes/2004/1/pistolas.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71736" y="1714488"/>
              <a:ext cx="1000133" cy="79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39 Cubo"/>
            <p:cNvSpPr/>
            <p:nvPr/>
          </p:nvSpPr>
          <p:spPr bwMode="auto">
            <a:xfrm rot="4928299">
              <a:off x="3924014" y="2075882"/>
              <a:ext cx="1157152" cy="16117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0205" name="Picture 20" descr="http://t2.gstatic.com/images?q=tbn:ANd9GcTv49C7O3LulTPNz2epkJRy9Av6x5PFdHtmtBUs_73TIaAWZCH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1" y="3444446"/>
              <a:ext cx="1287268" cy="89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6" name="42 Rectángulo"/>
          <p:cNvSpPr>
            <a:spLocks noChangeArrowheads="1"/>
          </p:cNvSpPr>
          <p:nvPr/>
        </p:nvSpPr>
        <p:spPr bwMode="auto">
          <a:xfrm>
            <a:off x="3770313" y="804917"/>
            <a:ext cx="4848225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latin typeface="Arial" panose="020B0604020202020204" pitchFamily="34" charset="0"/>
              </a:rPr>
              <a:t>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       Por  medio de “pistola”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       Por medio de “ratón”.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      El aire caliente permanece en contacto con  las superficies que se deben unir y requiere de un tiempo de exposición para moldear al PVC.</a:t>
            </a:r>
            <a:endParaRPr lang="es-ES" sz="1600" dirty="0">
              <a:solidFill>
                <a:srgbClr val="00206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600" dirty="0">
              <a:solidFill>
                <a:srgbClr val="00206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6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6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600" dirty="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44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2500" y="3542571"/>
            <a:ext cx="4766903" cy="3315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 descr="1321573148_281501053_1-PISTOLA-DE-AIRE-CALIENTE-LEISTER-SELLA-LONAS-San-Isidr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281" y="4379403"/>
            <a:ext cx="1952625" cy="153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 descr="VARIMAT V2 for roof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8274" y="4858018"/>
            <a:ext cx="2306637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5649455" y="288925"/>
            <a:ext cx="2969083" cy="553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Times New Roman"/>
                <a:cs typeface="Arial"/>
              </a:rPr>
              <a:t>TERMOFUSIÒN</a:t>
            </a:r>
          </a:p>
        </p:txBody>
      </p:sp>
      <p:pic>
        <p:nvPicPr>
          <p:cNvPr id="50191" name="Imagen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120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120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42" name="41 Rectángulo"/>
          <p:cNvSpPr/>
          <p:nvPr/>
        </p:nvSpPr>
        <p:spPr>
          <a:xfrm>
            <a:off x="460375" y="1274763"/>
            <a:ext cx="8683624" cy="64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1600" dirty="0">
              <a:latin typeface="Arial" charset="0"/>
              <a:cs typeface="Arial" charset="0"/>
            </a:endParaRP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1600" dirty="0">
                <a:latin typeface="Arial" charset="0"/>
                <a:cs typeface="Arial" charset="0"/>
              </a:rPr>
              <a:t>        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                                Temperatura alta y velocidad inadecuada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rgbClr val="002060"/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                                Temperatura baja y velocidad adecuada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                                 Temperatura dentro de lo sugerido y velocidad alta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rgbClr val="002060"/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rgbClr val="002060"/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002060"/>
                </a:solidFill>
                <a:latin typeface="Eras Bold ITC" pitchFamily="34" charset="0"/>
                <a:cs typeface="Arial" charset="0"/>
              </a:rPr>
              <a:t>                                 Temperatura dentro de lo sugerido y velocidad baja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latin typeface="Eras Bold ITC" pitchFamily="34" charset="0"/>
                <a:cs typeface="Arial" charset="0"/>
              </a:rPr>
              <a:t>                             Velocidad y temperatura altas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 smtClean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Eras Bold ITC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latin typeface="Eras Bold ITC" pitchFamily="34" charset="0"/>
                <a:cs typeface="Arial" charset="0"/>
              </a:rPr>
              <a:t>                             Temperatura y velocidad bajas</a:t>
            </a: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1400" dirty="0">
              <a:solidFill>
                <a:srgbClr val="1F497D"/>
              </a:solidFill>
              <a:latin typeface="Eras Bold ITC" pitchFamily="34" charset="0"/>
              <a:ea typeface="Times New Roman"/>
              <a:cs typeface="Arial"/>
            </a:endParaRP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1400" dirty="0">
              <a:solidFill>
                <a:srgbClr val="1F497D"/>
              </a:solidFill>
              <a:latin typeface="Eras Bold ITC" pitchFamily="34" charset="0"/>
              <a:ea typeface="Times New Roman"/>
              <a:cs typeface="Arial"/>
            </a:endParaRP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1400" dirty="0">
              <a:solidFill>
                <a:srgbClr val="1F497D"/>
              </a:solidFill>
              <a:latin typeface="Eras Bold ITC" pitchFamily="34" charset="0"/>
              <a:ea typeface="Times New Roman"/>
              <a:cs typeface="Arial"/>
            </a:endParaRPr>
          </a:p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endParaRPr lang="es-ES" sz="1400" dirty="0">
              <a:solidFill>
                <a:srgbClr val="1F497D"/>
              </a:solidFill>
              <a:latin typeface="Eras Bold ITC" pitchFamily="34" charset="0"/>
              <a:ea typeface="Times New Roman"/>
              <a:cs typeface="Arial"/>
            </a:endParaRPr>
          </a:p>
        </p:txBody>
      </p:sp>
      <p:grpSp>
        <p:nvGrpSpPr>
          <p:cNvPr id="51209" name="28 Grupo"/>
          <p:cNvGrpSpPr>
            <a:grpSpLocks/>
          </p:cNvGrpSpPr>
          <p:nvPr/>
        </p:nvGrpSpPr>
        <p:grpSpPr bwMode="auto">
          <a:xfrm>
            <a:off x="512230" y="1488932"/>
            <a:ext cx="1277938" cy="1757362"/>
            <a:chOff x="3571868" y="1000108"/>
            <a:chExt cx="2714644" cy="3216296"/>
          </a:xfrm>
        </p:grpSpPr>
        <p:sp>
          <p:nvSpPr>
            <p:cNvPr id="48" name="47 Proceso alternativo"/>
            <p:cNvSpPr/>
            <p:nvPr/>
          </p:nvSpPr>
          <p:spPr bwMode="auto">
            <a:xfrm rot="16200000">
              <a:off x="5351673" y="4009966"/>
              <a:ext cx="284731" cy="12814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51284" name="206 Grupo"/>
            <p:cNvGrpSpPr>
              <a:grpSpLocks/>
            </p:cNvGrpSpPr>
            <p:nvPr/>
          </p:nvGrpSpPr>
          <p:grpSpPr bwMode="auto">
            <a:xfrm>
              <a:off x="3571868" y="1000108"/>
              <a:ext cx="2714644" cy="2715807"/>
              <a:chOff x="3428989" y="732294"/>
              <a:chExt cx="2884153" cy="2883731"/>
            </a:xfrm>
          </p:grpSpPr>
          <p:sp>
            <p:nvSpPr>
              <p:cNvPr id="59" name="58 Forma libre"/>
              <p:cNvSpPr/>
              <p:nvPr/>
            </p:nvSpPr>
            <p:spPr>
              <a:xfrm>
                <a:off x="3428989" y="1142607"/>
                <a:ext cx="1580015" cy="2474223"/>
              </a:xfrm>
              <a:custGeom>
                <a:avLst/>
                <a:gdLst>
                  <a:gd name="connsiteX0" fmla="*/ 337127 w 1581728"/>
                  <a:gd name="connsiteY0" fmla="*/ 2265218 h 2473036"/>
                  <a:gd name="connsiteX1" fmla="*/ 1140691 w 1581728"/>
                  <a:gd name="connsiteY1" fmla="*/ 1627909 h 2473036"/>
                  <a:gd name="connsiteX2" fmla="*/ 1043709 w 1581728"/>
                  <a:gd name="connsiteY2" fmla="*/ 103909 h 2473036"/>
                  <a:gd name="connsiteX3" fmla="*/ 1459346 w 1581728"/>
                  <a:gd name="connsiteY3" fmla="*/ 1004454 h 2473036"/>
                  <a:gd name="connsiteX4" fmla="*/ 1390073 w 1581728"/>
                  <a:gd name="connsiteY4" fmla="*/ 1198418 h 2473036"/>
                  <a:gd name="connsiteX5" fmla="*/ 1431636 w 1581728"/>
                  <a:gd name="connsiteY5" fmla="*/ 1323109 h 2473036"/>
                  <a:gd name="connsiteX6" fmla="*/ 1334655 w 1581728"/>
                  <a:gd name="connsiteY6" fmla="*/ 1447800 h 2473036"/>
                  <a:gd name="connsiteX7" fmla="*/ 1459346 w 1581728"/>
                  <a:gd name="connsiteY7" fmla="*/ 1655618 h 2473036"/>
                  <a:gd name="connsiteX8" fmla="*/ 1334655 w 1581728"/>
                  <a:gd name="connsiteY8" fmla="*/ 1711036 h 2473036"/>
                  <a:gd name="connsiteX9" fmla="*/ 1431636 w 1581728"/>
                  <a:gd name="connsiteY9" fmla="*/ 1905000 h 2473036"/>
                  <a:gd name="connsiteX10" fmla="*/ 1320800 w 1581728"/>
                  <a:gd name="connsiteY10" fmla="*/ 1974272 h 2473036"/>
                  <a:gd name="connsiteX11" fmla="*/ 1390073 w 1581728"/>
                  <a:gd name="connsiteY11" fmla="*/ 2154381 h 2473036"/>
                  <a:gd name="connsiteX12" fmla="*/ 170873 w 1581728"/>
                  <a:gd name="connsiteY12" fmla="*/ 2459181 h 2473036"/>
                  <a:gd name="connsiteX13" fmla="*/ 337127 w 1581728"/>
                  <a:gd name="connsiteY13" fmla="*/ 2265218 h 2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728" h="2473036">
                    <a:moveTo>
                      <a:pt x="337127" y="2265218"/>
                    </a:moveTo>
                    <a:cubicBezTo>
                      <a:pt x="498763" y="2126673"/>
                      <a:pt x="1022927" y="1988127"/>
                      <a:pt x="1140691" y="1627909"/>
                    </a:cubicBezTo>
                    <a:cubicBezTo>
                      <a:pt x="1258455" y="1267691"/>
                      <a:pt x="990600" y="207818"/>
                      <a:pt x="1043709" y="103909"/>
                    </a:cubicBezTo>
                    <a:cubicBezTo>
                      <a:pt x="1096818" y="0"/>
                      <a:pt x="1401619" y="822036"/>
                      <a:pt x="1459346" y="1004454"/>
                    </a:cubicBezTo>
                    <a:cubicBezTo>
                      <a:pt x="1517073" y="1186872"/>
                      <a:pt x="1394691" y="1145309"/>
                      <a:pt x="1390073" y="1198418"/>
                    </a:cubicBezTo>
                    <a:cubicBezTo>
                      <a:pt x="1385455" y="1251527"/>
                      <a:pt x="1440872" y="1281545"/>
                      <a:pt x="1431636" y="1323109"/>
                    </a:cubicBezTo>
                    <a:cubicBezTo>
                      <a:pt x="1422400" y="1364673"/>
                      <a:pt x="1330037" y="1392382"/>
                      <a:pt x="1334655" y="1447800"/>
                    </a:cubicBezTo>
                    <a:cubicBezTo>
                      <a:pt x="1339273" y="1503218"/>
                      <a:pt x="1459346" y="1611745"/>
                      <a:pt x="1459346" y="1655618"/>
                    </a:cubicBezTo>
                    <a:cubicBezTo>
                      <a:pt x="1459346" y="1699491"/>
                      <a:pt x="1339273" y="1669472"/>
                      <a:pt x="1334655" y="1711036"/>
                    </a:cubicBezTo>
                    <a:cubicBezTo>
                      <a:pt x="1330037" y="1752600"/>
                      <a:pt x="1433945" y="1861127"/>
                      <a:pt x="1431636" y="1905000"/>
                    </a:cubicBezTo>
                    <a:cubicBezTo>
                      <a:pt x="1429327" y="1948873"/>
                      <a:pt x="1327727" y="1932709"/>
                      <a:pt x="1320800" y="1974272"/>
                    </a:cubicBezTo>
                    <a:cubicBezTo>
                      <a:pt x="1313873" y="2015835"/>
                      <a:pt x="1581728" y="2073563"/>
                      <a:pt x="1390073" y="2154381"/>
                    </a:cubicBezTo>
                    <a:cubicBezTo>
                      <a:pt x="1198418" y="2235199"/>
                      <a:pt x="341746" y="2445326"/>
                      <a:pt x="170873" y="2459181"/>
                    </a:cubicBezTo>
                    <a:cubicBezTo>
                      <a:pt x="0" y="2473036"/>
                      <a:pt x="175491" y="2403763"/>
                      <a:pt x="337127" y="22652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60" name="59 Forma libre"/>
              <p:cNvSpPr/>
              <p:nvPr/>
            </p:nvSpPr>
            <p:spPr>
              <a:xfrm rot="19476730" flipH="1">
                <a:off x="4475166" y="732294"/>
                <a:ext cx="1837976" cy="2474223"/>
              </a:xfrm>
              <a:custGeom>
                <a:avLst/>
                <a:gdLst>
                  <a:gd name="connsiteX0" fmla="*/ 337127 w 1581728"/>
                  <a:gd name="connsiteY0" fmla="*/ 2265218 h 2473036"/>
                  <a:gd name="connsiteX1" fmla="*/ 1140691 w 1581728"/>
                  <a:gd name="connsiteY1" fmla="*/ 1627909 h 2473036"/>
                  <a:gd name="connsiteX2" fmla="*/ 1043709 w 1581728"/>
                  <a:gd name="connsiteY2" fmla="*/ 103909 h 2473036"/>
                  <a:gd name="connsiteX3" fmla="*/ 1459346 w 1581728"/>
                  <a:gd name="connsiteY3" fmla="*/ 1004454 h 2473036"/>
                  <a:gd name="connsiteX4" fmla="*/ 1390073 w 1581728"/>
                  <a:gd name="connsiteY4" fmla="*/ 1198418 h 2473036"/>
                  <a:gd name="connsiteX5" fmla="*/ 1431636 w 1581728"/>
                  <a:gd name="connsiteY5" fmla="*/ 1323109 h 2473036"/>
                  <a:gd name="connsiteX6" fmla="*/ 1334655 w 1581728"/>
                  <a:gd name="connsiteY6" fmla="*/ 1447800 h 2473036"/>
                  <a:gd name="connsiteX7" fmla="*/ 1459346 w 1581728"/>
                  <a:gd name="connsiteY7" fmla="*/ 1655618 h 2473036"/>
                  <a:gd name="connsiteX8" fmla="*/ 1334655 w 1581728"/>
                  <a:gd name="connsiteY8" fmla="*/ 1711036 h 2473036"/>
                  <a:gd name="connsiteX9" fmla="*/ 1431636 w 1581728"/>
                  <a:gd name="connsiteY9" fmla="*/ 1905000 h 2473036"/>
                  <a:gd name="connsiteX10" fmla="*/ 1320800 w 1581728"/>
                  <a:gd name="connsiteY10" fmla="*/ 1974272 h 2473036"/>
                  <a:gd name="connsiteX11" fmla="*/ 1390073 w 1581728"/>
                  <a:gd name="connsiteY11" fmla="*/ 2154381 h 2473036"/>
                  <a:gd name="connsiteX12" fmla="*/ 170873 w 1581728"/>
                  <a:gd name="connsiteY12" fmla="*/ 2459181 h 2473036"/>
                  <a:gd name="connsiteX13" fmla="*/ 337127 w 1581728"/>
                  <a:gd name="connsiteY13" fmla="*/ 2265218 h 2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728" h="2473036">
                    <a:moveTo>
                      <a:pt x="337127" y="2265218"/>
                    </a:moveTo>
                    <a:cubicBezTo>
                      <a:pt x="498763" y="2126673"/>
                      <a:pt x="1022927" y="1988127"/>
                      <a:pt x="1140691" y="1627909"/>
                    </a:cubicBezTo>
                    <a:cubicBezTo>
                      <a:pt x="1258455" y="1267691"/>
                      <a:pt x="990600" y="207818"/>
                      <a:pt x="1043709" y="103909"/>
                    </a:cubicBezTo>
                    <a:cubicBezTo>
                      <a:pt x="1096818" y="0"/>
                      <a:pt x="1401619" y="822036"/>
                      <a:pt x="1459346" y="1004454"/>
                    </a:cubicBezTo>
                    <a:cubicBezTo>
                      <a:pt x="1517073" y="1186872"/>
                      <a:pt x="1394691" y="1145309"/>
                      <a:pt x="1390073" y="1198418"/>
                    </a:cubicBezTo>
                    <a:cubicBezTo>
                      <a:pt x="1385455" y="1251527"/>
                      <a:pt x="1440872" y="1281545"/>
                      <a:pt x="1431636" y="1323109"/>
                    </a:cubicBezTo>
                    <a:cubicBezTo>
                      <a:pt x="1422400" y="1364673"/>
                      <a:pt x="1330037" y="1392382"/>
                      <a:pt x="1334655" y="1447800"/>
                    </a:cubicBezTo>
                    <a:cubicBezTo>
                      <a:pt x="1339273" y="1503218"/>
                      <a:pt x="1459346" y="1611745"/>
                      <a:pt x="1459346" y="1655618"/>
                    </a:cubicBezTo>
                    <a:cubicBezTo>
                      <a:pt x="1459346" y="1699491"/>
                      <a:pt x="1339273" y="1669472"/>
                      <a:pt x="1334655" y="1711036"/>
                    </a:cubicBezTo>
                    <a:cubicBezTo>
                      <a:pt x="1330037" y="1752600"/>
                      <a:pt x="1433945" y="1861127"/>
                      <a:pt x="1431636" y="1905000"/>
                    </a:cubicBezTo>
                    <a:cubicBezTo>
                      <a:pt x="1429327" y="1948873"/>
                      <a:pt x="1327727" y="1932709"/>
                      <a:pt x="1320800" y="1974272"/>
                    </a:cubicBezTo>
                    <a:cubicBezTo>
                      <a:pt x="1313873" y="2015835"/>
                      <a:pt x="1581728" y="2073563"/>
                      <a:pt x="1390073" y="2154381"/>
                    </a:cubicBezTo>
                    <a:cubicBezTo>
                      <a:pt x="1198418" y="2235199"/>
                      <a:pt x="341746" y="2445326"/>
                      <a:pt x="170873" y="2459181"/>
                    </a:cubicBezTo>
                    <a:cubicBezTo>
                      <a:pt x="0" y="2473036"/>
                      <a:pt x="175491" y="2403763"/>
                      <a:pt x="337127" y="22652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61" name="60 Elipse"/>
              <p:cNvSpPr/>
              <p:nvPr/>
            </p:nvSpPr>
            <p:spPr bwMode="auto">
              <a:xfrm>
                <a:off x="4643558" y="2358123"/>
                <a:ext cx="71656" cy="1573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2" name="61 Elipse"/>
              <p:cNvSpPr/>
              <p:nvPr/>
            </p:nvSpPr>
            <p:spPr bwMode="auto">
              <a:xfrm>
                <a:off x="4858526" y="2213126"/>
                <a:ext cx="68072" cy="157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50" name="49 Acorde"/>
            <p:cNvSpPr/>
            <p:nvPr/>
          </p:nvSpPr>
          <p:spPr bwMode="auto">
            <a:xfrm rot="13547641">
              <a:off x="4552403" y="2416868"/>
              <a:ext cx="305068" cy="33047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1" name="50 Acorde"/>
            <p:cNvSpPr/>
            <p:nvPr/>
          </p:nvSpPr>
          <p:spPr bwMode="auto">
            <a:xfrm rot="20194064">
              <a:off x="4812848" y="2266870"/>
              <a:ext cx="337223" cy="316690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2" name="51 Cubo"/>
            <p:cNvSpPr/>
            <p:nvPr/>
          </p:nvSpPr>
          <p:spPr bwMode="auto">
            <a:xfrm>
              <a:off x="4998321" y="3144306"/>
              <a:ext cx="215823" cy="99946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Proceso alternativo"/>
            <p:cNvSpPr/>
            <p:nvPr/>
          </p:nvSpPr>
          <p:spPr bwMode="auto">
            <a:xfrm>
              <a:off x="5429966" y="3429037"/>
              <a:ext cx="229311" cy="12202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4" name="53 Proceso alternativo"/>
            <p:cNvSpPr/>
            <p:nvPr/>
          </p:nvSpPr>
          <p:spPr bwMode="auto">
            <a:xfrm>
              <a:off x="5429966" y="3574308"/>
              <a:ext cx="320361" cy="11912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5" name="54 Proceso alternativo"/>
            <p:cNvSpPr/>
            <p:nvPr/>
          </p:nvSpPr>
          <p:spPr bwMode="auto">
            <a:xfrm>
              <a:off x="5429966" y="3716672"/>
              <a:ext cx="367572" cy="12202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6" name="55 Proceso alternativo"/>
            <p:cNvSpPr/>
            <p:nvPr/>
          </p:nvSpPr>
          <p:spPr bwMode="auto">
            <a:xfrm>
              <a:off x="5429966" y="3859039"/>
              <a:ext cx="320361" cy="12202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57" name="56 Conector recto"/>
            <p:cNvCxnSpPr/>
            <p:nvPr/>
          </p:nvCxnSpPr>
          <p:spPr bwMode="auto">
            <a:xfrm rot="5400000" flipH="1" flipV="1">
              <a:off x="4440628" y="2488177"/>
              <a:ext cx="215001" cy="9779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 bwMode="auto">
            <a:xfrm rot="16200000" flipH="1">
              <a:off x="4915983" y="2226093"/>
              <a:ext cx="171419" cy="14837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10" name="206 Grupo"/>
          <p:cNvGrpSpPr>
            <a:grpSpLocks/>
          </p:cNvGrpSpPr>
          <p:nvPr/>
        </p:nvGrpSpPr>
        <p:grpSpPr bwMode="auto">
          <a:xfrm>
            <a:off x="612243" y="3647002"/>
            <a:ext cx="1143000" cy="1357313"/>
            <a:chOff x="1498151" y="942109"/>
            <a:chExt cx="2493789" cy="2880172"/>
          </a:xfrm>
        </p:grpSpPr>
        <p:sp>
          <p:nvSpPr>
            <p:cNvPr id="64" name="63 Cubo"/>
            <p:cNvSpPr/>
            <p:nvPr/>
          </p:nvSpPr>
          <p:spPr bwMode="auto">
            <a:xfrm>
              <a:off x="2713874" y="2643264"/>
              <a:ext cx="214743" cy="100047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65" name="64 Conector recto"/>
            <p:cNvCxnSpPr/>
            <p:nvPr/>
          </p:nvCxnSpPr>
          <p:spPr bwMode="auto">
            <a:xfrm rot="5400000" flipH="1" flipV="1">
              <a:off x="2512560" y="1843570"/>
              <a:ext cx="215592" cy="969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 bwMode="auto">
            <a:xfrm rot="16200000" flipH="1">
              <a:off x="2915452" y="1797429"/>
              <a:ext cx="171801" cy="1454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Forma libre"/>
            <p:cNvSpPr/>
            <p:nvPr/>
          </p:nvSpPr>
          <p:spPr bwMode="auto">
            <a:xfrm rot="8208137">
              <a:off x="1498151" y="1380030"/>
              <a:ext cx="2493789" cy="244225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Forma libre"/>
            <p:cNvSpPr/>
            <p:nvPr/>
          </p:nvSpPr>
          <p:spPr>
            <a:xfrm>
              <a:off x="2855881" y="1929116"/>
              <a:ext cx="76199" cy="245908"/>
            </a:xfrm>
            <a:custGeom>
              <a:avLst/>
              <a:gdLst>
                <a:gd name="connsiteX0" fmla="*/ 3899 w 73172"/>
                <a:gd name="connsiteY0" fmla="*/ 0 h 246980"/>
                <a:gd name="connsiteX1" fmla="*/ 31608 w 73172"/>
                <a:gd name="connsiteY1" fmla="*/ 41564 h 246980"/>
                <a:gd name="connsiteX2" fmla="*/ 73172 w 73172"/>
                <a:gd name="connsiteY2" fmla="*/ 235528 h 24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72" h="246980">
                  <a:moveTo>
                    <a:pt x="3899" y="0"/>
                  </a:moveTo>
                  <a:cubicBezTo>
                    <a:pt x="13135" y="13855"/>
                    <a:pt x="28342" y="25236"/>
                    <a:pt x="31608" y="41564"/>
                  </a:cubicBezTo>
                  <a:cubicBezTo>
                    <a:pt x="72691" y="246980"/>
                    <a:pt x="0" y="162356"/>
                    <a:pt x="73172" y="23552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9" name="68 Forma libre"/>
            <p:cNvSpPr/>
            <p:nvPr/>
          </p:nvSpPr>
          <p:spPr>
            <a:xfrm>
              <a:off x="3001352" y="2215448"/>
              <a:ext cx="124689" cy="235803"/>
            </a:xfrm>
            <a:custGeom>
              <a:avLst/>
              <a:gdLst>
                <a:gd name="connsiteX0" fmla="*/ 1676 w 126367"/>
                <a:gd name="connsiteY0" fmla="*/ 0 h 235527"/>
                <a:gd name="connsiteX1" fmla="*/ 15531 w 126367"/>
                <a:gd name="connsiteY1" fmla="*/ 124691 h 235527"/>
                <a:gd name="connsiteX2" fmla="*/ 57094 w 126367"/>
                <a:gd name="connsiteY2" fmla="*/ 138545 h 235527"/>
                <a:gd name="connsiteX3" fmla="*/ 84804 w 126367"/>
                <a:gd name="connsiteY3" fmla="*/ 166255 h 235527"/>
                <a:gd name="connsiteX4" fmla="*/ 126367 w 126367"/>
                <a:gd name="connsiteY4" fmla="*/ 235527 h 2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67" h="235527">
                  <a:moveTo>
                    <a:pt x="1676" y="0"/>
                  </a:moveTo>
                  <a:cubicBezTo>
                    <a:pt x="6294" y="41564"/>
                    <a:pt x="0" y="85863"/>
                    <a:pt x="15531" y="124691"/>
                  </a:cubicBezTo>
                  <a:cubicBezTo>
                    <a:pt x="20955" y="138250"/>
                    <a:pt x="44571" y="131031"/>
                    <a:pt x="57094" y="138545"/>
                  </a:cubicBezTo>
                  <a:cubicBezTo>
                    <a:pt x="68295" y="145266"/>
                    <a:pt x="76644" y="156055"/>
                    <a:pt x="84804" y="166255"/>
                  </a:cubicBezTo>
                  <a:cubicBezTo>
                    <a:pt x="107097" y="194121"/>
                    <a:pt x="111978" y="206748"/>
                    <a:pt x="126367" y="23552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2499131" y="2572522"/>
              <a:ext cx="290942" cy="222329"/>
            </a:xfrm>
            <a:custGeom>
              <a:avLst/>
              <a:gdLst>
                <a:gd name="connsiteX0" fmla="*/ 0 w 290945"/>
                <a:gd name="connsiteY0" fmla="*/ 221673 h 221673"/>
                <a:gd name="connsiteX1" fmla="*/ 13854 w 290945"/>
                <a:gd name="connsiteY1" fmla="*/ 180109 h 221673"/>
                <a:gd name="connsiteX2" fmla="*/ 96982 w 290945"/>
                <a:gd name="connsiteY2" fmla="*/ 180109 h 221673"/>
                <a:gd name="connsiteX3" fmla="*/ 152400 w 290945"/>
                <a:gd name="connsiteY3" fmla="*/ 110837 h 221673"/>
                <a:gd name="connsiteX4" fmla="*/ 193963 w 290945"/>
                <a:gd name="connsiteY4" fmla="*/ 96982 h 221673"/>
                <a:gd name="connsiteX5" fmla="*/ 263236 w 290945"/>
                <a:gd name="connsiteY5" fmla="*/ 83127 h 221673"/>
                <a:gd name="connsiteX6" fmla="*/ 290945 w 290945"/>
                <a:gd name="connsiteY6" fmla="*/ 0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945" h="221673">
                  <a:moveTo>
                    <a:pt x="0" y="221673"/>
                  </a:moveTo>
                  <a:cubicBezTo>
                    <a:pt x="4618" y="207818"/>
                    <a:pt x="3527" y="190436"/>
                    <a:pt x="13854" y="180109"/>
                  </a:cubicBezTo>
                  <a:cubicBezTo>
                    <a:pt x="41562" y="152401"/>
                    <a:pt x="69274" y="170873"/>
                    <a:pt x="96982" y="180109"/>
                  </a:cubicBezTo>
                  <a:cubicBezTo>
                    <a:pt x="196634" y="146892"/>
                    <a:pt x="82816" y="197818"/>
                    <a:pt x="152400" y="110837"/>
                  </a:cubicBezTo>
                  <a:cubicBezTo>
                    <a:pt x="161523" y="99433"/>
                    <a:pt x="179795" y="100524"/>
                    <a:pt x="193963" y="96982"/>
                  </a:cubicBezTo>
                  <a:cubicBezTo>
                    <a:pt x="216808" y="91270"/>
                    <a:pt x="240145" y="87745"/>
                    <a:pt x="263236" y="83127"/>
                  </a:cubicBezTo>
                  <a:cubicBezTo>
                    <a:pt x="279596" y="17691"/>
                    <a:pt x="268576" y="44740"/>
                    <a:pt x="29094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1" name="70 Forma libre"/>
            <p:cNvSpPr/>
            <p:nvPr/>
          </p:nvSpPr>
          <p:spPr>
            <a:xfrm>
              <a:off x="2928617" y="2572522"/>
              <a:ext cx="277088" cy="168431"/>
            </a:xfrm>
            <a:custGeom>
              <a:avLst/>
              <a:gdLst>
                <a:gd name="connsiteX0" fmla="*/ 0 w 277091"/>
                <a:gd name="connsiteY0" fmla="*/ 0 h 169520"/>
                <a:gd name="connsiteX1" fmla="*/ 193964 w 277091"/>
                <a:gd name="connsiteY1" fmla="*/ 83127 h 169520"/>
                <a:gd name="connsiteX2" fmla="*/ 235527 w 277091"/>
                <a:gd name="connsiteY2" fmla="*/ 124691 h 169520"/>
                <a:gd name="connsiteX3" fmla="*/ 263237 w 277091"/>
                <a:gd name="connsiteY3" fmla="*/ 166255 h 169520"/>
                <a:gd name="connsiteX4" fmla="*/ 277091 w 277091"/>
                <a:gd name="connsiteY4" fmla="*/ 166255 h 16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91" h="169520">
                  <a:moveTo>
                    <a:pt x="0" y="0"/>
                  </a:moveTo>
                  <a:cubicBezTo>
                    <a:pt x="84789" y="21197"/>
                    <a:pt x="130180" y="19342"/>
                    <a:pt x="193964" y="83127"/>
                  </a:cubicBezTo>
                  <a:cubicBezTo>
                    <a:pt x="207818" y="96982"/>
                    <a:pt x="222984" y="109639"/>
                    <a:pt x="235527" y="124691"/>
                  </a:cubicBezTo>
                  <a:cubicBezTo>
                    <a:pt x="246187" y="137483"/>
                    <a:pt x="251463" y="154481"/>
                    <a:pt x="263237" y="166255"/>
                  </a:cubicBezTo>
                  <a:cubicBezTo>
                    <a:pt x="266502" y="169520"/>
                    <a:pt x="272473" y="166255"/>
                    <a:pt x="277091" y="1662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2" name="71 Forma libre"/>
            <p:cNvSpPr/>
            <p:nvPr/>
          </p:nvSpPr>
          <p:spPr>
            <a:xfrm>
              <a:off x="2800463" y="942109"/>
              <a:ext cx="93518" cy="1957170"/>
            </a:xfrm>
            <a:custGeom>
              <a:avLst/>
              <a:gdLst>
                <a:gd name="connsiteX0" fmla="*/ 11545 w 92362"/>
                <a:gd name="connsiteY0" fmla="*/ 0 h 1955801"/>
                <a:gd name="connsiteX1" fmla="*/ 11545 w 92362"/>
                <a:gd name="connsiteY1" fmla="*/ 1177636 h 1955801"/>
                <a:gd name="connsiteX2" fmla="*/ 80817 w 92362"/>
                <a:gd name="connsiteY2" fmla="*/ 1842655 h 1955801"/>
                <a:gd name="connsiteX3" fmla="*/ 80817 w 92362"/>
                <a:gd name="connsiteY3" fmla="*/ 1856509 h 19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1955801">
                  <a:moveTo>
                    <a:pt x="11545" y="0"/>
                  </a:moveTo>
                  <a:cubicBezTo>
                    <a:pt x="5772" y="435263"/>
                    <a:pt x="0" y="870527"/>
                    <a:pt x="11545" y="1177636"/>
                  </a:cubicBezTo>
                  <a:cubicBezTo>
                    <a:pt x="23090" y="1484745"/>
                    <a:pt x="69272" y="1729510"/>
                    <a:pt x="80817" y="1842655"/>
                  </a:cubicBezTo>
                  <a:cubicBezTo>
                    <a:pt x="92362" y="1955801"/>
                    <a:pt x="86589" y="1906155"/>
                    <a:pt x="80817" y="1856509"/>
                  </a:cubicBezTo>
                </a:path>
              </a:pathLst>
            </a:custGeom>
            <a:ln w="381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3" name="72 Acorde"/>
            <p:cNvSpPr/>
            <p:nvPr/>
          </p:nvSpPr>
          <p:spPr bwMode="auto">
            <a:xfrm rot="20194064">
              <a:off x="2835099" y="1983014"/>
              <a:ext cx="335970" cy="316650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4" name="73 Acorde"/>
            <p:cNvSpPr/>
            <p:nvPr/>
          </p:nvSpPr>
          <p:spPr bwMode="auto">
            <a:xfrm rot="13547641">
              <a:off x="2499940" y="1988655"/>
              <a:ext cx="303176" cy="32557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5" name="74 Elipse"/>
            <p:cNvSpPr/>
            <p:nvPr/>
          </p:nvSpPr>
          <p:spPr bwMode="auto">
            <a:xfrm>
              <a:off x="2713874" y="2070598"/>
              <a:ext cx="93516" cy="1684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6" name="75 Elipse"/>
            <p:cNvSpPr/>
            <p:nvPr/>
          </p:nvSpPr>
          <p:spPr bwMode="auto">
            <a:xfrm>
              <a:off x="3001352" y="2070598"/>
              <a:ext cx="93518" cy="1684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Luna"/>
            <p:cNvSpPr/>
            <p:nvPr/>
          </p:nvSpPr>
          <p:spPr bwMode="auto">
            <a:xfrm rot="5607872">
              <a:off x="2824117" y="2330997"/>
              <a:ext cx="80847" cy="294407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Forma libre"/>
            <p:cNvSpPr/>
            <p:nvPr/>
          </p:nvSpPr>
          <p:spPr>
            <a:xfrm>
              <a:off x="2395223" y="2188499"/>
              <a:ext cx="138544" cy="131377"/>
            </a:xfrm>
            <a:custGeom>
              <a:avLst/>
              <a:gdLst>
                <a:gd name="connsiteX0" fmla="*/ 71952 w 141225"/>
                <a:gd name="connsiteY0" fmla="*/ 0 h 129766"/>
                <a:gd name="connsiteX1" fmla="*/ 30388 w 141225"/>
                <a:gd name="connsiteY1" fmla="*/ 13855 h 129766"/>
                <a:gd name="connsiteX2" fmla="*/ 44243 w 141225"/>
                <a:gd name="connsiteY2" fmla="*/ 96982 h 129766"/>
                <a:gd name="connsiteX3" fmla="*/ 85807 w 141225"/>
                <a:gd name="connsiteY3" fmla="*/ 124691 h 129766"/>
                <a:gd name="connsiteX4" fmla="*/ 141225 w 141225"/>
                <a:gd name="connsiteY4" fmla="*/ 124691 h 1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25" h="129766">
                  <a:moveTo>
                    <a:pt x="71952" y="0"/>
                  </a:moveTo>
                  <a:cubicBezTo>
                    <a:pt x="58097" y="4618"/>
                    <a:pt x="40715" y="3528"/>
                    <a:pt x="30388" y="13855"/>
                  </a:cubicBezTo>
                  <a:cubicBezTo>
                    <a:pt x="0" y="44243"/>
                    <a:pt x="21281" y="74020"/>
                    <a:pt x="44243" y="96982"/>
                  </a:cubicBezTo>
                  <a:cubicBezTo>
                    <a:pt x="56017" y="108756"/>
                    <a:pt x="69796" y="120117"/>
                    <a:pt x="85807" y="124691"/>
                  </a:cubicBezTo>
                  <a:cubicBezTo>
                    <a:pt x="103569" y="129766"/>
                    <a:pt x="122752" y="124691"/>
                    <a:pt x="141225" y="124691"/>
                  </a:cubicBez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9" name="78 Forma libre"/>
            <p:cNvSpPr/>
            <p:nvPr/>
          </p:nvSpPr>
          <p:spPr>
            <a:xfrm>
              <a:off x="2357123" y="2215448"/>
              <a:ext cx="142009" cy="128008"/>
            </a:xfrm>
            <a:custGeom>
              <a:avLst/>
              <a:gdLst>
                <a:gd name="connsiteX0" fmla="*/ 71952 w 141225"/>
                <a:gd name="connsiteY0" fmla="*/ 0 h 129766"/>
                <a:gd name="connsiteX1" fmla="*/ 30388 w 141225"/>
                <a:gd name="connsiteY1" fmla="*/ 13855 h 129766"/>
                <a:gd name="connsiteX2" fmla="*/ 44243 w 141225"/>
                <a:gd name="connsiteY2" fmla="*/ 96982 h 129766"/>
                <a:gd name="connsiteX3" fmla="*/ 85807 w 141225"/>
                <a:gd name="connsiteY3" fmla="*/ 124691 h 129766"/>
                <a:gd name="connsiteX4" fmla="*/ 141225 w 141225"/>
                <a:gd name="connsiteY4" fmla="*/ 124691 h 1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25" h="129766">
                  <a:moveTo>
                    <a:pt x="71952" y="0"/>
                  </a:moveTo>
                  <a:cubicBezTo>
                    <a:pt x="58097" y="4618"/>
                    <a:pt x="40715" y="3528"/>
                    <a:pt x="30388" y="13855"/>
                  </a:cubicBezTo>
                  <a:cubicBezTo>
                    <a:pt x="0" y="44243"/>
                    <a:pt x="21281" y="74020"/>
                    <a:pt x="44243" y="96982"/>
                  </a:cubicBezTo>
                  <a:cubicBezTo>
                    <a:pt x="56017" y="108756"/>
                    <a:pt x="69796" y="120117"/>
                    <a:pt x="85807" y="124691"/>
                  </a:cubicBezTo>
                  <a:cubicBezTo>
                    <a:pt x="103569" y="129766"/>
                    <a:pt x="122752" y="124691"/>
                    <a:pt x="141225" y="124691"/>
                  </a:cubicBez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0" name="79 Forma libre"/>
            <p:cNvSpPr/>
            <p:nvPr/>
          </p:nvSpPr>
          <p:spPr>
            <a:xfrm>
              <a:off x="3074088" y="2175024"/>
              <a:ext cx="197424" cy="165063"/>
            </a:xfrm>
            <a:custGeom>
              <a:avLst/>
              <a:gdLst>
                <a:gd name="connsiteX0" fmla="*/ 96982 w 194713"/>
                <a:gd name="connsiteY0" fmla="*/ 0 h 166254"/>
                <a:gd name="connsiteX1" fmla="*/ 152400 w 194713"/>
                <a:gd name="connsiteY1" fmla="*/ 27709 h 166254"/>
                <a:gd name="connsiteX2" fmla="*/ 180109 w 194713"/>
                <a:gd name="connsiteY2" fmla="*/ 83127 h 166254"/>
                <a:gd name="connsiteX3" fmla="*/ 83127 w 194713"/>
                <a:gd name="connsiteY3" fmla="*/ 96981 h 166254"/>
                <a:gd name="connsiteX4" fmla="*/ 41564 w 194713"/>
                <a:gd name="connsiteY4" fmla="*/ 110836 h 166254"/>
                <a:gd name="connsiteX5" fmla="*/ 13855 w 194713"/>
                <a:gd name="connsiteY5" fmla="*/ 152400 h 166254"/>
                <a:gd name="connsiteX6" fmla="*/ 0 w 194713"/>
                <a:gd name="connsiteY6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13" h="166254">
                  <a:moveTo>
                    <a:pt x="96982" y="0"/>
                  </a:moveTo>
                  <a:cubicBezTo>
                    <a:pt x="115455" y="9236"/>
                    <a:pt x="137796" y="13105"/>
                    <a:pt x="152400" y="27709"/>
                  </a:cubicBezTo>
                  <a:cubicBezTo>
                    <a:pt x="167004" y="42313"/>
                    <a:pt x="194713" y="68523"/>
                    <a:pt x="180109" y="83127"/>
                  </a:cubicBezTo>
                  <a:cubicBezTo>
                    <a:pt x="157018" y="106218"/>
                    <a:pt x="115454" y="92363"/>
                    <a:pt x="83127" y="96981"/>
                  </a:cubicBezTo>
                  <a:cubicBezTo>
                    <a:pt x="69273" y="101599"/>
                    <a:pt x="52968" y="101713"/>
                    <a:pt x="41564" y="110836"/>
                  </a:cubicBezTo>
                  <a:cubicBezTo>
                    <a:pt x="28562" y="121238"/>
                    <a:pt x="23846" y="139079"/>
                    <a:pt x="13855" y="152400"/>
                  </a:cubicBezTo>
                  <a:cubicBezTo>
                    <a:pt x="9936" y="157625"/>
                    <a:pt x="4618" y="161636"/>
                    <a:pt x="0" y="16625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1" name="80 Forma libre"/>
            <p:cNvSpPr/>
            <p:nvPr/>
          </p:nvSpPr>
          <p:spPr>
            <a:xfrm>
              <a:off x="3143360" y="2215448"/>
              <a:ext cx="193961" cy="165063"/>
            </a:xfrm>
            <a:custGeom>
              <a:avLst/>
              <a:gdLst>
                <a:gd name="connsiteX0" fmla="*/ 96982 w 194713"/>
                <a:gd name="connsiteY0" fmla="*/ 0 h 166254"/>
                <a:gd name="connsiteX1" fmla="*/ 152400 w 194713"/>
                <a:gd name="connsiteY1" fmla="*/ 27709 h 166254"/>
                <a:gd name="connsiteX2" fmla="*/ 180109 w 194713"/>
                <a:gd name="connsiteY2" fmla="*/ 83127 h 166254"/>
                <a:gd name="connsiteX3" fmla="*/ 83127 w 194713"/>
                <a:gd name="connsiteY3" fmla="*/ 96981 h 166254"/>
                <a:gd name="connsiteX4" fmla="*/ 41564 w 194713"/>
                <a:gd name="connsiteY4" fmla="*/ 110836 h 166254"/>
                <a:gd name="connsiteX5" fmla="*/ 13855 w 194713"/>
                <a:gd name="connsiteY5" fmla="*/ 152400 h 166254"/>
                <a:gd name="connsiteX6" fmla="*/ 0 w 194713"/>
                <a:gd name="connsiteY6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13" h="166254">
                  <a:moveTo>
                    <a:pt x="96982" y="0"/>
                  </a:moveTo>
                  <a:cubicBezTo>
                    <a:pt x="115455" y="9236"/>
                    <a:pt x="137796" y="13105"/>
                    <a:pt x="152400" y="27709"/>
                  </a:cubicBezTo>
                  <a:cubicBezTo>
                    <a:pt x="167004" y="42313"/>
                    <a:pt x="194713" y="68523"/>
                    <a:pt x="180109" y="83127"/>
                  </a:cubicBezTo>
                  <a:cubicBezTo>
                    <a:pt x="157018" y="106218"/>
                    <a:pt x="115454" y="92363"/>
                    <a:pt x="83127" y="96981"/>
                  </a:cubicBezTo>
                  <a:cubicBezTo>
                    <a:pt x="69273" y="101599"/>
                    <a:pt x="52968" y="101713"/>
                    <a:pt x="41564" y="110836"/>
                  </a:cubicBezTo>
                  <a:cubicBezTo>
                    <a:pt x="28562" y="121238"/>
                    <a:pt x="23846" y="139079"/>
                    <a:pt x="13855" y="152400"/>
                  </a:cubicBezTo>
                  <a:cubicBezTo>
                    <a:pt x="9936" y="157625"/>
                    <a:pt x="4618" y="161636"/>
                    <a:pt x="0" y="16625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51275" name="282 Grupo"/>
            <p:cNvGrpSpPr>
              <a:grpSpLocks/>
            </p:cNvGrpSpPr>
            <p:nvPr/>
          </p:nvGrpSpPr>
          <p:grpSpPr bwMode="auto">
            <a:xfrm>
              <a:off x="3071802" y="2857496"/>
              <a:ext cx="366712" cy="787404"/>
              <a:chOff x="5429256" y="3429000"/>
              <a:chExt cx="366712" cy="787404"/>
            </a:xfrm>
          </p:grpSpPr>
          <p:sp>
            <p:nvSpPr>
              <p:cNvPr id="85" name="84 Proceso alternativo"/>
              <p:cNvSpPr/>
              <p:nvPr/>
            </p:nvSpPr>
            <p:spPr bwMode="auto">
              <a:xfrm rot="16200000">
                <a:off x="5348988" y="4008006"/>
                <a:ext cx="286332" cy="12815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6" name="85 Proceso alternativo"/>
              <p:cNvSpPr/>
              <p:nvPr/>
            </p:nvSpPr>
            <p:spPr bwMode="auto">
              <a:xfrm>
                <a:off x="5428078" y="3430360"/>
                <a:ext cx="232062" cy="124638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7" name="86 Proceso alternativo"/>
              <p:cNvSpPr/>
              <p:nvPr/>
            </p:nvSpPr>
            <p:spPr bwMode="auto">
              <a:xfrm>
                <a:off x="5428078" y="3571842"/>
                <a:ext cx="322116" cy="124638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8" name="87 Proceso alternativo"/>
              <p:cNvSpPr/>
              <p:nvPr/>
            </p:nvSpPr>
            <p:spPr bwMode="auto">
              <a:xfrm>
                <a:off x="5428078" y="3716692"/>
                <a:ext cx="367142" cy="12127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9" name="88 Proceso alternativo"/>
              <p:cNvSpPr/>
              <p:nvPr/>
            </p:nvSpPr>
            <p:spPr bwMode="auto">
              <a:xfrm>
                <a:off x="5428078" y="3858174"/>
                <a:ext cx="322116" cy="12127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83" name="82 Forma libre"/>
            <p:cNvSpPr/>
            <p:nvPr/>
          </p:nvSpPr>
          <p:spPr>
            <a:xfrm>
              <a:off x="2928617" y="2427672"/>
              <a:ext cx="277088" cy="171799"/>
            </a:xfrm>
            <a:custGeom>
              <a:avLst/>
              <a:gdLst>
                <a:gd name="connsiteX0" fmla="*/ 0 w 277091"/>
                <a:gd name="connsiteY0" fmla="*/ 0 h 169520"/>
                <a:gd name="connsiteX1" fmla="*/ 193964 w 277091"/>
                <a:gd name="connsiteY1" fmla="*/ 83127 h 169520"/>
                <a:gd name="connsiteX2" fmla="*/ 235527 w 277091"/>
                <a:gd name="connsiteY2" fmla="*/ 124691 h 169520"/>
                <a:gd name="connsiteX3" fmla="*/ 263237 w 277091"/>
                <a:gd name="connsiteY3" fmla="*/ 166255 h 169520"/>
                <a:gd name="connsiteX4" fmla="*/ 277091 w 277091"/>
                <a:gd name="connsiteY4" fmla="*/ 166255 h 16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91" h="169520">
                  <a:moveTo>
                    <a:pt x="0" y="0"/>
                  </a:moveTo>
                  <a:cubicBezTo>
                    <a:pt x="84789" y="21197"/>
                    <a:pt x="130180" y="19342"/>
                    <a:pt x="193964" y="83127"/>
                  </a:cubicBezTo>
                  <a:cubicBezTo>
                    <a:pt x="207818" y="96982"/>
                    <a:pt x="222984" y="109639"/>
                    <a:pt x="235527" y="124691"/>
                  </a:cubicBezTo>
                  <a:cubicBezTo>
                    <a:pt x="246187" y="137483"/>
                    <a:pt x="251463" y="154481"/>
                    <a:pt x="263237" y="166255"/>
                  </a:cubicBezTo>
                  <a:cubicBezTo>
                    <a:pt x="266502" y="169520"/>
                    <a:pt x="272473" y="166255"/>
                    <a:pt x="277091" y="1662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4" name="83 Forma libre"/>
            <p:cNvSpPr/>
            <p:nvPr/>
          </p:nvSpPr>
          <p:spPr>
            <a:xfrm>
              <a:off x="2499131" y="2356930"/>
              <a:ext cx="290942" cy="222329"/>
            </a:xfrm>
            <a:custGeom>
              <a:avLst/>
              <a:gdLst>
                <a:gd name="connsiteX0" fmla="*/ 0 w 290945"/>
                <a:gd name="connsiteY0" fmla="*/ 221673 h 221673"/>
                <a:gd name="connsiteX1" fmla="*/ 13854 w 290945"/>
                <a:gd name="connsiteY1" fmla="*/ 180109 h 221673"/>
                <a:gd name="connsiteX2" fmla="*/ 96982 w 290945"/>
                <a:gd name="connsiteY2" fmla="*/ 180109 h 221673"/>
                <a:gd name="connsiteX3" fmla="*/ 152400 w 290945"/>
                <a:gd name="connsiteY3" fmla="*/ 110837 h 221673"/>
                <a:gd name="connsiteX4" fmla="*/ 193963 w 290945"/>
                <a:gd name="connsiteY4" fmla="*/ 96982 h 221673"/>
                <a:gd name="connsiteX5" fmla="*/ 263236 w 290945"/>
                <a:gd name="connsiteY5" fmla="*/ 83127 h 221673"/>
                <a:gd name="connsiteX6" fmla="*/ 290945 w 290945"/>
                <a:gd name="connsiteY6" fmla="*/ 0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945" h="221673">
                  <a:moveTo>
                    <a:pt x="0" y="221673"/>
                  </a:moveTo>
                  <a:cubicBezTo>
                    <a:pt x="4618" y="207818"/>
                    <a:pt x="3527" y="190436"/>
                    <a:pt x="13854" y="180109"/>
                  </a:cubicBezTo>
                  <a:cubicBezTo>
                    <a:pt x="41562" y="152401"/>
                    <a:pt x="69274" y="170873"/>
                    <a:pt x="96982" y="180109"/>
                  </a:cubicBezTo>
                  <a:cubicBezTo>
                    <a:pt x="196634" y="146892"/>
                    <a:pt x="82816" y="197818"/>
                    <a:pt x="152400" y="110837"/>
                  </a:cubicBezTo>
                  <a:cubicBezTo>
                    <a:pt x="161523" y="99433"/>
                    <a:pt x="179795" y="100524"/>
                    <a:pt x="193963" y="96982"/>
                  </a:cubicBezTo>
                  <a:cubicBezTo>
                    <a:pt x="216808" y="91270"/>
                    <a:pt x="240145" y="87745"/>
                    <a:pt x="263236" y="83127"/>
                  </a:cubicBezTo>
                  <a:cubicBezTo>
                    <a:pt x="279596" y="17691"/>
                    <a:pt x="268576" y="44740"/>
                    <a:pt x="29094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1211" name="136 Grupo"/>
          <p:cNvGrpSpPr>
            <a:grpSpLocks/>
          </p:cNvGrpSpPr>
          <p:nvPr/>
        </p:nvGrpSpPr>
        <p:grpSpPr bwMode="auto">
          <a:xfrm>
            <a:off x="5564188" y="4575175"/>
            <a:ext cx="1285875" cy="1501775"/>
            <a:chOff x="1498151" y="942109"/>
            <a:chExt cx="2493789" cy="2880172"/>
          </a:xfrm>
        </p:grpSpPr>
        <p:sp>
          <p:nvSpPr>
            <p:cNvPr id="91" name="90 Cubo"/>
            <p:cNvSpPr/>
            <p:nvPr/>
          </p:nvSpPr>
          <p:spPr bwMode="auto">
            <a:xfrm>
              <a:off x="2714257" y="2644030"/>
              <a:ext cx="215513" cy="99862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92" name="91 Conector recto"/>
            <p:cNvCxnSpPr/>
            <p:nvPr/>
          </p:nvCxnSpPr>
          <p:spPr bwMode="auto">
            <a:xfrm rot="5400000" flipH="1" flipV="1">
              <a:off x="2515333" y="1842760"/>
              <a:ext cx="213121" cy="9852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 bwMode="auto">
            <a:xfrm rot="16200000" flipH="1">
              <a:off x="2916874" y="1798355"/>
              <a:ext cx="170496" cy="14470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93 Forma libre"/>
            <p:cNvSpPr/>
            <p:nvPr/>
          </p:nvSpPr>
          <p:spPr bwMode="auto">
            <a:xfrm rot="8208137">
              <a:off x="1498151" y="1380528"/>
              <a:ext cx="2493789" cy="244175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5" name="94 Forma libre"/>
            <p:cNvSpPr/>
            <p:nvPr/>
          </p:nvSpPr>
          <p:spPr>
            <a:xfrm>
              <a:off x="2858959" y="1928553"/>
              <a:ext cx="70810" cy="246612"/>
            </a:xfrm>
            <a:custGeom>
              <a:avLst/>
              <a:gdLst>
                <a:gd name="connsiteX0" fmla="*/ 3899 w 73172"/>
                <a:gd name="connsiteY0" fmla="*/ 0 h 246980"/>
                <a:gd name="connsiteX1" fmla="*/ 31608 w 73172"/>
                <a:gd name="connsiteY1" fmla="*/ 41564 h 246980"/>
                <a:gd name="connsiteX2" fmla="*/ 73172 w 73172"/>
                <a:gd name="connsiteY2" fmla="*/ 235528 h 24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72" h="246980">
                  <a:moveTo>
                    <a:pt x="3899" y="0"/>
                  </a:moveTo>
                  <a:cubicBezTo>
                    <a:pt x="13135" y="13855"/>
                    <a:pt x="28342" y="25236"/>
                    <a:pt x="31608" y="41564"/>
                  </a:cubicBezTo>
                  <a:cubicBezTo>
                    <a:pt x="72691" y="246980"/>
                    <a:pt x="0" y="162356"/>
                    <a:pt x="73172" y="23552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6" name="95 Forma libre"/>
            <p:cNvSpPr/>
            <p:nvPr/>
          </p:nvSpPr>
          <p:spPr>
            <a:xfrm>
              <a:off x="3000582" y="2211700"/>
              <a:ext cx="126228" cy="240521"/>
            </a:xfrm>
            <a:custGeom>
              <a:avLst/>
              <a:gdLst>
                <a:gd name="connsiteX0" fmla="*/ 1676 w 126367"/>
                <a:gd name="connsiteY0" fmla="*/ 0 h 235527"/>
                <a:gd name="connsiteX1" fmla="*/ 15531 w 126367"/>
                <a:gd name="connsiteY1" fmla="*/ 124691 h 235527"/>
                <a:gd name="connsiteX2" fmla="*/ 57094 w 126367"/>
                <a:gd name="connsiteY2" fmla="*/ 138545 h 235527"/>
                <a:gd name="connsiteX3" fmla="*/ 84804 w 126367"/>
                <a:gd name="connsiteY3" fmla="*/ 166255 h 235527"/>
                <a:gd name="connsiteX4" fmla="*/ 126367 w 126367"/>
                <a:gd name="connsiteY4" fmla="*/ 235527 h 2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67" h="235527">
                  <a:moveTo>
                    <a:pt x="1676" y="0"/>
                  </a:moveTo>
                  <a:cubicBezTo>
                    <a:pt x="6294" y="41564"/>
                    <a:pt x="0" y="85863"/>
                    <a:pt x="15531" y="124691"/>
                  </a:cubicBezTo>
                  <a:cubicBezTo>
                    <a:pt x="20955" y="138250"/>
                    <a:pt x="44571" y="131031"/>
                    <a:pt x="57094" y="138545"/>
                  </a:cubicBezTo>
                  <a:cubicBezTo>
                    <a:pt x="68295" y="145266"/>
                    <a:pt x="76644" y="156055"/>
                    <a:pt x="84804" y="166255"/>
                  </a:cubicBezTo>
                  <a:cubicBezTo>
                    <a:pt x="107097" y="194121"/>
                    <a:pt x="111978" y="206748"/>
                    <a:pt x="126367" y="23552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7" name="96 Forma libre"/>
            <p:cNvSpPr/>
            <p:nvPr/>
          </p:nvSpPr>
          <p:spPr>
            <a:xfrm>
              <a:off x="2501824" y="2574003"/>
              <a:ext cx="289403" cy="219210"/>
            </a:xfrm>
            <a:custGeom>
              <a:avLst/>
              <a:gdLst>
                <a:gd name="connsiteX0" fmla="*/ 0 w 290945"/>
                <a:gd name="connsiteY0" fmla="*/ 221673 h 221673"/>
                <a:gd name="connsiteX1" fmla="*/ 13854 w 290945"/>
                <a:gd name="connsiteY1" fmla="*/ 180109 h 221673"/>
                <a:gd name="connsiteX2" fmla="*/ 96982 w 290945"/>
                <a:gd name="connsiteY2" fmla="*/ 180109 h 221673"/>
                <a:gd name="connsiteX3" fmla="*/ 152400 w 290945"/>
                <a:gd name="connsiteY3" fmla="*/ 110837 h 221673"/>
                <a:gd name="connsiteX4" fmla="*/ 193963 w 290945"/>
                <a:gd name="connsiteY4" fmla="*/ 96982 h 221673"/>
                <a:gd name="connsiteX5" fmla="*/ 263236 w 290945"/>
                <a:gd name="connsiteY5" fmla="*/ 83127 h 221673"/>
                <a:gd name="connsiteX6" fmla="*/ 290945 w 290945"/>
                <a:gd name="connsiteY6" fmla="*/ 0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945" h="221673">
                  <a:moveTo>
                    <a:pt x="0" y="221673"/>
                  </a:moveTo>
                  <a:cubicBezTo>
                    <a:pt x="4618" y="207818"/>
                    <a:pt x="3527" y="190436"/>
                    <a:pt x="13854" y="180109"/>
                  </a:cubicBezTo>
                  <a:cubicBezTo>
                    <a:pt x="41562" y="152401"/>
                    <a:pt x="69274" y="170873"/>
                    <a:pt x="96982" y="180109"/>
                  </a:cubicBezTo>
                  <a:cubicBezTo>
                    <a:pt x="196634" y="146892"/>
                    <a:pt x="82816" y="197818"/>
                    <a:pt x="152400" y="110837"/>
                  </a:cubicBezTo>
                  <a:cubicBezTo>
                    <a:pt x="161523" y="99433"/>
                    <a:pt x="179795" y="100524"/>
                    <a:pt x="193963" y="96982"/>
                  </a:cubicBezTo>
                  <a:cubicBezTo>
                    <a:pt x="216808" y="91270"/>
                    <a:pt x="240145" y="87745"/>
                    <a:pt x="263236" y="83127"/>
                  </a:cubicBezTo>
                  <a:cubicBezTo>
                    <a:pt x="279596" y="17691"/>
                    <a:pt x="268576" y="44740"/>
                    <a:pt x="29094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8" name="97 Forma libre"/>
            <p:cNvSpPr/>
            <p:nvPr/>
          </p:nvSpPr>
          <p:spPr>
            <a:xfrm>
              <a:off x="2929770" y="2574003"/>
              <a:ext cx="277088" cy="167453"/>
            </a:xfrm>
            <a:custGeom>
              <a:avLst/>
              <a:gdLst>
                <a:gd name="connsiteX0" fmla="*/ 0 w 277091"/>
                <a:gd name="connsiteY0" fmla="*/ 0 h 169520"/>
                <a:gd name="connsiteX1" fmla="*/ 193964 w 277091"/>
                <a:gd name="connsiteY1" fmla="*/ 83127 h 169520"/>
                <a:gd name="connsiteX2" fmla="*/ 235527 w 277091"/>
                <a:gd name="connsiteY2" fmla="*/ 124691 h 169520"/>
                <a:gd name="connsiteX3" fmla="*/ 263237 w 277091"/>
                <a:gd name="connsiteY3" fmla="*/ 166255 h 169520"/>
                <a:gd name="connsiteX4" fmla="*/ 277091 w 277091"/>
                <a:gd name="connsiteY4" fmla="*/ 166255 h 16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91" h="169520">
                  <a:moveTo>
                    <a:pt x="0" y="0"/>
                  </a:moveTo>
                  <a:cubicBezTo>
                    <a:pt x="84789" y="21197"/>
                    <a:pt x="130180" y="19342"/>
                    <a:pt x="193964" y="83127"/>
                  </a:cubicBezTo>
                  <a:cubicBezTo>
                    <a:pt x="207818" y="96982"/>
                    <a:pt x="222984" y="109639"/>
                    <a:pt x="235527" y="124691"/>
                  </a:cubicBezTo>
                  <a:cubicBezTo>
                    <a:pt x="246187" y="137483"/>
                    <a:pt x="251463" y="154481"/>
                    <a:pt x="263237" y="166255"/>
                  </a:cubicBezTo>
                  <a:cubicBezTo>
                    <a:pt x="266502" y="169520"/>
                    <a:pt x="272473" y="166255"/>
                    <a:pt x="277091" y="1662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9" name="98 Forma libre"/>
            <p:cNvSpPr/>
            <p:nvPr/>
          </p:nvSpPr>
          <p:spPr>
            <a:xfrm>
              <a:off x="2800462" y="942109"/>
              <a:ext cx="92363" cy="1957665"/>
            </a:xfrm>
            <a:custGeom>
              <a:avLst/>
              <a:gdLst>
                <a:gd name="connsiteX0" fmla="*/ 11545 w 92362"/>
                <a:gd name="connsiteY0" fmla="*/ 0 h 1955801"/>
                <a:gd name="connsiteX1" fmla="*/ 11545 w 92362"/>
                <a:gd name="connsiteY1" fmla="*/ 1177636 h 1955801"/>
                <a:gd name="connsiteX2" fmla="*/ 80817 w 92362"/>
                <a:gd name="connsiteY2" fmla="*/ 1842655 h 1955801"/>
                <a:gd name="connsiteX3" fmla="*/ 80817 w 92362"/>
                <a:gd name="connsiteY3" fmla="*/ 1856509 h 19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1955801">
                  <a:moveTo>
                    <a:pt x="11545" y="0"/>
                  </a:moveTo>
                  <a:cubicBezTo>
                    <a:pt x="5772" y="435263"/>
                    <a:pt x="0" y="870527"/>
                    <a:pt x="11545" y="1177636"/>
                  </a:cubicBezTo>
                  <a:cubicBezTo>
                    <a:pt x="23090" y="1484745"/>
                    <a:pt x="69272" y="1729510"/>
                    <a:pt x="80817" y="1842655"/>
                  </a:cubicBezTo>
                  <a:cubicBezTo>
                    <a:pt x="92362" y="1955801"/>
                    <a:pt x="86589" y="1906155"/>
                    <a:pt x="80817" y="1856509"/>
                  </a:cubicBezTo>
                </a:path>
              </a:pathLst>
            </a:custGeom>
            <a:ln w="381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0" name="99 Acorde"/>
            <p:cNvSpPr/>
            <p:nvPr/>
          </p:nvSpPr>
          <p:spPr bwMode="auto">
            <a:xfrm rot="20194064">
              <a:off x="2834329" y="1980311"/>
              <a:ext cx="338663" cy="316636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1" name="100 Acorde"/>
            <p:cNvSpPr/>
            <p:nvPr/>
          </p:nvSpPr>
          <p:spPr bwMode="auto">
            <a:xfrm rot="13547641">
              <a:off x="2500455" y="1987633"/>
              <a:ext cx="304458" cy="32634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2" name="101 Elipse"/>
            <p:cNvSpPr/>
            <p:nvPr/>
          </p:nvSpPr>
          <p:spPr bwMode="auto">
            <a:xfrm>
              <a:off x="2714257" y="2071649"/>
              <a:ext cx="95442" cy="1644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3" name="102 Elipse"/>
            <p:cNvSpPr/>
            <p:nvPr/>
          </p:nvSpPr>
          <p:spPr bwMode="auto">
            <a:xfrm>
              <a:off x="3000582" y="2071649"/>
              <a:ext cx="92363" cy="1644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4" name="103 Luna"/>
            <p:cNvSpPr/>
            <p:nvPr/>
          </p:nvSpPr>
          <p:spPr bwMode="auto">
            <a:xfrm rot="5607872">
              <a:off x="2823996" y="2333382"/>
              <a:ext cx="79159" cy="29248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5" name="104 Forma libre"/>
            <p:cNvSpPr/>
            <p:nvPr/>
          </p:nvSpPr>
          <p:spPr>
            <a:xfrm>
              <a:off x="2394067" y="2187343"/>
              <a:ext cx="141623" cy="130916"/>
            </a:xfrm>
            <a:custGeom>
              <a:avLst/>
              <a:gdLst>
                <a:gd name="connsiteX0" fmla="*/ 71952 w 141225"/>
                <a:gd name="connsiteY0" fmla="*/ 0 h 129766"/>
                <a:gd name="connsiteX1" fmla="*/ 30388 w 141225"/>
                <a:gd name="connsiteY1" fmla="*/ 13855 h 129766"/>
                <a:gd name="connsiteX2" fmla="*/ 44243 w 141225"/>
                <a:gd name="connsiteY2" fmla="*/ 96982 h 129766"/>
                <a:gd name="connsiteX3" fmla="*/ 85807 w 141225"/>
                <a:gd name="connsiteY3" fmla="*/ 124691 h 129766"/>
                <a:gd name="connsiteX4" fmla="*/ 141225 w 141225"/>
                <a:gd name="connsiteY4" fmla="*/ 124691 h 1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25" h="129766">
                  <a:moveTo>
                    <a:pt x="71952" y="0"/>
                  </a:moveTo>
                  <a:cubicBezTo>
                    <a:pt x="58097" y="4618"/>
                    <a:pt x="40715" y="3528"/>
                    <a:pt x="30388" y="13855"/>
                  </a:cubicBezTo>
                  <a:cubicBezTo>
                    <a:pt x="0" y="44243"/>
                    <a:pt x="21281" y="74020"/>
                    <a:pt x="44243" y="96982"/>
                  </a:cubicBezTo>
                  <a:cubicBezTo>
                    <a:pt x="56017" y="108756"/>
                    <a:pt x="69796" y="120117"/>
                    <a:pt x="85807" y="124691"/>
                  </a:cubicBezTo>
                  <a:cubicBezTo>
                    <a:pt x="103569" y="129766"/>
                    <a:pt x="122752" y="124691"/>
                    <a:pt x="141225" y="124691"/>
                  </a:cubicBez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6" name="105 Forma libre"/>
            <p:cNvSpPr/>
            <p:nvPr/>
          </p:nvSpPr>
          <p:spPr>
            <a:xfrm>
              <a:off x="2357122" y="2211700"/>
              <a:ext cx="141623" cy="130916"/>
            </a:xfrm>
            <a:custGeom>
              <a:avLst/>
              <a:gdLst>
                <a:gd name="connsiteX0" fmla="*/ 71952 w 141225"/>
                <a:gd name="connsiteY0" fmla="*/ 0 h 129766"/>
                <a:gd name="connsiteX1" fmla="*/ 30388 w 141225"/>
                <a:gd name="connsiteY1" fmla="*/ 13855 h 129766"/>
                <a:gd name="connsiteX2" fmla="*/ 44243 w 141225"/>
                <a:gd name="connsiteY2" fmla="*/ 96982 h 129766"/>
                <a:gd name="connsiteX3" fmla="*/ 85807 w 141225"/>
                <a:gd name="connsiteY3" fmla="*/ 124691 h 129766"/>
                <a:gd name="connsiteX4" fmla="*/ 141225 w 141225"/>
                <a:gd name="connsiteY4" fmla="*/ 124691 h 1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25" h="129766">
                  <a:moveTo>
                    <a:pt x="71952" y="0"/>
                  </a:moveTo>
                  <a:cubicBezTo>
                    <a:pt x="58097" y="4618"/>
                    <a:pt x="40715" y="3528"/>
                    <a:pt x="30388" y="13855"/>
                  </a:cubicBezTo>
                  <a:cubicBezTo>
                    <a:pt x="0" y="44243"/>
                    <a:pt x="21281" y="74020"/>
                    <a:pt x="44243" y="96982"/>
                  </a:cubicBezTo>
                  <a:cubicBezTo>
                    <a:pt x="56017" y="108756"/>
                    <a:pt x="69796" y="120117"/>
                    <a:pt x="85807" y="124691"/>
                  </a:cubicBezTo>
                  <a:cubicBezTo>
                    <a:pt x="103569" y="129766"/>
                    <a:pt x="122752" y="124691"/>
                    <a:pt x="141225" y="124691"/>
                  </a:cubicBez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7" name="106 Forma libre"/>
            <p:cNvSpPr/>
            <p:nvPr/>
          </p:nvSpPr>
          <p:spPr>
            <a:xfrm>
              <a:off x="3074472" y="2175165"/>
              <a:ext cx="197040" cy="164407"/>
            </a:xfrm>
            <a:custGeom>
              <a:avLst/>
              <a:gdLst>
                <a:gd name="connsiteX0" fmla="*/ 96982 w 194713"/>
                <a:gd name="connsiteY0" fmla="*/ 0 h 166254"/>
                <a:gd name="connsiteX1" fmla="*/ 152400 w 194713"/>
                <a:gd name="connsiteY1" fmla="*/ 27709 h 166254"/>
                <a:gd name="connsiteX2" fmla="*/ 180109 w 194713"/>
                <a:gd name="connsiteY2" fmla="*/ 83127 h 166254"/>
                <a:gd name="connsiteX3" fmla="*/ 83127 w 194713"/>
                <a:gd name="connsiteY3" fmla="*/ 96981 h 166254"/>
                <a:gd name="connsiteX4" fmla="*/ 41564 w 194713"/>
                <a:gd name="connsiteY4" fmla="*/ 110836 h 166254"/>
                <a:gd name="connsiteX5" fmla="*/ 13855 w 194713"/>
                <a:gd name="connsiteY5" fmla="*/ 152400 h 166254"/>
                <a:gd name="connsiteX6" fmla="*/ 0 w 194713"/>
                <a:gd name="connsiteY6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13" h="166254">
                  <a:moveTo>
                    <a:pt x="96982" y="0"/>
                  </a:moveTo>
                  <a:cubicBezTo>
                    <a:pt x="115455" y="9236"/>
                    <a:pt x="137796" y="13105"/>
                    <a:pt x="152400" y="27709"/>
                  </a:cubicBezTo>
                  <a:cubicBezTo>
                    <a:pt x="167004" y="42313"/>
                    <a:pt x="194713" y="68523"/>
                    <a:pt x="180109" y="83127"/>
                  </a:cubicBezTo>
                  <a:cubicBezTo>
                    <a:pt x="157018" y="106218"/>
                    <a:pt x="115454" y="92363"/>
                    <a:pt x="83127" y="96981"/>
                  </a:cubicBezTo>
                  <a:cubicBezTo>
                    <a:pt x="69273" y="101599"/>
                    <a:pt x="52968" y="101713"/>
                    <a:pt x="41564" y="110836"/>
                  </a:cubicBezTo>
                  <a:cubicBezTo>
                    <a:pt x="28562" y="121238"/>
                    <a:pt x="23846" y="139079"/>
                    <a:pt x="13855" y="152400"/>
                  </a:cubicBezTo>
                  <a:cubicBezTo>
                    <a:pt x="9936" y="157625"/>
                    <a:pt x="4618" y="161636"/>
                    <a:pt x="0" y="16625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8" name="107 Forma libre"/>
            <p:cNvSpPr/>
            <p:nvPr/>
          </p:nvSpPr>
          <p:spPr>
            <a:xfrm>
              <a:off x="3142204" y="2211700"/>
              <a:ext cx="197040" cy="167451"/>
            </a:xfrm>
            <a:custGeom>
              <a:avLst/>
              <a:gdLst>
                <a:gd name="connsiteX0" fmla="*/ 96982 w 194713"/>
                <a:gd name="connsiteY0" fmla="*/ 0 h 166254"/>
                <a:gd name="connsiteX1" fmla="*/ 152400 w 194713"/>
                <a:gd name="connsiteY1" fmla="*/ 27709 h 166254"/>
                <a:gd name="connsiteX2" fmla="*/ 180109 w 194713"/>
                <a:gd name="connsiteY2" fmla="*/ 83127 h 166254"/>
                <a:gd name="connsiteX3" fmla="*/ 83127 w 194713"/>
                <a:gd name="connsiteY3" fmla="*/ 96981 h 166254"/>
                <a:gd name="connsiteX4" fmla="*/ 41564 w 194713"/>
                <a:gd name="connsiteY4" fmla="*/ 110836 h 166254"/>
                <a:gd name="connsiteX5" fmla="*/ 13855 w 194713"/>
                <a:gd name="connsiteY5" fmla="*/ 152400 h 166254"/>
                <a:gd name="connsiteX6" fmla="*/ 0 w 194713"/>
                <a:gd name="connsiteY6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13" h="166254">
                  <a:moveTo>
                    <a:pt x="96982" y="0"/>
                  </a:moveTo>
                  <a:cubicBezTo>
                    <a:pt x="115455" y="9236"/>
                    <a:pt x="137796" y="13105"/>
                    <a:pt x="152400" y="27709"/>
                  </a:cubicBezTo>
                  <a:cubicBezTo>
                    <a:pt x="167004" y="42313"/>
                    <a:pt x="194713" y="68523"/>
                    <a:pt x="180109" y="83127"/>
                  </a:cubicBezTo>
                  <a:cubicBezTo>
                    <a:pt x="157018" y="106218"/>
                    <a:pt x="115454" y="92363"/>
                    <a:pt x="83127" y="96981"/>
                  </a:cubicBezTo>
                  <a:cubicBezTo>
                    <a:pt x="69273" y="101599"/>
                    <a:pt x="52968" y="101713"/>
                    <a:pt x="41564" y="110836"/>
                  </a:cubicBezTo>
                  <a:cubicBezTo>
                    <a:pt x="28562" y="121238"/>
                    <a:pt x="23846" y="139079"/>
                    <a:pt x="13855" y="152400"/>
                  </a:cubicBezTo>
                  <a:cubicBezTo>
                    <a:pt x="9936" y="157625"/>
                    <a:pt x="4618" y="161636"/>
                    <a:pt x="0" y="16625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51249" name="282 Grupo"/>
            <p:cNvGrpSpPr>
              <a:grpSpLocks/>
            </p:cNvGrpSpPr>
            <p:nvPr/>
          </p:nvGrpSpPr>
          <p:grpSpPr bwMode="auto">
            <a:xfrm>
              <a:off x="3071802" y="2857496"/>
              <a:ext cx="366712" cy="787404"/>
              <a:chOff x="5429256" y="3429000"/>
              <a:chExt cx="366712" cy="787404"/>
            </a:xfrm>
          </p:grpSpPr>
          <p:sp>
            <p:nvSpPr>
              <p:cNvPr id="112" name="111 Proceso alternativo"/>
              <p:cNvSpPr/>
              <p:nvPr/>
            </p:nvSpPr>
            <p:spPr bwMode="auto">
              <a:xfrm rot="16200000">
                <a:off x="5348885" y="4007928"/>
                <a:ext cx="289234" cy="129308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13" name="112 Proceso alternativo"/>
              <p:cNvSpPr/>
              <p:nvPr/>
            </p:nvSpPr>
            <p:spPr bwMode="auto">
              <a:xfrm>
                <a:off x="5428847" y="3428655"/>
                <a:ext cx="230907" cy="124827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14" name="113 Proceso alternativo"/>
              <p:cNvSpPr/>
              <p:nvPr/>
            </p:nvSpPr>
            <p:spPr bwMode="auto">
              <a:xfrm>
                <a:off x="5428847" y="3571749"/>
                <a:ext cx="320190" cy="124829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15" name="114 Proceso alternativo"/>
              <p:cNvSpPr/>
              <p:nvPr/>
            </p:nvSpPr>
            <p:spPr bwMode="auto">
              <a:xfrm>
                <a:off x="5428847" y="3714845"/>
                <a:ext cx="366373" cy="124827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16" name="115 Proceso alternativo"/>
              <p:cNvSpPr/>
              <p:nvPr/>
            </p:nvSpPr>
            <p:spPr bwMode="auto">
              <a:xfrm>
                <a:off x="5428847" y="3857940"/>
                <a:ext cx="320190" cy="124829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110" name="109 Forma libre"/>
            <p:cNvSpPr/>
            <p:nvPr/>
          </p:nvSpPr>
          <p:spPr>
            <a:xfrm>
              <a:off x="2929770" y="2430909"/>
              <a:ext cx="277088" cy="167451"/>
            </a:xfrm>
            <a:custGeom>
              <a:avLst/>
              <a:gdLst>
                <a:gd name="connsiteX0" fmla="*/ 0 w 277091"/>
                <a:gd name="connsiteY0" fmla="*/ 0 h 169520"/>
                <a:gd name="connsiteX1" fmla="*/ 193964 w 277091"/>
                <a:gd name="connsiteY1" fmla="*/ 83127 h 169520"/>
                <a:gd name="connsiteX2" fmla="*/ 235527 w 277091"/>
                <a:gd name="connsiteY2" fmla="*/ 124691 h 169520"/>
                <a:gd name="connsiteX3" fmla="*/ 263237 w 277091"/>
                <a:gd name="connsiteY3" fmla="*/ 166255 h 169520"/>
                <a:gd name="connsiteX4" fmla="*/ 277091 w 277091"/>
                <a:gd name="connsiteY4" fmla="*/ 166255 h 16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91" h="169520">
                  <a:moveTo>
                    <a:pt x="0" y="0"/>
                  </a:moveTo>
                  <a:cubicBezTo>
                    <a:pt x="84789" y="21197"/>
                    <a:pt x="130180" y="19342"/>
                    <a:pt x="193964" y="83127"/>
                  </a:cubicBezTo>
                  <a:cubicBezTo>
                    <a:pt x="207818" y="96982"/>
                    <a:pt x="222984" y="109639"/>
                    <a:pt x="235527" y="124691"/>
                  </a:cubicBezTo>
                  <a:cubicBezTo>
                    <a:pt x="246187" y="137483"/>
                    <a:pt x="251463" y="154481"/>
                    <a:pt x="263237" y="166255"/>
                  </a:cubicBezTo>
                  <a:cubicBezTo>
                    <a:pt x="266502" y="169520"/>
                    <a:pt x="272473" y="166255"/>
                    <a:pt x="277091" y="1662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1" name="110 Forma libre"/>
            <p:cNvSpPr/>
            <p:nvPr/>
          </p:nvSpPr>
          <p:spPr>
            <a:xfrm>
              <a:off x="2501824" y="2354794"/>
              <a:ext cx="289403" cy="225299"/>
            </a:xfrm>
            <a:custGeom>
              <a:avLst/>
              <a:gdLst>
                <a:gd name="connsiteX0" fmla="*/ 0 w 290945"/>
                <a:gd name="connsiteY0" fmla="*/ 221673 h 221673"/>
                <a:gd name="connsiteX1" fmla="*/ 13854 w 290945"/>
                <a:gd name="connsiteY1" fmla="*/ 180109 h 221673"/>
                <a:gd name="connsiteX2" fmla="*/ 96982 w 290945"/>
                <a:gd name="connsiteY2" fmla="*/ 180109 h 221673"/>
                <a:gd name="connsiteX3" fmla="*/ 152400 w 290945"/>
                <a:gd name="connsiteY3" fmla="*/ 110837 h 221673"/>
                <a:gd name="connsiteX4" fmla="*/ 193963 w 290945"/>
                <a:gd name="connsiteY4" fmla="*/ 96982 h 221673"/>
                <a:gd name="connsiteX5" fmla="*/ 263236 w 290945"/>
                <a:gd name="connsiteY5" fmla="*/ 83127 h 221673"/>
                <a:gd name="connsiteX6" fmla="*/ 290945 w 290945"/>
                <a:gd name="connsiteY6" fmla="*/ 0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945" h="221673">
                  <a:moveTo>
                    <a:pt x="0" y="221673"/>
                  </a:moveTo>
                  <a:cubicBezTo>
                    <a:pt x="4618" y="207818"/>
                    <a:pt x="3527" y="190436"/>
                    <a:pt x="13854" y="180109"/>
                  </a:cubicBezTo>
                  <a:cubicBezTo>
                    <a:pt x="41562" y="152401"/>
                    <a:pt x="69274" y="170873"/>
                    <a:pt x="96982" y="180109"/>
                  </a:cubicBezTo>
                  <a:cubicBezTo>
                    <a:pt x="196634" y="146892"/>
                    <a:pt x="82816" y="197818"/>
                    <a:pt x="152400" y="110837"/>
                  </a:cubicBezTo>
                  <a:cubicBezTo>
                    <a:pt x="161523" y="99433"/>
                    <a:pt x="179795" y="100524"/>
                    <a:pt x="193963" y="96982"/>
                  </a:cubicBezTo>
                  <a:cubicBezTo>
                    <a:pt x="216808" y="91270"/>
                    <a:pt x="240145" y="87745"/>
                    <a:pt x="263236" y="83127"/>
                  </a:cubicBezTo>
                  <a:cubicBezTo>
                    <a:pt x="279596" y="17691"/>
                    <a:pt x="268576" y="44740"/>
                    <a:pt x="29094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1212" name="28 Grupo"/>
          <p:cNvGrpSpPr>
            <a:grpSpLocks/>
          </p:cNvGrpSpPr>
          <p:nvPr/>
        </p:nvGrpSpPr>
        <p:grpSpPr bwMode="auto">
          <a:xfrm>
            <a:off x="6968704" y="5059362"/>
            <a:ext cx="1277938" cy="1757363"/>
            <a:chOff x="3571868" y="1000108"/>
            <a:chExt cx="2714644" cy="3216296"/>
          </a:xfrm>
        </p:grpSpPr>
        <p:sp>
          <p:nvSpPr>
            <p:cNvPr id="118" name="117 Proceso alternativo"/>
            <p:cNvSpPr/>
            <p:nvPr/>
          </p:nvSpPr>
          <p:spPr bwMode="auto">
            <a:xfrm rot="16200000">
              <a:off x="5351673" y="4009966"/>
              <a:ext cx="284731" cy="12814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grpSp>
          <p:nvGrpSpPr>
            <p:cNvPr id="51217" name="206 Grupo"/>
            <p:cNvGrpSpPr>
              <a:grpSpLocks/>
            </p:cNvGrpSpPr>
            <p:nvPr/>
          </p:nvGrpSpPr>
          <p:grpSpPr bwMode="auto">
            <a:xfrm>
              <a:off x="3571868" y="1000108"/>
              <a:ext cx="2714644" cy="2715807"/>
              <a:chOff x="3428989" y="732294"/>
              <a:chExt cx="2884153" cy="2883731"/>
            </a:xfrm>
          </p:grpSpPr>
          <p:sp>
            <p:nvSpPr>
              <p:cNvPr id="129" name="128 Forma libre"/>
              <p:cNvSpPr/>
              <p:nvPr/>
            </p:nvSpPr>
            <p:spPr>
              <a:xfrm>
                <a:off x="3428989" y="1142608"/>
                <a:ext cx="1580015" cy="2474221"/>
              </a:xfrm>
              <a:custGeom>
                <a:avLst/>
                <a:gdLst>
                  <a:gd name="connsiteX0" fmla="*/ 337127 w 1581728"/>
                  <a:gd name="connsiteY0" fmla="*/ 2265218 h 2473036"/>
                  <a:gd name="connsiteX1" fmla="*/ 1140691 w 1581728"/>
                  <a:gd name="connsiteY1" fmla="*/ 1627909 h 2473036"/>
                  <a:gd name="connsiteX2" fmla="*/ 1043709 w 1581728"/>
                  <a:gd name="connsiteY2" fmla="*/ 103909 h 2473036"/>
                  <a:gd name="connsiteX3" fmla="*/ 1459346 w 1581728"/>
                  <a:gd name="connsiteY3" fmla="*/ 1004454 h 2473036"/>
                  <a:gd name="connsiteX4" fmla="*/ 1390073 w 1581728"/>
                  <a:gd name="connsiteY4" fmla="*/ 1198418 h 2473036"/>
                  <a:gd name="connsiteX5" fmla="*/ 1431636 w 1581728"/>
                  <a:gd name="connsiteY5" fmla="*/ 1323109 h 2473036"/>
                  <a:gd name="connsiteX6" fmla="*/ 1334655 w 1581728"/>
                  <a:gd name="connsiteY6" fmla="*/ 1447800 h 2473036"/>
                  <a:gd name="connsiteX7" fmla="*/ 1459346 w 1581728"/>
                  <a:gd name="connsiteY7" fmla="*/ 1655618 h 2473036"/>
                  <a:gd name="connsiteX8" fmla="*/ 1334655 w 1581728"/>
                  <a:gd name="connsiteY8" fmla="*/ 1711036 h 2473036"/>
                  <a:gd name="connsiteX9" fmla="*/ 1431636 w 1581728"/>
                  <a:gd name="connsiteY9" fmla="*/ 1905000 h 2473036"/>
                  <a:gd name="connsiteX10" fmla="*/ 1320800 w 1581728"/>
                  <a:gd name="connsiteY10" fmla="*/ 1974272 h 2473036"/>
                  <a:gd name="connsiteX11" fmla="*/ 1390073 w 1581728"/>
                  <a:gd name="connsiteY11" fmla="*/ 2154381 h 2473036"/>
                  <a:gd name="connsiteX12" fmla="*/ 170873 w 1581728"/>
                  <a:gd name="connsiteY12" fmla="*/ 2459181 h 2473036"/>
                  <a:gd name="connsiteX13" fmla="*/ 337127 w 1581728"/>
                  <a:gd name="connsiteY13" fmla="*/ 2265218 h 2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728" h="2473036">
                    <a:moveTo>
                      <a:pt x="337127" y="2265218"/>
                    </a:moveTo>
                    <a:cubicBezTo>
                      <a:pt x="498763" y="2126673"/>
                      <a:pt x="1022927" y="1988127"/>
                      <a:pt x="1140691" y="1627909"/>
                    </a:cubicBezTo>
                    <a:cubicBezTo>
                      <a:pt x="1258455" y="1267691"/>
                      <a:pt x="990600" y="207818"/>
                      <a:pt x="1043709" y="103909"/>
                    </a:cubicBezTo>
                    <a:cubicBezTo>
                      <a:pt x="1096818" y="0"/>
                      <a:pt x="1401619" y="822036"/>
                      <a:pt x="1459346" y="1004454"/>
                    </a:cubicBezTo>
                    <a:cubicBezTo>
                      <a:pt x="1517073" y="1186872"/>
                      <a:pt x="1394691" y="1145309"/>
                      <a:pt x="1390073" y="1198418"/>
                    </a:cubicBezTo>
                    <a:cubicBezTo>
                      <a:pt x="1385455" y="1251527"/>
                      <a:pt x="1440872" y="1281545"/>
                      <a:pt x="1431636" y="1323109"/>
                    </a:cubicBezTo>
                    <a:cubicBezTo>
                      <a:pt x="1422400" y="1364673"/>
                      <a:pt x="1330037" y="1392382"/>
                      <a:pt x="1334655" y="1447800"/>
                    </a:cubicBezTo>
                    <a:cubicBezTo>
                      <a:pt x="1339273" y="1503218"/>
                      <a:pt x="1459346" y="1611745"/>
                      <a:pt x="1459346" y="1655618"/>
                    </a:cubicBezTo>
                    <a:cubicBezTo>
                      <a:pt x="1459346" y="1699491"/>
                      <a:pt x="1339273" y="1669472"/>
                      <a:pt x="1334655" y="1711036"/>
                    </a:cubicBezTo>
                    <a:cubicBezTo>
                      <a:pt x="1330037" y="1752600"/>
                      <a:pt x="1433945" y="1861127"/>
                      <a:pt x="1431636" y="1905000"/>
                    </a:cubicBezTo>
                    <a:cubicBezTo>
                      <a:pt x="1429327" y="1948873"/>
                      <a:pt x="1327727" y="1932709"/>
                      <a:pt x="1320800" y="1974272"/>
                    </a:cubicBezTo>
                    <a:cubicBezTo>
                      <a:pt x="1313873" y="2015835"/>
                      <a:pt x="1581728" y="2073563"/>
                      <a:pt x="1390073" y="2154381"/>
                    </a:cubicBezTo>
                    <a:cubicBezTo>
                      <a:pt x="1198418" y="2235199"/>
                      <a:pt x="341746" y="2445326"/>
                      <a:pt x="170873" y="2459181"/>
                    </a:cubicBezTo>
                    <a:cubicBezTo>
                      <a:pt x="0" y="2473036"/>
                      <a:pt x="175491" y="2403763"/>
                      <a:pt x="337127" y="22652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30" name="129 Forma libre"/>
              <p:cNvSpPr/>
              <p:nvPr/>
            </p:nvSpPr>
            <p:spPr>
              <a:xfrm rot="19476730" flipH="1">
                <a:off x="4475166" y="732294"/>
                <a:ext cx="1837976" cy="2474221"/>
              </a:xfrm>
              <a:custGeom>
                <a:avLst/>
                <a:gdLst>
                  <a:gd name="connsiteX0" fmla="*/ 337127 w 1581728"/>
                  <a:gd name="connsiteY0" fmla="*/ 2265218 h 2473036"/>
                  <a:gd name="connsiteX1" fmla="*/ 1140691 w 1581728"/>
                  <a:gd name="connsiteY1" fmla="*/ 1627909 h 2473036"/>
                  <a:gd name="connsiteX2" fmla="*/ 1043709 w 1581728"/>
                  <a:gd name="connsiteY2" fmla="*/ 103909 h 2473036"/>
                  <a:gd name="connsiteX3" fmla="*/ 1459346 w 1581728"/>
                  <a:gd name="connsiteY3" fmla="*/ 1004454 h 2473036"/>
                  <a:gd name="connsiteX4" fmla="*/ 1390073 w 1581728"/>
                  <a:gd name="connsiteY4" fmla="*/ 1198418 h 2473036"/>
                  <a:gd name="connsiteX5" fmla="*/ 1431636 w 1581728"/>
                  <a:gd name="connsiteY5" fmla="*/ 1323109 h 2473036"/>
                  <a:gd name="connsiteX6" fmla="*/ 1334655 w 1581728"/>
                  <a:gd name="connsiteY6" fmla="*/ 1447800 h 2473036"/>
                  <a:gd name="connsiteX7" fmla="*/ 1459346 w 1581728"/>
                  <a:gd name="connsiteY7" fmla="*/ 1655618 h 2473036"/>
                  <a:gd name="connsiteX8" fmla="*/ 1334655 w 1581728"/>
                  <a:gd name="connsiteY8" fmla="*/ 1711036 h 2473036"/>
                  <a:gd name="connsiteX9" fmla="*/ 1431636 w 1581728"/>
                  <a:gd name="connsiteY9" fmla="*/ 1905000 h 2473036"/>
                  <a:gd name="connsiteX10" fmla="*/ 1320800 w 1581728"/>
                  <a:gd name="connsiteY10" fmla="*/ 1974272 h 2473036"/>
                  <a:gd name="connsiteX11" fmla="*/ 1390073 w 1581728"/>
                  <a:gd name="connsiteY11" fmla="*/ 2154381 h 2473036"/>
                  <a:gd name="connsiteX12" fmla="*/ 170873 w 1581728"/>
                  <a:gd name="connsiteY12" fmla="*/ 2459181 h 2473036"/>
                  <a:gd name="connsiteX13" fmla="*/ 337127 w 1581728"/>
                  <a:gd name="connsiteY13" fmla="*/ 2265218 h 2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1728" h="2473036">
                    <a:moveTo>
                      <a:pt x="337127" y="2265218"/>
                    </a:moveTo>
                    <a:cubicBezTo>
                      <a:pt x="498763" y="2126673"/>
                      <a:pt x="1022927" y="1988127"/>
                      <a:pt x="1140691" y="1627909"/>
                    </a:cubicBezTo>
                    <a:cubicBezTo>
                      <a:pt x="1258455" y="1267691"/>
                      <a:pt x="990600" y="207818"/>
                      <a:pt x="1043709" y="103909"/>
                    </a:cubicBezTo>
                    <a:cubicBezTo>
                      <a:pt x="1096818" y="0"/>
                      <a:pt x="1401619" y="822036"/>
                      <a:pt x="1459346" y="1004454"/>
                    </a:cubicBezTo>
                    <a:cubicBezTo>
                      <a:pt x="1517073" y="1186872"/>
                      <a:pt x="1394691" y="1145309"/>
                      <a:pt x="1390073" y="1198418"/>
                    </a:cubicBezTo>
                    <a:cubicBezTo>
                      <a:pt x="1385455" y="1251527"/>
                      <a:pt x="1440872" y="1281545"/>
                      <a:pt x="1431636" y="1323109"/>
                    </a:cubicBezTo>
                    <a:cubicBezTo>
                      <a:pt x="1422400" y="1364673"/>
                      <a:pt x="1330037" y="1392382"/>
                      <a:pt x="1334655" y="1447800"/>
                    </a:cubicBezTo>
                    <a:cubicBezTo>
                      <a:pt x="1339273" y="1503218"/>
                      <a:pt x="1459346" y="1611745"/>
                      <a:pt x="1459346" y="1655618"/>
                    </a:cubicBezTo>
                    <a:cubicBezTo>
                      <a:pt x="1459346" y="1699491"/>
                      <a:pt x="1339273" y="1669472"/>
                      <a:pt x="1334655" y="1711036"/>
                    </a:cubicBezTo>
                    <a:cubicBezTo>
                      <a:pt x="1330037" y="1752600"/>
                      <a:pt x="1433945" y="1861127"/>
                      <a:pt x="1431636" y="1905000"/>
                    </a:cubicBezTo>
                    <a:cubicBezTo>
                      <a:pt x="1429327" y="1948873"/>
                      <a:pt x="1327727" y="1932709"/>
                      <a:pt x="1320800" y="1974272"/>
                    </a:cubicBezTo>
                    <a:cubicBezTo>
                      <a:pt x="1313873" y="2015835"/>
                      <a:pt x="1581728" y="2073563"/>
                      <a:pt x="1390073" y="2154381"/>
                    </a:cubicBezTo>
                    <a:cubicBezTo>
                      <a:pt x="1198418" y="2235199"/>
                      <a:pt x="341746" y="2445326"/>
                      <a:pt x="170873" y="2459181"/>
                    </a:cubicBezTo>
                    <a:cubicBezTo>
                      <a:pt x="0" y="2473036"/>
                      <a:pt x="175491" y="2403763"/>
                      <a:pt x="337127" y="22652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31" name="130 Elipse"/>
              <p:cNvSpPr/>
              <p:nvPr/>
            </p:nvSpPr>
            <p:spPr bwMode="auto">
              <a:xfrm>
                <a:off x="4643558" y="2358124"/>
                <a:ext cx="71656" cy="157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2" name="131 Elipse"/>
              <p:cNvSpPr/>
              <p:nvPr/>
            </p:nvSpPr>
            <p:spPr bwMode="auto">
              <a:xfrm>
                <a:off x="4858526" y="2213125"/>
                <a:ext cx="68072" cy="1573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120" name="119 Acorde"/>
            <p:cNvSpPr/>
            <p:nvPr/>
          </p:nvSpPr>
          <p:spPr bwMode="auto">
            <a:xfrm rot="13547641">
              <a:off x="4552404" y="2416867"/>
              <a:ext cx="305070" cy="33047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1" name="120 Acorde"/>
            <p:cNvSpPr/>
            <p:nvPr/>
          </p:nvSpPr>
          <p:spPr bwMode="auto">
            <a:xfrm rot="20194064">
              <a:off x="4812848" y="2266869"/>
              <a:ext cx="337223" cy="316691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" name="121 Cubo"/>
            <p:cNvSpPr/>
            <p:nvPr/>
          </p:nvSpPr>
          <p:spPr bwMode="auto">
            <a:xfrm>
              <a:off x="4998321" y="3144305"/>
              <a:ext cx="215823" cy="99946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3" name="122 Proceso alternativo"/>
            <p:cNvSpPr/>
            <p:nvPr/>
          </p:nvSpPr>
          <p:spPr bwMode="auto">
            <a:xfrm>
              <a:off x="5429966" y="3429035"/>
              <a:ext cx="229311" cy="12202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4" name="123 Proceso alternativo"/>
            <p:cNvSpPr/>
            <p:nvPr/>
          </p:nvSpPr>
          <p:spPr bwMode="auto">
            <a:xfrm>
              <a:off x="5429966" y="3574306"/>
              <a:ext cx="320361" cy="11912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5" name="124 Proceso alternativo"/>
            <p:cNvSpPr/>
            <p:nvPr/>
          </p:nvSpPr>
          <p:spPr bwMode="auto">
            <a:xfrm>
              <a:off x="5429966" y="3716673"/>
              <a:ext cx="367572" cy="12202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6" name="125 Proceso alternativo"/>
            <p:cNvSpPr/>
            <p:nvPr/>
          </p:nvSpPr>
          <p:spPr bwMode="auto">
            <a:xfrm>
              <a:off x="5429966" y="3859037"/>
              <a:ext cx="320361" cy="12202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127" name="126 Conector recto"/>
            <p:cNvCxnSpPr/>
            <p:nvPr/>
          </p:nvCxnSpPr>
          <p:spPr bwMode="auto">
            <a:xfrm rot="5400000" flipH="1" flipV="1">
              <a:off x="4440628" y="2488176"/>
              <a:ext cx="215001" cy="9779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 bwMode="auto">
            <a:xfrm rot="16200000" flipH="1">
              <a:off x="4915981" y="2226094"/>
              <a:ext cx="171420" cy="14837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2339752" y="231197"/>
            <a:ext cx="6500812" cy="912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Times New Roman"/>
                <a:cs typeface="Arial"/>
              </a:rPr>
              <a:t>ERRORES COMUNES EN SELLADO POR TERMOFUSIÒN</a:t>
            </a:r>
          </a:p>
        </p:txBody>
      </p:sp>
      <p:pic>
        <p:nvPicPr>
          <p:cNvPr id="51214" name="Imagen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223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223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2232" name="Rectangle 3"/>
          <p:cNvSpPr>
            <a:spLocks noChangeArrowheads="1"/>
          </p:cNvSpPr>
          <p:nvPr/>
        </p:nvSpPr>
        <p:spPr bwMode="auto">
          <a:xfrm>
            <a:off x="2947954" y="424911"/>
            <a:ext cx="56626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00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Un buen sello desprenderá completamente la capa de PVC de uno de los lienzos dejando al descubierto el textil; estos sellos pueden tener una resistencia a la tensión igual a la de la membrana original.</a:t>
            </a:r>
          </a:p>
        </p:txBody>
      </p:sp>
      <p:pic>
        <p:nvPicPr>
          <p:cNvPr id="134" name="Picture 5" descr="Application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852738"/>
            <a:ext cx="4729162" cy="324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2234" name="129 Grupo"/>
          <p:cNvGrpSpPr>
            <a:grpSpLocks/>
          </p:cNvGrpSpPr>
          <p:nvPr/>
        </p:nvGrpSpPr>
        <p:grpSpPr bwMode="auto">
          <a:xfrm>
            <a:off x="4506913" y="4265613"/>
            <a:ext cx="749300" cy="1203325"/>
            <a:chOff x="2248278" y="1481022"/>
            <a:chExt cx="2397130" cy="2516827"/>
          </a:xfrm>
        </p:grpSpPr>
        <p:sp>
          <p:nvSpPr>
            <p:cNvPr id="136" name="135 Cubo"/>
            <p:cNvSpPr/>
            <p:nvPr/>
          </p:nvSpPr>
          <p:spPr>
            <a:xfrm rot="18280793">
              <a:off x="2561819" y="3574982"/>
              <a:ext cx="637508" cy="20822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7" name="136 Cubo"/>
            <p:cNvSpPr/>
            <p:nvPr/>
          </p:nvSpPr>
          <p:spPr>
            <a:xfrm rot="14121005">
              <a:off x="2861458" y="3580257"/>
              <a:ext cx="637508" cy="1777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8" name="137 Cubo"/>
            <p:cNvSpPr/>
            <p:nvPr/>
          </p:nvSpPr>
          <p:spPr>
            <a:xfrm rot="15392131">
              <a:off x="2912245" y="3098807"/>
              <a:ext cx="637508" cy="1777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9" name="138 Cubo"/>
            <p:cNvSpPr/>
            <p:nvPr/>
          </p:nvSpPr>
          <p:spPr>
            <a:xfrm>
              <a:off x="3355427" y="2785919"/>
              <a:ext cx="218381" cy="11422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0" name="139 Forma libre"/>
            <p:cNvSpPr/>
            <p:nvPr/>
          </p:nvSpPr>
          <p:spPr>
            <a:xfrm rot="8161486">
              <a:off x="2248278" y="1481022"/>
              <a:ext cx="2397130" cy="2402615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1" name="140 Acorde"/>
            <p:cNvSpPr/>
            <p:nvPr/>
          </p:nvSpPr>
          <p:spPr>
            <a:xfrm rot="17543028">
              <a:off x="3054240" y="2199763"/>
              <a:ext cx="358598" cy="355507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2" name="141 Acorde"/>
            <p:cNvSpPr/>
            <p:nvPr/>
          </p:nvSpPr>
          <p:spPr>
            <a:xfrm rot="17543028">
              <a:off x="3551949" y="2199763"/>
              <a:ext cx="358598" cy="355507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3" name="142 Elipse"/>
            <p:cNvSpPr/>
            <p:nvPr/>
          </p:nvSpPr>
          <p:spPr>
            <a:xfrm>
              <a:off x="3142123" y="2427321"/>
              <a:ext cx="71101" cy="1460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4" name="143 Elipse"/>
            <p:cNvSpPr/>
            <p:nvPr/>
          </p:nvSpPr>
          <p:spPr>
            <a:xfrm>
              <a:off x="3644909" y="2427321"/>
              <a:ext cx="71101" cy="1460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5" name="144 Luna"/>
            <p:cNvSpPr/>
            <p:nvPr/>
          </p:nvSpPr>
          <p:spPr>
            <a:xfrm rot="5400000">
              <a:off x="3463644" y="2463827"/>
              <a:ext cx="73048" cy="431685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6" name="145 Trapecio"/>
            <p:cNvSpPr/>
            <p:nvPr/>
          </p:nvSpPr>
          <p:spPr>
            <a:xfrm rot="13570096">
              <a:off x="3058139" y="2760125"/>
              <a:ext cx="239065" cy="26409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7" name="146 Cubo"/>
            <p:cNvSpPr/>
            <p:nvPr/>
          </p:nvSpPr>
          <p:spPr>
            <a:xfrm rot="17187180">
              <a:off x="3359168" y="3098807"/>
              <a:ext cx="637508" cy="1777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8" name="147 Trapecio"/>
            <p:cNvSpPr/>
            <p:nvPr/>
          </p:nvSpPr>
          <p:spPr>
            <a:xfrm rot="9132542">
              <a:off x="3614437" y="2762678"/>
              <a:ext cx="264091" cy="249025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9" name="148 Cubo"/>
            <p:cNvSpPr/>
            <p:nvPr/>
          </p:nvSpPr>
          <p:spPr>
            <a:xfrm rot="14121005">
              <a:off x="3008741" y="3580255"/>
              <a:ext cx="637508" cy="17775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0" name="149 Cubo"/>
            <p:cNvSpPr/>
            <p:nvPr/>
          </p:nvSpPr>
          <p:spPr>
            <a:xfrm rot="18280793">
              <a:off x="2734493" y="3574982"/>
              <a:ext cx="637508" cy="20822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52235" name="177 Grupo"/>
          <p:cNvGrpSpPr>
            <a:grpSpLocks/>
          </p:cNvGrpSpPr>
          <p:nvPr/>
        </p:nvGrpSpPr>
        <p:grpSpPr bwMode="auto">
          <a:xfrm>
            <a:off x="6307138" y="3257550"/>
            <a:ext cx="2081212" cy="2482850"/>
            <a:chOff x="2571736" y="1071546"/>
            <a:chExt cx="2893096" cy="3422454"/>
          </a:xfrm>
        </p:grpSpPr>
        <p:sp>
          <p:nvSpPr>
            <p:cNvPr id="152" name="151 Cubo"/>
            <p:cNvSpPr/>
            <p:nvPr/>
          </p:nvSpPr>
          <p:spPr bwMode="auto">
            <a:xfrm>
              <a:off x="3858292" y="2857174"/>
              <a:ext cx="357499" cy="93001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3" name="152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4" name="153 Elipse"/>
            <p:cNvSpPr/>
            <p:nvPr/>
          </p:nvSpPr>
          <p:spPr bwMode="auto">
            <a:xfrm>
              <a:off x="3712644" y="1815558"/>
              <a:ext cx="286882" cy="43765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5" name="154 Elipse"/>
            <p:cNvSpPr/>
            <p:nvPr/>
          </p:nvSpPr>
          <p:spPr bwMode="auto">
            <a:xfrm>
              <a:off x="3809742" y="1909654"/>
              <a:ext cx="150061" cy="2932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6" name="155 Elipse"/>
            <p:cNvSpPr/>
            <p:nvPr/>
          </p:nvSpPr>
          <p:spPr bwMode="auto">
            <a:xfrm>
              <a:off x="4118692" y="1815558"/>
              <a:ext cx="295709" cy="43765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7" name="156 Elipse"/>
            <p:cNvSpPr/>
            <p:nvPr/>
          </p:nvSpPr>
          <p:spPr bwMode="auto">
            <a:xfrm>
              <a:off x="4226826" y="1909654"/>
              <a:ext cx="145648" cy="2932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8" name="157 Luna"/>
            <p:cNvSpPr/>
            <p:nvPr/>
          </p:nvSpPr>
          <p:spPr bwMode="auto">
            <a:xfrm rot="16200000">
              <a:off x="3924578" y="2434201"/>
              <a:ext cx="280099" cy="412670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9" name="158 Proceso alternativo"/>
            <p:cNvSpPr/>
            <p:nvPr/>
          </p:nvSpPr>
          <p:spPr>
            <a:xfrm>
              <a:off x="4286408" y="3286075"/>
              <a:ext cx="498734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0" name="159 Proceso alternativo"/>
            <p:cNvSpPr/>
            <p:nvPr/>
          </p:nvSpPr>
          <p:spPr>
            <a:xfrm>
              <a:off x="4215791" y="3500526"/>
              <a:ext cx="569351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1" name="160 Proceso alternativo"/>
            <p:cNvSpPr/>
            <p:nvPr/>
          </p:nvSpPr>
          <p:spPr>
            <a:xfrm>
              <a:off x="4286408" y="3714976"/>
              <a:ext cx="498734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2" name="161 Proceso alternativo"/>
            <p:cNvSpPr/>
            <p:nvPr/>
          </p:nvSpPr>
          <p:spPr>
            <a:xfrm>
              <a:off x="4432056" y="3929426"/>
              <a:ext cx="353086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3" name="162 Proceso alternativo"/>
            <p:cNvSpPr/>
            <p:nvPr/>
          </p:nvSpPr>
          <p:spPr>
            <a:xfrm rot="16200000">
              <a:off x="4349216" y="2936213"/>
              <a:ext cx="501113" cy="1986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52236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325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325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3256" name="41 Rectángulo"/>
          <p:cNvSpPr>
            <a:spLocks noChangeArrowheads="1"/>
          </p:cNvSpPr>
          <p:nvPr/>
        </p:nvSpPr>
        <p:spPr bwMode="auto">
          <a:xfrm>
            <a:off x="3709988" y="1376363"/>
            <a:ext cx="50006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600">
                <a:latin typeface="Arial" panose="020B0604020202020204" pitchFamily="34" charset="0"/>
              </a:rPr>
              <a:t>        </a:t>
            </a:r>
          </a:p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60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s-ES" sz="1600">
              <a:solidFill>
                <a:srgbClr val="1F497D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7" name="Rectangle 1"/>
          <p:cNvSpPr>
            <a:spLocks noChangeArrowheads="1"/>
          </p:cNvSpPr>
          <p:nvPr/>
        </p:nvSpPr>
        <p:spPr bwMode="auto">
          <a:xfrm>
            <a:off x="2979770" y="934354"/>
            <a:ext cx="5641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Normalmente la soldadura de alta frecuencia,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RF (soldadura dieléctrica) se utiliza en materiales plásticos, PVC, Nylon o poliuretano (PU).</a:t>
            </a:r>
          </a:p>
        </p:txBody>
      </p:sp>
      <p:pic>
        <p:nvPicPr>
          <p:cNvPr id="42" name="42 Imagen" descr="maquinas de soldar por alta frecuencia pvc lonas 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92375"/>
            <a:ext cx="3533775" cy="215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9" name="45 Grupo"/>
          <p:cNvGrpSpPr>
            <a:grpSpLocks/>
          </p:cNvGrpSpPr>
          <p:nvPr/>
        </p:nvGrpSpPr>
        <p:grpSpPr bwMode="auto">
          <a:xfrm>
            <a:off x="4940799" y="2349345"/>
            <a:ext cx="3144837" cy="2654300"/>
            <a:chOff x="1571604" y="857232"/>
            <a:chExt cx="6072230" cy="4392925"/>
          </a:xfrm>
        </p:grpSpPr>
        <p:sp>
          <p:nvSpPr>
            <p:cNvPr id="44" name="43 Cubo"/>
            <p:cNvSpPr/>
            <p:nvPr/>
          </p:nvSpPr>
          <p:spPr>
            <a:xfrm rot="3268028">
              <a:off x="3464822" y="3673530"/>
              <a:ext cx="869653" cy="18698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Cubo"/>
            <p:cNvSpPr/>
            <p:nvPr/>
          </p:nvSpPr>
          <p:spPr>
            <a:xfrm rot="13930971">
              <a:off x="3014235" y="4758625"/>
              <a:ext cx="759303" cy="2237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Cubo"/>
            <p:cNvSpPr/>
            <p:nvPr/>
          </p:nvSpPr>
          <p:spPr>
            <a:xfrm rot="18280793">
              <a:off x="2894033" y="4178637"/>
              <a:ext cx="898553" cy="21456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Cubo"/>
            <p:cNvSpPr/>
            <p:nvPr/>
          </p:nvSpPr>
          <p:spPr>
            <a:xfrm rot="18280793">
              <a:off x="2930815" y="4178637"/>
              <a:ext cx="898553" cy="21456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Cubo"/>
            <p:cNvSpPr/>
            <p:nvPr/>
          </p:nvSpPr>
          <p:spPr>
            <a:xfrm>
              <a:off x="3499636" y="3072087"/>
              <a:ext cx="214566" cy="92745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Cubo"/>
            <p:cNvSpPr/>
            <p:nvPr/>
          </p:nvSpPr>
          <p:spPr>
            <a:xfrm rot="5400000">
              <a:off x="3609108" y="2891676"/>
              <a:ext cx="246971" cy="46591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0" name="49 Cubo"/>
            <p:cNvSpPr/>
            <p:nvPr/>
          </p:nvSpPr>
          <p:spPr>
            <a:xfrm>
              <a:off x="3073569" y="928171"/>
              <a:ext cx="355567" cy="2143916"/>
            </a:xfrm>
            <a:prstGeom prst="cube">
              <a:avLst>
                <a:gd name="adj" fmla="val 43101"/>
              </a:avLst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1" name="50 Cubo"/>
            <p:cNvSpPr/>
            <p:nvPr/>
          </p:nvSpPr>
          <p:spPr>
            <a:xfrm>
              <a:off x="1571604" y="2927582"/>
              <a:ext cx="6072230" cy="144505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2" name="51 Forma libre"/>
            <p:cNvSpPr/>
            <p:nvPr/>
          </p:nvSpPr>
          <p:spPr>
            <a:xfrm rot="12275950">
              <a:off x="1859736" y="1745275"/>
              <a:ext cx="4429264" cy="2338339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52 Cubo"/>
            <p:cNvSpPr/>
            <p:nvPr/>
          </p:nvSpPr>
          <p:spPr>
            <a:xfrm>
              <a:off x="1571604" y="2714768"/>
              <a:ext cx="6072230" cy="144503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4" name="53 Cubo"/>
            <p:cNvSpPr/>
            <p:nvPr/>
          </p:nvSpPr>
          <p:spPr>
            <a:xfrm>
              <a:off x="3858269" y="1571871"/>
              <a:ext cx="141001" cy="1153406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5" name="54 Cubo"/>
            <p:cNvSpPr/>
            <p:nvPr/>
          </p:nvSpPr>
          <p:spPr>
            <a:xfrm>
              <a:off x="4501969" y="1571871"/>
              <a:ext cx="141001" cy="1153406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6" name="55 Cubo"/>
            <p:cNvSpPr/>
            <p:nvPr/>
          </p:nvSpPr>
          <p:spPr>
            <a:xfrm>
              <a:off x="5072103" y="1571871"/>
              <a:ext cx="144065" cy="1153406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7" name="56 Cubo"/>
            <p:cNvSpPr/>
            <p:nvPr/>
          </p:nvSpPr>
          <p:spPr>
            <a:xfrm rot="16200000" flipV="1">
              <a:off x="3787985" y="357382"/>
              <a:ext cx="1142897" cy="2142598"/>
            </a:xfrm>
            <a:prstGeom prst="cube">
              <a:avLst>
                <a:gd name="adj" fmla="val 20152"/>
              </a:avLst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8" name="57 Elipse"/>
            <p:cNvSpPr/>
            <p:nvPr/>
          </p:nvSpPr>
          <p:spPr>
            <a:xfrm>
              <a:off x="4787035" y="2859271"/>
              <a:ext cx="499634" cy="2128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 rot="5681269">
              <a:off x="4837612" y="2823145"/>
              <a:ext cx="128741" cy="211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3928769" y="1214551"/>
              <a:ext cx="214566" cy="35731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4357902" y="1214551"/>
              <a:ext cx="214566" cy="35731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61 Elipse"/>
            <p:cNvSpPr/>
            <p:nvPr/>
          </p:nvSpPr>
          <p:spPr>
            <a:xfrm>
              <a:off x="3999270" y="1356428"/>
              <a:ext cx="144065" cy="2154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62 Elipse"/>
            <p:cNvSpPr/>
            <p:nvPr/>
          </p:nvSpPr>
          <p:spPr>
            <a:xfrm>
              <a:off x="4428403" y="1356428"/>
              <a:ext cx="144065" cy="2154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63 Luna"/>
            <p:cNvSpPr/>
            <p:nvPr/>
          </p:nvSpPr>
          <p:spPr>
            <a:xfrm rot="16200000">
              <a:off x="4179461" y="1609310"/>
              <a:ext cx="212816" cy="28506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3429137" y="1214551"/>
              <a:ext cx="355567" cy="643701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6" name="65 Elipse"/>
            <p:cNvSpPr/>
            <p:nvPr/>
          </p:nvSpPr>
          <p:spPr>
            <a:xfrm>
              <a:off x="3499636" y="1288117"/>
              <a:ext cx="70501" cy="139250"/>
            </a:xfrm>
            <a:prstGeom prst="ellipse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7" name="66 Elipse"/>
            <p:cNvSpPr/>
            <p:nvPr/>
          </p:nvSpPr>
          <p:spPr>
            <a:xfrm>
              <a:off x="3499636" y="1500933"/>
              <a:ext cx="70501" cy="144503"/>
            </a:xfrm>
            <a:prstGeom prst="ellipse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8" name="67 Elipse"/>
            <p:cNvSpPr/>
            <p:nvPr/>
          </p:nvSpPr>
          <p:spPr>
            <a:xfrm>
              <a:off x="3499636" y="1713747"/>
              <a:ext cx="70501" cy="144505"/>
            </a:xfrm>
            <a:prstGeom prst="ellipse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9" name="68 Forma libre"/>
            <p:cNvSpPr/>
            <p:nvPr/>
          </p:nvSpPr>
          <p:spPr>
            <a:xfrm>
              <a:off x="4115749" y="2840880"/>
              <a:ext cx="229892" cy="331046"/>
            </a:xfrm>
            <a:custGeom>
              <a:avLst/>
              <a:gdLst>
                <a:gd name="connsiteX0" fmla="*/ 0 w 230909"/>
                <a:gd name="connsiteY0" fmla="*/ 0 h 332509"/>
                <a:gd name="connsiteX1" fmla="*/ 193964 w 230909"/>
                <a:gd name="connsiteY1" fmla="*/ 152400 h 332509"/>
                <a:gd name="connsiteX2" fmla="*/ 221673 w 230909"/>
                <a:gd name="connsiteY2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909" h="332509">
                  <a:moveTo>
                    <a:pt x="0" y="0"/>
                  </a:moveTo>
                  <a:cubicBezTo>
                    <a:pt x="78509" y="48491"/>
                    <a:pt x="157019" y="96982"/>
                    <a:pt x="193964" y="152400"/>
                  </a:cubicBezTo>
                  <a:cubicBezTo>
                    <a:pt x="230909" y="207818"/>
                    <a:pt x="226291" y="270163"/>
                    <a:pt x="221673" y="33250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4213837" y="3143024"/>
              <a:ext cx="223761" cy="44666"/>
            </a:xfrm>
            <a:custGeom>
              <a:avLst/>
              <a:gdLst>
                <a:gd name="connsiteX0" fmla="*/ 0 w 221673"/>
                <a:gd name="connsiteY0" fmla="*/ 30018 h 43873"/>
                <a:gd name="connsiteX1" fmla="*/ 110836 w 221673"/>
                <a:gd name="connsiteY1" fmla="*/ 2309 h 43873"/>
                <a:gd name="connsiteX2" fmla="*/ 221673 w 221673"/>
                <a:gd name="connsiteY2" fmla="*/ 43873 h 43873"/>
                <a:gd name="connsiteX3" fmla="*/ 221673 w 221673"/>
                <a:gd name="connsiteY3" fmla="*/ 43873 h 4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43873">
                  <a:moveTo>
                    <a:pt x="0" y="30018"/>
                  </a:moveTo>
                  <a:cubicBezTo>
                    <a:pt x="36945" y="15009"/>
                    <a:pt x="73891" y="0"/>
                    <a:pt x="110836" y="2309"/>
                  </a:cubicBezTo>
                  <a:cubicBezTo>
                    <a:pt x="147781" y="4618"/>
                    <a:pt x="221673" y="43873"/>
                    <a:pt x="221673" y="43873"/>
                  </a:cubicBezTo>
                  <a:lnTo>
                    <a:pt x="221673" y="43873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1" name="70 Cubo"/>
            <p:cNvSpPr/>
            <p:nvPr/>
          </p:nvSpPr>
          <p:spPr>
            <a:xfrm rot="13930971">
              <a:off x="3011608" y="4656158"/>
              <a:ext cx="764557" cy="2237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2" name="71 Cubo"/>
            <p:cNvSpPr/>
            <p:nvPr/>
          </p:nvSpPr>
          <p:spPr>
            <a:xfrm rot="3268028">
              <a:off x="3394325" y="3742278"/>
              <a:ext cx="869651" cy="18085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53260" name="76 Grupo"/>
          <p:cNvGrpSpPr>
            <a:grpSpLocks/>
          </p:cNvGrpSpPr>
          <p:nvPr/>
        </p:nvGrpSpPr>
        <p:grpSpPr bwMode="auto">
          <a:xfrm>
            <a:off x="7067371" y="4354848"/>
            <a:ext cx="1803400" cy="2225675"/>
            <a:chOff x="2214546" y="714356"/>
            <a:chExt cx="3643338" cy="4208481"/>
          </a:xfrm>
        </p:grpSpPr>
        <p:grpSp>
          <p:nvGrpSpPr>
            <p:cNvPr id="53265" name="177 Grupo"/>
            <p:cNvGrpSpPr>
              <a:grpSpLocks/>
            </p:cNvGrpSpPr>
            <p:nvPr/>
          </p:nvGrpSpPr>
          <p:grpSpPr bwMode="auto">
            <a:xfrm>
              <a:off x="2214543" y="1214423"/>
              <a:ext cx="3643335" cy="3708416"/>
              <a:chOff x="2571736" y="1071546"/>
              <a:chExt cx="2893096" cy="3422454"/>
            </a:xfrm>
          </p:grpSpPr>
          <p:sp>
            <p:nvSpPr>
              <p:cNvPr id="76" name="75 Cubo"/>
              <p:cNvSpPr/>
              <p:nvPr/>
            </p:nvSpPr>
            <p:spPr bwMode="auto">
              <a:xfrm>
                <a:off x="3857843" y="2856753"/>
                <a:ext cx="359090" cy="9308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77" name="76 Forma libre"/>
              <p:cNvSpPr/>
              <p:nvPr/>
            </p:nvSpPr>
            <p:spPr bwMode="auto">
              <a:xfrm rot="8161486">
                <a:off x="2571736" y="1071546"/>
                <a:ext cx="2893096" cy="3422454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78" name="77 Elipse"/>
              <p:cNvSpPr/>
              <p:nvPr/>
            </p:nvSpPr>
            <p:spPr bwMode="auto">
              <a:xfrm>
                <a:off x="3710132" y="1817890"/>
                <a:ext cx="287781" cy="43770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79" name="78 Elipse"/>
              <p:cNvSpPr/>
              <p:nvPr/>
            </p:nvSpPr>
            <p:spPr bwMode="auto">
              <a:xfrm>
                <a:off x="3812001" y="1912080"/>
                <a:ext cx="147711" cy="29088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0" name="79 Elipse"/>
              <p:cNvSpPr/>
              <p:nvPr/>
            </p:nvSpPr>
            <p:spPr bwMode="auto">
              <a:xfrm>
                <a:off x="4120156" y="1817890"/>
                <a:ext cx="295422" cy="43770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1" name="80 Elipse"/>
              <p:cNvSpPr/>
              <p:nvPr/>
            </p:nvSpPr>
            <p:spPr bwMode="auto">
              <a:xfrm>
                <a:off x="4224573" y="1912080"/>
                <a:ext cx="147711" cy="29088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2" name="81 Luna"/>
              <p:cNvSpPr/>
              <p:nvPr/>
            </p:nvSpPr>
            <p:spPr bwMode="auto">
              <a:xfrm rot="16200000">
                <a:off x="3924229" y="2435768"/>
                <a:ext cx="279799" cy="412572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3" name="82 Proceso alternativo"/>
              <p:cNvSpPr/>
              <p:nvPr/>
            </p:nvSpPr>
            <p:spPr>
              <a:xfrm>
                <a:off x="4285695" y="3286148"/>
                <a:ext cx="499161" cy="21331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4" name="83 Proceso alternativo"/>
              <p:cNvSpPr/>
              <p:nvPr/>
            </p:nvSpPr>
            <p:spPr>
              <a:xfrm>
                <a:off x="4216932" y="3499462"/>
                <a:ext cx="567924" cy="216083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5" name="84 Proceso alternativo"/>
              <p:cNvSpPr/>
              <p:nvPr/>
            </p:nvSpPr>
            <p:spPr>
              <a:xfrm>
                <a:off x="4285695" y="3715545"/>
                <a:ext cx="499161" cy="21331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6" name="85 Proceso alternativo"/>
              <p:cNvSpPr/>
              <p:nvPr/>
            </p:nvSpPr>
            <p:spPr>
              <a:xfrm>
                <a:off x="4430858" y="3928857"/>
                <a:ext cx="353998" cy="21331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7" name="86 Proceso alternativo"/>
              <p:cNvSpPr/>
              <p:nvPr/>
            </p:nvSpPr>
            <p:spPr>
              <a:xfrm rot="16200000">
                <a:off x="4349618" y="2937497"/>
                <a:ext cx="498654" cy="19864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75" name="74 Forma libre"/>
            <p:cNvSpPr/>
            <p:nvPr/>
          </p:nvSpPr>
          <p:spPr>
            <a:xfrm>
              <a:off x="3975280" y="714356"/>
              <a:ext cx="169979" cy="2665571"/>
            </a:xfrm>
            <a:custGeom>
              <a:avLst/>
              <a:gdLst>
                <a:gd name="connsiteX0" fmla="*/ 69272 w 136235"/>
                <a:gd name="connsiteY0" fmla="*/ 0 h 2826327"/>
                <a:gd name="connsiteX1" fmla="*/ 124690 w 136235"/>
                <a:gd name="connsiteY1" fmla="*/ 1704109 h 2826327"/>
                <a:gd name="connsiteX2" fmla="*/ 0 w 136235"/>
                <a:gd name="connsiteY2" fmla="*/ 2826327 h 28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35" h="2826327">
                  <a:moveTo>
                    <a:pt x="69272" y="0"/>
                  </a:moveTo>
                  <a:cubicBezTo>
                    <a:pt x="102753" y="616527"/>
                    <a:pt x="136235" y="1233055"/>
                    <a:pt x="124690" y="1704109"/>
                  </a:cubicBezTo>
                  <a:cubicBezTo>
                    <a:pt x="113145" y="2175163"/>
                    <a:pt x="56572" y="2500745"/>
                    <a:pt x="0" y="2826327"/>
                  </a:cubicBezTo>
                </a:path>
              </a:pathLst>
            </a:custGeom>
            <a:ln w="1270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88" name="43 Imagen" descr="C:\Documents and Settings\Juan Carlos Alvarado\Escritorio\Grupo Carolina\2012-04-20-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038" y="4424363"/>
            <a:ext cx="2336800" cy="182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21399" y="204069"/>
            <a:ext cx="609654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SOLDADURA POR ALTA FRECUENCIA</a:t>
            </a:r>
          </a:p>
        </p:txBody>
      </p:sp>
      <p:pic>
        <p:nvPicPr>
          <p:cNvPr id="53263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14813" y="877888"/>
            <a:ext cx="442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Aspectos históricos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7174" name="59 Rectángulo"/>
          <p:cNvSpPr>
            <a:spLocks noChangeArrowheads="1"/>
          </p:cNvSpPr>
          <p:nvPr/>
        </p:nvSpPr>
        <p:spPr bwMode="auto">
          <a:xfrm>
            <a:off x="4071938" y="1557338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Construcciones a la compresión.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Método constructivo con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materiales flexibles 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fuerza de tensión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en vez de peso.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Elementos juntos y en armonía. </a:t>
            </a:r>
          </a:p>
        </p:txBody>
      </p:sp>
      <p:pic>
        <p:nvPicPr>
          <p:cNvPr id="61" name="60 Imagen" descr="http://us.123rf.com/400wm/400/400/frenta/frenta0802/frenta080200067/2613725-3d-t-tere--constructor-la-construcci-n-de-un-muro-de-ladrillo-de-color-nara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908175"/>
            <a:ext cx="157162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61 Imagen" descr="http://us.123rf.com/400wm/400/400/tonchik1981/tonchik19810905/tonchik1981090500037/4933304-pared-de-ladrillo-a-la-huelga-por-alm-d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2416175"/>
            <a:ext cx="1652588" cy="144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Picture 4" descr="http://www.plataformaarquitectura.cl/wp-content/uploads/2008/06/495162004_airpor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613" y="4224338"/>
            <a:ext cx="2328862" cy="178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178" name="39 Grupo"/>
          <p:cNvGrpSpPr>
            <a:grpSpLocks/>
          </p:cNvGrpSpPr>
          <p:nvPr/>
        </p:nvGrpSpPr>
        <p:grpSpPr bwMode="auto">
          <a:xfrm>
            <a:off x="6012160" y="4437112"/>
            <a:ext cx="1643063" cy="1857375"/>
            <a:chOff x="5972175" y="650875"/>
            <a:chExt cx="2293938" cy="2532063"/>
          </a:xfrm>
        </p:grpSpPr>
        <p:sp>
          <p:nvSpPr>
            <p:cNvPr id="76" name="75 Cubo"/>
            <p:cNvSpPr/>
            <p:nvPr/>
          </p:nvSpPr>
          <p:spPr>
            <a:xfrm>
              <a:off x="6929644" y="2072725"/>
              <a:ext cx="356835" cy="64059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Forma libre"/>
            <p:cNvSpPr/>
            <p:nvPr/>
          </p:nvSpPr>
          <p:spPr>
            <a:xfrm rot="8679069">
              <a:off x="5972175" y="650875"/>
              <a:ext cx="2293938" cy="253206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8" name="77 Nube"/>
            <p:cNvSpPr/>
            <p:nvPr/>
          </p:nvSpPr>
          <p:spPr>
            <a:xfrm>
              <a:off x="6645950" y="1713475"/>
              <a:ext cx="926440" cy="787753"/>
            </a:xfrm>
            <a:prstGeom prst="cloud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Acorde"/>
            <p:cNvSpPr/>
            <p:nvPr/>
          </p:nvSpPr>
          <p:spPr>
            <a:xfrm rot="17649186">
              <a:off x="6772158" y="1269896"/>
              <a:ext cx="357086" cy="361268"/>
            </a:xfrm>
            <a:prstGeom prst="chord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0" name="79 Acorde"/>
            <p:cNvSpPr/>
            <p:nvPr/>
          </p:nvSpPr>
          <p:spPr>
            <a:xfrm rot="17649186">
              <a:off x="7273056" y="1272113"/>
              <a:ext cx="357086" cy="356834"/>
            </a:xfrm>
            <a:prstGeom prst="chord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81" name="80 Conector recto"/>
            <p:cNvCxnSpPr/>
            <p:nvPr/>
          </p:nvCxnSpPr>
          <p:spPr>
            <a:xfrm>
              <a:off x="7073709" y="1429971"/>
              <a:ext cx="212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Elipse"/>
            <p:cNvSpPr/>
            <p:nvPr/>
          </p:nvSpPr>
          <p:spPr>
            <a:xfrm>
              <a:off x="6858721" y="1429971"/>
              <a:ext cx="144064" cy="2120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3" name="82 Elipse"/>
            <p:cNvSpPr/>
            <p:nvPr/>
          </p:nvSpPr>
          <p:spPr>
            <a:xfrm>
              <a:off x="7359619" y="1429971"/>
              <a:ext cx="141847" cy="2120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84" name="83 Conector recto"/>
            <p:cNvCxnSpPr/>
            <p:nvPr/>
          </p:nvCxnSpPr>
          <p:spPr>
            <a:xfrm>
              <a:off x="6859829" y="1501388"/>
              <a:ext cx="2859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7286480" y="1501388"/>
              <a:ext cx="285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85 Luna"/>
            <p:cNvSpPr/>
            <p:nvPr/>
          </p:nvSpPr>
          <p:spPr>
            <a:xfrm rot="16200000">
              <a:off x="7037507" y="1823752"/>
              <a:ext cx="214251" cy="283695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7179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427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427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90" name="41 Rectángulo"/>
          <p:cNvSpPr>
            <a:spLocks noChangeArrowheads="1"/>
          </p:cNvSpPr>
          <p:nvPr/>
        </p:nvSpPr>
        <p:spPr bwMode="auto">
          <a:xfrm>
            <a:off x="-534352" y="1308154"/>
            <a:ext cx="5943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SOLDADURA MECANICA O POR COSTURA</a:t>
            </a:r>
          </a:p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</a:p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</p:txBody>
      </p:sp>
      <p:sp>
        <p:nvSpPr>
          <p:cNvPr id="54281" name="Rectangle 1"/>
          <p:cNvSpPr>
            <a:spLocks noChangeArrowheads="1"/>
          </p:cNvSpPr>
          <p:nvPr/>
        </p:nvSpPr>
        <p:spPr bwMode="auto">
          <a:xfrm>
            <a:off x="415925" y="1853595"/>
            <a:ext cx="5268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Debemos destacar a los  confeccionistas que todavía emplean este sistema para elaborar toldos,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6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parasoles y cortinas enrollables que ofrecen una inmejorable estética. En Arquitectura Textil se utiliza poco.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867400" y="1344613"/>
            <a:ext cx="2592388" cy="277495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54283" name="115 Grupo"/>
          <p:cNvGrpSpPr>
            <a:grpSpLocks/>
          </p:cNvGrpSpPr>
          <p:nvPr/>
        </p:nvGrpSpPr>
        <p:grpSpPr bwMode="auto">
          <a:xfrm>
            <a:off x="6030913" y="1476375"/>
            <a:ext cx="2357437" cy="2428875"/>
            <a:chOff x="3143240" y="1285860"/>
            <a:chExt cx="4043001" cy="4699148"/>
          </a:xfrm>
        </p:grpSpPr>
        <p:pic>
          <p:nvPicPr>
            <p:cNvPr id="54313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1285860"/>
              <a:ext cx="2214578" cy="222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4" descr="http://t2.gstatic.com/images?q=tbn:ANd9GcSrJ-BE3UOJHZZ7qEClnGS_ymkqE-MJrxIDXjENNp0zcWtbu-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817150">
              <a:off x="4241234" y="3807000"/>
              <a:ext cx="2127167" cy="2228849"/>
            </a:xfrm>
            <a:prstGeom prst="rect">
              <a:avLst/>
            </a:prstGeom>
            <a:noFill/>
            <a:scene3d>
              <a:camera prst="perspectiveRelaxedModerately"/>
              <a:lightRig rig="threePt" dir="t"/>
            </a:scene3d>
          </p:spPr>
        </p:pic>
        <p:sp>
          <p:nvSpPr>
            <p:cNvPr id="95" name="94 Cubo"/>
            <p:cNvSpPr/>
            <p:nvPr/>
          </p:nvSpPr>
          <p:spPr>
            <a:xfrm rot="324278">
              <a:off x="5585376" y="3506439"/>
              <a:ext cx="1502853" cy="28256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6" name="95 Cubo"/>
            <p:cNvSpPr/>
            <p:nvPr/>
          </p:nvSpPr>
          <p:spPr>
            <a:xfrm rot="339391">
              <a:off x="5492809" y="3226946"/>
              <a:ext cx="291315" cy="12838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7" name="96 Forma libre"/>
            <p:cNvSpPr/>
            <p:nvPr/>
          </p:nvSpPr>
          <p:spPr bwMode="auto">
            <a:xfrm rot="8161486">
              <a:off x="4106877" y="1882131"/>
              <a:ext cx="3079364" cy="2541572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8" name="97 Elipse"/>
            <p:cNvSpPr/>
            <p:nvPr/>
          </p:nvSpPr>
          <p:spPr bwMode="auto">
            <a:xfrm>
              <a:off x="5571764" y="2142764"/>
              <a:ext cx="299482" cy="451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9" name="98 Elipse"/>
            <p:cNvSpPr/>
            <p:nvPr/>
          </p:nvSpPr>
          <p:spPr bwMode="auto">
            <a:xfrm>
              <a:off x="5571764" y="2213404"/>
              <a:ext cx="152463" cy="304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4320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2714620"/>
              <a:ext cx="4286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100 Elipse"/>
            <p:cNvSpPr/>
            <p:nvPr/>
          </p:nvSpPr>
          <p:spPr bwMode="auto">
            <a:xfrm>
              <a:off x="5857632" y="2142764"/>
              <a:ext cx="299482" cy="451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2" name="101 Elipse"/>
            <p:cNvSpPr/>
            <p:nvPr/>
          </p:nvSpPr>
          <p:spPr bwMode="auto">
            <a:xfrm>
              <a:off x="5857632" y="2213404"/>
              <a:ext cx="152463" cy="304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3" name="102 Cubo"/>
            <p:cNvSpPr/>
            <p:nvPr/>
          </p:nvSpPr>
          <p:spPr>
            <a:xfrm rot="1385193">
              <a:off x="5413855" y="3687647"/>
              <a:ext cx="1494685" cy="31941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04" name="128 Rectángulo"/>
          <p:cNvSpPr>
            <a:spLocks noChangeArrowheads="1"/>
          </p:cNvSpPr>
          <p:nvPr/>
        </p:nvSpPr>
        <p:spPr bwMode="auto">
          <a:xfrm>
            <a:off x="2643188" y="3714750"/>
            <a:ext cx="2857500" cy="38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SOLDADURA QUIMICA</a:t>
            </a:r>
            <a:endParaRPr lang="es-E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</p:txBody>
      </p:sp>
      <p:sp>
        <p:nvSpPr>
          <p:cNvPr id="54285" name="Rectangle 2"/>
          <p:cNvSpPr>
            <a:spLocks noChangeArrowheads="1"/>
          </p:cNvSpPr>
          <p:nvPr/>
        </p:nvSpPr>
        <p:spPr bwMode="auto">
          <a:xfrm>
            <a:off x="415925" y="4106972"/>
            <a:ext cx="5143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6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Los plastificados también son susceptibles de ser unidos por promotores químicos (pegamentos o adhesivos), los cuales deben ofrecer 2 características esenciales: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16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16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1.- Que sean de contacto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6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2.- Que sean flexibles al secar</a:t>
            </a:r>
          </a:p>
        </p:txBody>
      </p:sp>
      <p:pic>
        <p:nvPicPr>
          <p:cNvPr id="54286" name="152 Imagen" descr="http://www.mercadolibre.com.ar/jm/img?s=MLA&amp;f=138727189_4913.jpg&amp;v=P&amp;sll=179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51" y="5264149"/>
            <a:ext cx="131603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141 Rectángulo"/>
          <p:cNvSpPr/>
          <p:nvPr/>
        </p:nvSpPr>
        <p:spPr>
          <a:xfrm>
            <a:off x="5880100" y="4197350"/>
            <a:ext cx="2592388" cy="23272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54288" name="129 Grupo"/>
          <p:cNvGrpSpPr>
            <a:grpSpLocks/>
          </p:cNvGrpSpPr>
          <p:nvPr/>
        </p:nvGrpSpPr>
        <p:grpSpPr bwMode="auto">
          <a:xfrm>
            <a:off x="6280150" y="4449763"/>
            <a:ext cx="1817688" cy="1697037"/>
            <a:chOff x="2479718" y="1356541"/>
            <a:chExt cx="3480817" cy="3429781"/>
          </a:xfrm>
        </p:grpSpPr>
        <p:pic>
          <p:nvPicPr>
            <p:cNvPr id="54291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1815">
              <a:off x="2479718" y="3941503"/>
              <a:ext cx="915478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108 Cubo"/>
            <p:cNvSpPr/>
            <p:nvPr/>
          </p:nvSpPr>
          <p:spPr bwMode="auto">
            <a:xfrm rot="7977050">
              <a:off x="4228715" y="3178474"/>
              <a:ext cx="773226" cy="21584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0" name="109 Cubo"/>
            <p:cNvSpPr/>
            <p:nvPr/>
          </p:nvSpPr>
          <p:spPr bwMode="auto">
            <a:xfrm rot="13532657">
              <a:off x="4590902" y="4119468"/>
              <a:ext cx="814934" cy="1915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1" name="110 Cubo"/>
            <p:cNvSpPr/>
            <p:nvPr/>
          </p:nvSpPr>
          <p:spPr bwMode="auto">
            <a:xfrm rot="18280793">
              <a:off x="4683939" y="3670288"/>
              <a:ext cx="513344" cy="19152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2" name="111 Cubo"/>
            <p:cNvSpPr/>
            <p:nvPr/>
          </p:nvSpPr>
          <p:spPr bwMode="auto">
            <a:xfrm rot="19862743">
              <a:off x="4796209" y="2691236"/>
              <a:ext cx="249281" cy="98497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3" name="112 Forma libre"/>
            <p:cNvSpPr/>
            <p:nvPr/>
          </p:nvSpPr>
          <p:spPr bwMode="auto">
            <a:xfrm rot="6498529">
              <a:off x="3284529" y="1323711"/>
              <a:ext cx="2643176" cy="2708836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4" name="113 Elipse"/>
            <p:cNvSpPr/>
            <p:nvPr/>
          </p:nvSpPr>
          <p:spPr bwMode="auto">
            <a:xfrm>
              <a:off x="4501328" y="2072014"/>
              <a:ext cx="158081" cy="23742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5" name="114 Elipse"/>
            <p:cNvSpPr/>
            <p:nvPr/>
          </p:nvSpPr>
          <p:spPr bwMode="auto">
            <a:xfrm>
              <a:off x="4288527" y="2142599"/>
              <a:ext cx="152001" cy="23742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6" name="115 Cubo"/>
            <p:cNvSpPr/>
            <p:nvPr/>
          </p:nvSpPr>
          <p:spPr bwMode="auto">
            <a:xfrm rot="7035424">
              <a:off x="4406636" y="3255729"/>
              <a:ext cx="712265" cy="2249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7" name="116 Cubo"/>
            <p:cNvSpPr/>
            <p:nvPr/>
          </p:nvSpPr>
          <p:spPr bwMode="auto">
            <a:xfrm rot="13930971">
              <a:off x="4788243" y="4115836"/>
              <a:ext cx="709058" cy="17632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8" name="117 Cubo"/>
            <p:cNvSpPr/>
            <p:nvPr/>
          </p:nvSpPr>
          <p:spPr bwMode="auto">
            <a:xfrm rot="18280793">
              <a:off x="4825298" y="3668770"/>
              <a:ext cx="513344" cy="1945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9" name="118 Luna"/>
            <p:cNvSpPr/>
            <p:nvPr/>
          </p:nvSpPr>
          <p:spPr bwMode="auto">
            <a:xfrm rot="14144055">
              <a:off x="4473059" y="2483261"/>
              <a:ext cx="266298" cy="252322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0" name="119 Elipse"/>
            <p:cNvSpPr/>
            <p:nvPr/>
          </p:nvSpPr>
          <p:spPr bwMode="auto">
            <a:xfrm>
              <a:off x="4501328" y="2216393"/>
              <a:ext cx="75999" cy="1604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1" name="120 Elipse"/>
            <p:cNvSpPr/>
            <p:nvPr/>
          </p:nvSpPr>
          <p:spPr bwMode="auto">
            <a:xfrm>
              <a:off x="4288527" y="2267727"/>
              <a:ext cx="75999" cy="1604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54305" name="318 Grupo"/>
            <p:cNvGrpSpPr>
              <a:grpSpLocks/>
            </p:cNvGrpSpPr>
            <p:nvPr/>
          </p:nvGrpSpPr>
          <p:grpSpPr bwMode="auto">
            <a:xfrm>
              <a:off x="3428992" y="3929066"/>
              <a:ext cx="857256" cy="857256"/>
              <a:chOff x="2714612" y="3571876"/>
              <a:chExt cx="1357322" cy="1143008"/>
            </a:xfrm>
          </p:grpSpPr>
          <p:sp>
            <p:nvSpPr>
              <p:cNvPr id="123" name="122 Cilindro"/>
              <p:cNvSpPr/>
              <p:nvPr/>
            </p:nvSpPr>
            <p:spPr>
              <a:xfrm>
                <a:off x="2713363" y="3572695"/>
                <a:ext cx="1357367" cy="1142189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24" name="123 Rectángulo"/>
              <p:cNvSpPr/>
              <p:nvPr/>
            </p:nvSpPr>
            <p:spPr>
              <a:xfrm>
                <a:off x="2928926" y="4286256"/>
                <a:ext cx="1000132" cy="357190"/>
              </a:xfrm>
              <a:prstGeom prst="rect">
                <a:avLst/>
              </a:prstGeom>
              <a:noFill/>
            </p:spPr>
            <p:txBody>
              <a:bodyPr wrap="none">
                <a:prstTxWarp prst="textInflateBottom">
                  <a:avLst/>
                </a:prstTxWarp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ES" sz="5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Pegamento</a:t>
                </a:r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3141753" y="3572695"/>
                <a:ext cx="216600" cy="28661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6" name="125 Elipse"/>
              <p:cNvSpPr/>
              <p:nvPr/>
            </p:nvSpPr>
            <p:spPr>
              <a:xfrm>
                <a:off x="3502754" y="3572695"/>
                <a:ext cx="211788" cy="28661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7" name="126 Elipse"/>
              <p:cNvSpPr/>
              <p:nvPr/>
            </p:nvSpPr>
            <p:spPr bwMode="auto">
              <a:xfrm>
                <a:off x="3213952" y="3718143"/>
                <a:ext cx="77014" cy="1582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8" name="127 Elipse"/>
              <p:cNvSpPr/>
              <p:nvPr/>
            </p:nvSpPr>
            <p:spPr bwMode="auto">
              <a:xfrm>
                <a:off x="3570141" y="3718143"/>
                <a:ext cx="81829" cy="1582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9" name="128 Luna"/>
              <p:cNvSpPr/>
              <p:nvPr/>
            </p:nvSpPr>
            <p:spPr>
              <a:xfrm rot="16200000">
                <a:off x="3319063" y="3823173"/>
                <a:ext cx="218170" cy="572788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pic>
        <p:nvPicPr>
          <p:cNvPr id="54289" name="Imagen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530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530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3" name="2 Rectángulo"/>
          <p:cNvSpPr/>
          <p:nvPr/>
        </p:nvSpPr>
        <p:spPr>
          <a:xfrm>
            <a:off x="460374" y="1657350"/>
            <a:ext cx="2507619" cy="227012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55305" name="95 Grupo"/>
          <p:cNvGrpSpPr>
            <a:grpSpLocks/>
          </p:cNvGrpSpPr>
          <p:nvPr/>
        </p:nvGrpSpPr>
        <p:grpSpPr bwMode="auto">
          <a:xfrm>
            <a:off x="460374" y="1736143"/>
            <a:ext cx="2562226" cy="2163810"/>
            <a:chOff x="2500298" y="285728"/>
            <a:chExt cx="4786346" cy="6072230"/>
          </a:xfrm>
        </p:grpSpPr>
        <p:grpSp>
          <p:nvGrpSpPr>
            <p:cNvPr id="55362" name="72 Grupo"/>
            <p:cNvGrpSpPr>
              <a:grpSpLocks/>
            </p:cNvGrpSpPr>
            <p:nvPr/>
          </p:nvGrpSpPr>
          <p:grpSpPr bwMode="auto">
            <a:xfrm>
              <a:off x="2744191" y="285728"/>
              <a:ext cx="4542453" cy="5307581"/>
              <a:chOff x="2744191" y="285728"/>
              <a:chExt cx="4542453" cy="5307581"/>
            </a:xfrm>
          </p:grpSpPr>
          <p:sp>
            <p:nvSpPr>
              <p:cNvPr id="61" name="60 Cubo"/>
              <p:cNvSpPr/>
              <p:nvPr/>
            </p:nvSpPr>
            <p:spPr bwMode="auto">
              <a:xfrm rot="19375044">
                <a:off x="4689683" y="4426964"/>
                <a:ext cx="235139" cy="71298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2" name="61 Cubo"/>
              <p:cNvSpPr/>
              <p:nvPr/>
            </p:nvSpPr>
            <p:spPr bwMode="auto">
              <a:xfrm rot="19375044">
                <a:off x="4407519" y="4426964"/>
                <a:ext cx="235139" cy="71298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3" name="62 Cubo"/>
              <p:cNvSpPr/>
              <p:nvPr/>
            </p:nvSpPr>
            <p:spPr bwMode="auto">
              <a:xfrm rot="639505">
                <a:off x="4329141" y="3797163"/>
                <a:ext cx="250813" cy="83181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4" name="63 Cubo"/>
              <p:cNvSpPr/>
              <p:nvPr/>
            </p:nvSpPr>
            <p:spPr bwMode="auto">
              <a:xfrm rot="6802253">
                <a:off x="3736289" y="3768467"/>
                <a:ext cx="819929" cy="18811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5" name="64 Cubo"/>
              <p:cNvSpPr/>
              <p:nvPr/>
            </p:nvSpPr>
            <p:spPr bwMode="auto">
              <a:xfrm rot="17102510">
                <a:off x="3993788" y="2879491"/>
                <a:ext cx="1099183" cy="17765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6" name="65 Cubo"/>
              <p:cNvSpPr/>
              <p:nvPr/>
            </p:nvSpPr>
            <p:spPr bwMode="auto">
              <a:xfrm rot="19881989">
                <a:off x="4303013" y="3072298"/>
                <a:ext cx="323967" cy="133684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7" name="66 Forma libre"/>
              <p:cNvSpPr/>
              <p:nvPr/>
            </p:nvSpPr>
            <p:spPr bwMode="auto">
              <a:xfrm rot="6443475">
                <a:off x="2984562" y="1754984"/>
                <a:ext cx="2143132" cy="2623873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8" name="67 Acorde"/>
              <p:cNvSpPr/>
              <p:nvPr/>
            </p:nvSpPr>
            <p:spPr bwMode="auto">
              <a:xfrm rot="18045886">
                <a:off x="3513161" y="2569541"/>
                <a:ext cx="404023" cy="423245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9" name="68 Acorde"/>
              <p:cNvSpPr/>
              <p:nvPr/>
            </p:nvSpPr>
            <p:spPr bwMode="auto">
              <a:xfrm rot="13547065">
                <a:off x="3808748" y="2359331"/>
                <a:ext cx="398080" cy="433699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pic>
            <p:nvPicPr>
              <p:cNvPr id="5537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812680">
                <a:off x="3755206" y="289956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70 Elipse"/>
              <p:cNvSpPr/>
              <p:nvPr/>
            </p:nvSpPr>
            <p:spPr bwMode="auto">
              <a:xfrm>
                <a:off x="3785713" y="2858403"/>
                <a:ext cx="67927" cy="1544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72" name="71 Elipse"/>
              <p:cNvSpPr/>
              <p:nvPr/>
            </p:nvSpPr>
            <p:spPr bwMode="auto">
              <a:xfrm>
                <a:off x="4005175" y="2638569"/>
                <a:ext cx="67927" cy="1604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pic>
            <p:nvPicPr>
              <p:cNvPr id="55382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130722">
                <a:off x="3323237" y="2457494"/>
                <a:ext cx="150143" cy="167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83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130722">
                <a:off x="3251797" y="2743246"/>
                <a:ext cx="150143" cy="167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84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91575">
                <a:off x="3902150" y="1965901"/>
                <a:ext cx="216999" cy="241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85" name="Picture 2" descr="http://t3.gstatic.com/images?q=tbn:ANd9GcSgYAqBpYc-NFurpadtmygMEdSUlKvmD4W7mKvOUyHIZ77x3Kf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91575">
                <a:off x="4116465" y="1965901"/>
                <a:ext cx="216999" cy="241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76 Cubo"/>
              <p:cNvSpPr/>
              <p:nvPr/>
            </p:nvSpPr>
            <p:spPr bwMode="auto">
              <a:xfrm rot="639505">
                <a:off x="4553826" y="3951642"/>
                <a:ext cx="308293" cy="73674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78" name="77 Cubo"/>
              <p:cNvSpPr/>
              <p:nvPr/>
            </p:nvSpPr>
            <p:spPr>
              <a:xfrm rot="20113673">
                <a:off x="5865371" y="1420556"/>
                <a:ext cx="198560" cy="4170945"/>
              </a:xfrm>
              <a:prstGeom prst="cub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79" name="78 Triángulo isósceles"/>
              <p:cNvSpPr/>
              <p:nvPr/>
            </p:nvSpPr>
            <p:spPr>
              <a:xfrm>
                <a:off x="5071130" y="1289843"/>
                <a:ext cx="574780" cy="279253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80" name="79 Conector recto"/>
              <p:cNvCxnSpPr>
                <a:stCxn id="79" idx="2"/>
                <a:endCxn id="65" idx="4"/>
              </p:cNvCxnSpPr>
              <p:nvPr/>
            </p:nvCxnSpPr>
            <p:spPr>
              <a:xfrm rot="5400000">
                <a:off x="4425521" y="1838485"/>
                <a:ext cx="914994" cy="376219"/>
              </a:xfrm>
              <a:prstGeom prst="line">
                <a:avLst/>
              </a:prstGeom>
              <a:ln w="508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80 Conector recto"/>
              <p:cNvCxnSpPr>
                <a:stCxn id="79" idx="0"/>
              </p:cNvCxnSpPr>
              <p:nvPr/>
            </p:nvCxnSpPr>
            <p:spPr>
              <a:xfrm rot="5400000" flipH="1" flipV="1">
                <a:off x="5356647" y="1000581"/>
                <a:ext cx="291132" cy="287391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Conector recto"/>
              <p:cNvCxnSpPr/>
              <p:nvPr/>
            </p:nvCxnSpPr>
            <p:spPr>
              <a:xfrm flipV="1">
                <a:off x="5645909" y="1569096"/>
                <a:ext cx="501626" cy="11883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82 Forma libre"/>
              <p:cNvSpPr/>
              <p:nvPr/>
            </p:nvSpPr>
            <p:spPr>
              <a:xfrm>
                <a:off x="5640682" y="945235"/>
                <a:ext cx="522527" cy="629801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84" name="83 Conector recto"/>
              <p:cNvCxnSpPr>
                <a:stCxn id="83" idx="2"/>
              </p:cNvCxnSpPr>
              <p:nvPr/>
            </p:nvCxnSpPr>
            <p:spPr>
              <a:xfrm flipV="1">
                <a:off x="6157986" y="1569096"/>
                <a:ext cx="1128658" cy="594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84 Conector recto"/>
              <p:cNvCxnSpPr/>
              <p:nvPr/>
            </p:nvCxnSpPr>
            <p:spPr>
              <a:xfrm flipV="1">
                <a:off x="5645909" y="285728"/>
                <a:ext cx="783790" cy="73080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85 Forma libre"/>
              <p:cNvSpPr/>
              <p:nvPr/>
            </p:nvSpPr>
            <p:spPr>
              <a:xfrm>
                <a:off x="5854920" y="713517"/>
                <a:ext cx="574780" cy="855579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87" name="86 Forma libre"/>
              <p:cNvSpPr/>
              <p:nvPr/>
            </p:nvSpPr>
            <p:spPr>
              <a:xfrm>
                <a:off x="6069154" y="499623"/>
                <a:ext cx="642710" cy="1069473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88" name="87 Conector recto"/>
              <p:cNvCxnSpPr/>
              <p:nvPr/>
            </p:nvCxnSpPr>
            <p:spPr>
              <a:xfrm flipV="1">
                <a:off x="5854920" y="285728"/>
                <a:ext cx="856944" cy="659507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"/>
              <p:cNvCxnSpPr/>
              <p:nvPr/>
            </p:nvCxnSpPr>
            <p:spPr>
              <a:xfrm flipV="1">
                <a:off x="6069154" y="351083"/>
                <a:ext cx="862171" cy="66545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129 Conector recto"/>
              <p:cNvCxnSpPr/>
              <p:nvPr/>
            </p:nvCxnSpPr>
            <p:spPr>
              <a:xfrm flipV="1">
                <a:off x="6147535" y="642219"/>
                <a:ext cx="851717" cy="522854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130 Conector recto"/>
              <p:cNvCxnSpPr/>
              <p:nvPr/>
            </p:nvCxnSpPr>
            <p:spPr>
              <a:xfrm flipV="1">
                <a:off x="6147535" y="927412"/>
                <a:ext cx="924871" cy="386197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131 Conector recto"/>
              <p:cNvCxnSpPr/>
              <p:nvPr/>
            </p:nvCxnSpPr>
            <p:spPr>
              <a:xfrm flipV="1">
                <a:off x="6147535" y="1289843"/>
                <a:ext cx="992801" cy="166362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132 Forma libre"/>
              <p:cNvSpPr/>
              <p:nvPr/>
            </p:nvSpPr>
            <p:spPr>
              <a:xfrm>
                <a:off x="6288616" y="285728"/>
                <a:ext cx="710637" cy="1283368"/>
              </a:xfrm>
              <a:custGeom>
                <a:avLst/>
                <a:gdLst>
                  <a:gd name="connsiteX0" fmla="*/ 0 w 528781"/>
                  <a:gd name="connsiteY0" fmla="*/ 66964 h 635000"/>
                  <a:gd name="connsiteX1" fmla="*/ 443345 w 528781"/>
                  <a:gd name="connsiteY1" fmla="*/ 94673 h 635000"/>
                  <a:gd name="connsiteX2" fmla="*/ 512618 w 528781"/>
                  <a:gd name="connsiteY2" fmla="*/ 635000 h 635000"/>
                  <a:gd name="connsiteX3" fmla="*/ 512618 w 528781"/>
                  <a:gd name="connsiteY3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81" h="635000">
                    <a:moveTo>
                      <a:pt x="0" y="66964"/>
                    </a:moveTo>
                    <a:cubicBezTo>
                      <a:pt x="178954" y="33482"/>
                      <a:pt x="357909" y="0"/>
                      <a:pt x="443345" y="94673"/>
                    </a:cubicBezTo>
                    <a:cubicBezTo>
                      <a:pt x="528781" y="189346"/>
                      <a:pt x="512618" y="635000"/>
                      <a:pt x="512618" y="635000"/>
                    </a:cubicBezTo>
                    <a:lnTo>
                      <a:pt x="512618" y="635000"/>
                    </a:lnTo>
                  </a:path>
                </a:pathLst>
              </a:cu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54" name="53 Cubo"/>
            <p:cNvSpPr/>
            <p:nvPr/>
          </p:nvSpPr>
          <p:spPr>
            <a:xfrm>
              <a:off x="2500298" y="5425138"/>
              <a:ext cx="1431724" cy="932820"/>
            </a:xfrm>
            <a:prstGeom prst="cub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5" name="54 Elipse"/>
            <p:cNvSpPr/>
            <p:nvPr/>
          </p:nvSpPr>
          <p:spPr>
            <a:xfrm>
              <a:off x="2855616" y="5353840"/>
              <a:ext cx="141081" cy="2198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6" name="55 Acorde"/>
            <p:cNvSpPr/>
            <p:nvPr/>
          </p:nvSpPr>
          <p:spPr>
            <a:xfrm rot="6762306">
              <a:off x="3414026" y="5254961"/>
              <a:ext cx="314899" cy="334417"/>
            </a:xfrm>
            <a:prstGeom prst="chord">
              <a:avLst/>
            </a:prstGeom>
            <a:noFill/>
            <a:ln w="412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7" name="56 Elipse"/>
            <p:cNvSpPr/>
            <p:nvPr/>
          </p:nvSpPr>
          <p:spPr bwMode="auto">
            <a:xfrm>
              <a:off x="2928770" y="5353840"/>
              <a:ext cx="67927" cy="1485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8" name="57 Elipse"/>
            <p:cNvSpPr/>
            <p:nvPr/>
          </p:nvSpPr>
          <p:spPr>
            <a:xfrm>
              <a:off x="3075078" y="5353840"/>
              <a:ext cx="135857" cy="2198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9" name="58 Elipse"/>
            <p:cNvSpPr/>
            <p:nvPr/>
          </p:nvSpPr>
          <p:spPr bwMode="auto">
            <a:xfrm>
              <a:off x="3143004" y="5353840"/>
              <a:ext cx="67930" cy="1485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53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5786454"/>
              <a:ext cx="445241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6" name="Rectangle 1"/>
          <p:cNvSpPr>
            <a:spLocks noChangeArrowheads="1"/>
          </p:cNvSpPr>
          <p:nvPr/>
        </p:nvSpPr>
        <p:spPr bwMode="auto">
          <a:xfrm>
            <a:off x="3132138" y="1800792"/>
            <a:ext cx="36433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Resistencia a la tensión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     Resistencia al rasgado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000" dirty="0" smtClean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Elongación (ESTIRAMIENTO)</a:t>
            </a: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55307" name="199 Grupo"/>
          <p:cNvGrpSpPr>
            <a:grpSpLocks/>
          </p:cNvGrpSpPr>
          <p:nvPr/>
        </p:nvGrpSpPr>
        <p:grpSpPr bwMode="auto">
          <a:xfrm>
            <a:off x="6775450" y="3300413"/>
            <a:ext cx="1974850" cy="1419225"/>
            <a:chOff x="1714480" y="1142984"/>
            <a:chExt cx="4929222" cy="2714638"/>
          </a:xfrm>
        </p:grpSpPr>
        <p:sp>
          <p:nvSpPr>
            <p:cNvPr id="136" name="135 Cubo"/>
            <p:cNvSpPr/>
            <p:nvPr/>
          </p:nvSpPr>
          <p:spPr>
            <a:xfrm rot="19195974">
              <a:off x="4393060" y="3171371"/>
              <a:ext cx="828142" cy="19129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7" name="136 Cubo"/>
            <p:cNvSpPr/>
            <p:nvPr/>
          </p:nvSpPr>
          <p:spPr>
            <a:xfrm rot="2687052">
              <a:off x="3743227" y="3192626"/>
              <a:ext cx="824179" cy="1913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8" name="137 Cubo"/>
            <p:cNvSpPr/>
            <p:nvPr/>
          </p:nvSpPr>
          <p:spPr>
            <a:xfrm>
              <a:off x="4357400" y="3001327"/>
              <a:ext cx="213969" cy="85629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39" name="138 Conector recto"/>
            <p:cNvCxnSpPr/>
            <p:nvPr/>
          </p:nvCxnSpPr>
          <p:spPr>
            <a:xfrm rot="10800000" flipV="1">
              <a:off x="5427247" y="2141994"/>
              <a:ext cx="1216455" cy="558717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 rot="10800000" flipV="1">
              <a:off x="5359885" y="1644007"/>
              <a:ext cx="1069847" cy="482806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140 Forma libre"/>
            <p:cNvSpPr/>
            <p:nvPr/>
          </p:nvSpPr>
          <p:spPr>
            <a:xfrm>
              <a:off x="2071096" y="1142984"/>
              <a:ext cx="4572606" cy="2283454"/>
            </a:xfrm>
            <a:custGeom>
              <a:avLst/>
              <a:gdLst>
                <a:gd name="connsiteX0" fmla="*/ 2159001 w 4638964"/>
                <a:gd name="connsiteY0" fmla="*/ 916710 h 2997201"/>
                <a:gd name="connsiteX1" fmla="*/ 1992746 w 4638964"/>
                <a:gd name="connsiteY1" fmla="*/ 1138382 h 2997201"/>
                <a:gd name="connsiteX2" fmla="*/ 1826492 w 4638964"/>
                <a:gd name="connsiteY2" fmla="*/ 1401619 h 2997201"/>
                <a:gd name="connsiteX3" fmla="*/ 1840346 w 4638964"/>
                <a:gd name="connsiteY3" fmla="*/ 1609437 h 2997201"/>
                <a:gd name="connsiteX4" fmla="*/ 1535546 w 4638964"/>
                <a:gd name="connsiteY4" fmla="*/ 1817255 h 2997201"/>
                <a:gd name="connsiteX5" fmla="*/ 1563255 w 4638964"/>
                <a:gd name="connsiteY5" fmla="*/ 1969655 h 2997201"/>
                <a:gd name="connsiteX6" fmla="*/ 1272310 w 4638964"/>
                <a:gd name="connsiteY6" fmla="*/ 2163619 h 2997201"/>
                <a:gd name="connsiteX7" fmla="*/ 1286164 w 4638964"/>
                <a:gd name="connsiteY7" fmla="*/ 2288310 h 2997201"/>
                <a:gd name="connsiteX8" fmla="*/ 967510 w 4638964"/>
                <a:gd name="connsiteY8" fmla="*/ 2413001 h 2997201"/>
                <a:gd name="connsiteX9" fmla="*/ 1022928 w 4638964"/>
                <a:gd name="connsiteY9" fmla="*/ 2606964 h 2997201"/>
                <a:gd name="connsiteX10" fmla="*/ 191655 w 4638964"/>
                <a:gd name="connsiteY10" fmla="*/ 2981037 h 2997201"/>
                <a:gd name="connsiteX11" fmla="*/ 2172855 w 4638964"/>
                <a:gd name="connsiteY11" fmla="*/ 2523837 h 2997201"/>
                <a:gd name="connsiteX12" fmla="*/ 4431146 w 4638964"/>
                <a:gd name="connsiteY12" fmla="*/ 2994892 h 2997201"/>
                <a:gd name="connsiteX13" fmla="*/ 3419764 w 4638964"/>
                <a:gd name="connsiteY13" fmla="*/ 2537692 h 2997201"/>
                <a:gd name="connsiteX14" fmla="*/ 3558310 w 4638964"/>
                <a:gd name="connsiteY14" fmla="*/ 2399146 h 2997201"/>
                <a:gd name="connsiteX15" fmla="*/ 3295073 w 4638964"/>
                <a:gd name="connsiteY15" fmla="*/ 2219037 h 2997201"/>
                <a:gd name="connsiteX16" fmla="*/ 3447473 w 4638964"/>
                <a:gd name="connsiteY16" fmla="*/ 1969655 h 2997201"/>
                <a:gd name="connsiteX17" fmla="*/ 3253510 w 4638964"/>
                <a:gd name="connsiteY17" fmla="*/ 1692564 h 2997201"/>
                <a:gd name="connsiteX18" fmla="*/ 3308928 w 4638964"/>
                <a:gd name="connsiteY18" fmla="*/ 1290782 h 2997201"/>
                <a:gd name="connsiteX19" fmla="*/ 3031837 w 4638964"/>
                <a:gd name="connsiteY19" fmla="*/ 1041401 h 2997201"/>
                <a:gd name="connsiteX20" fmla="*/ 2782455 w 4638964"/>
                <a:gd name="connsiteY20" fmla="*/ 695037 h 2997201"/>
                <a:gd name="connsiteX21" fmla="*/ 2505364 w 4638964"/>
                <a:gd name="connsiteY21" fmla="*/ 43873 h 2997201"/>
                <a:gd name="connsiteX22" fmla="*/ 2159001 w 4638964"/>
                <a:gd name="connsiteY22" fmla="*/ 916710 h 299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38964" h="2997201">
                  <a:moveTo>
                    <a:pt x="2159001" y="916710"/>
                  </a:moveTo>
                  <a:cubicBezTo>
                    <a:pt x="2073565" y="1099128"/>
                    <a:pt x="2048164" y="1057564"/>
                    <a:pt x="1992746" y="1138382"/>
                  </a:cubicBezTo>
                  <a:cubicBezTo>
                    <a:pt x="1937328" y="1219200"/>
                    <a:pt x="1851892" y="1323110"/>
                    <a:pt x="1826492" y="1401619"/>
                  </a:cubicBezTo>
                  <a:cubicBezTo>
                    <a:pt x="1801092" y="1480128"/>
                    <a:pt x="1888837" y="1540164"/>
                    <a:pt x="1840346" y="1609437"/>
                  </a:cubicBezTo>
                  <a:cubicBezTo>
                    <a:pt x="1791855" y="1678710"/>
                    <a:pt x="1581728" y="1757219"/>
                    <a:pt x="1535546" y="1817255"/>
                  </a:cubicBezTo>
                  <a:cubicBezTo>
                    <a:pt x="1489364" y="1877291"/>
                    <a:pt x="1607128" y="1911928"/>
                    <a:pt x="1563255" y="1969655"/>
                  </a:cubicBezTo>
                  <a:cubicBezTo>
                    <a:pt x="1519382" y="2027382"/>
                    <a:pt x="1318492" y="2110510"/>
                    <a:pt x="1272310" y="2163619"/>
                  </a:cubicBezTo>
                  <a:cubicBezTo>
                    <a:pt x="1226128" y="2216728"/>
                    <a:pt x="1336964" y="2246746"/>
                    <a:pt x="1286164" y="2288310"/>
                  </a:cubicBezTo>
                  <a:cubicBezTo>
                    <a:pt x="1235364" y="2329874"/>
                    <a:pt x="1011383" y="2359892"/>
                    <a:pt x="967510" y="2413001"/>
                  </a:cubicBezTo>
                  <a:cubicBezTo>
                    <a:pt x="923637" y="2466110"/>
                    <a:pt x="1152237" y="2512291"/>
                    <a:pt x="1022928" y="2606964"/>
                  </a:cubicBezTo>
                  <a:cubicBezTo>
                    <a:pt x="893619" y="2701637"/>
                    <a:pt x="0" y="2994892"/>
                    <a:pt x="191655" y="2981037"/>
                  </a:cubicBezTo>
                  <a:cubicBezTo>
                    <a:pt x="383310" y="2967182"/>
                    <a:pt x="1466273" y="2521528"/>
                    <a:pt x="2172855" y="2523837"/>
                  </a:cubicBezTo>
                  <a:cubicBezTo>
                    <a:pt x="2879437" y="2526146"/>
                    <a:pt x="4223328" y="2992583"/>
                    <a:pt x="4431146" y="2994892"/>
                  </a:cubicBezTo>
                  <a:cubicBezTo>
                    <a:pt x="4638964" y="2997201"/>
                    <a:pt x="3565237" y="2636983"/>
                    <a:pt x="3419764" y="2537692"/>
                  </a:cubicBezTo>
                  <a:cubicBezTo>
                    <a:pt x="3274291" y="2438401"/>
                    <a:pt x="3579092" y="2452255"/>
                    <a:pt x="3558310" y="2399146"/>
                  </a:cubicBezTo>
                  <a:cubicBezTo>
                    <a:pt x="3537528" y="2346037"/>
                    <a:pt x="3313546" y="2290619"/>
                    <a:pt x="3295073" y="2219037"/>
                  </a:cubicBezTo>
                  <a:cubicBezTo>
                    <a:pt x="3276600" y="2147455"/>
                    <a:pt x="3454400" y="2057400"/>
                    <a:pt x="3447473" y="1969655"/>
                  </a:cubicBezTo>
                  <a:cubicBezTo>
                    <a:pt x="3440546" y="1881910"/>
                    <a:pt x="3276601" y="1805709"/>
                    <a:pt x="3253510" y="1692564"/>
                  </a:cubicBezTo>
                  <a:cubicBezTo>
                    <a:pt x="3230419" y="1579419"/>
                    <a:pt x="3345873" y="1399309"/>
                    <a:pt x="3308928" y="1290782"/>
                  </a:cubicBezTo>
                  <a:cubicBezTo>
                    <a:pt x="3271983" y="1182255"/>
                    <a:pt x="3119582" y="1140692"/>
                    <a:pt x="3031837" y="1041401"/>
                  </a:cubicBezTo>
                  <a:cubicBezTo>
                    <a:pt x="2944092" y="942110"/>
                    <a:pt x="2870201" y="861292"/>
                    <a:pt x="2782455" y="695037"/>
                  </a:cubicBezTo>
                  <a:cubicBezTo>
                    <a:pt x="2694710" y="528782"/>
                    <a:pt x="2613891" y="0"/>
                    <a:pt x="2505364" y="43873"/>
                  </a:cubicBezTo>
                  <a:cubicBezTo>
                    <a:pt x="2396837" y="87746"/>
                    <a:pt x="2244437" y="734292"/>
                    <a:pt x="2159001" y="91671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3" name="142 Forma libre"/>
            <p:cNvSpPr/>
            <p:nvPr/>
          </p:nvSpPr>
          <p:spPr>
            <a:xfrm>
              <a:off x="4286077" y="2141994"/>
              <a:ext cx="126797" cy="227739"/>
            </a:xfrm>
            <a:custGeom>
              <a:avLst/>
              <a:gdLst>
                <a:gd name="connsiteX0" fmla="*/ 0 w 297873"/>
                <a:gd name="connsiteY0" fmla="*/ 0 h 235527"/>
                <a:gd name="connsiteX1" fmla="*/ 249382 w 297873"/>
                <a:gd name="connsiteY1" fmla="*/ 110836 h 235527"/>
                <a:gd name="connsiteX2" fmla="*/ 290945 w 297873"/>
                <a:gd name="connsiteY2" fmla="*/ 235527 h 2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73" h="235527">
                  <a:moveTo>
                    <a:pt x="0" y="0"/>
                  </a:moveTo>
                  <a:cubicBezTo>
                    <a:pt x="100445" y="35791"/>
                    <a:pt x="200891" y="71582"/>
                    <a:pt x="249382" y="110836"/>
                  </a:cubicBezTo>
                  <a:cubicBezTo>
                    <a:pt x="297873" y="150091"/>
                    <a:pt x="294409" y="192809"/>
                    <a:pt x="290945" y="235527"/>
                  </a:cubicBez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4" name="143 Forma libre"/>
            <p:cNvSpPr/>
            <p:nvPr/>
          </p:nvSpPr>
          <p:spPr>
            <a:xfrm>
              <a:off x="4630804" y="2141994"/>
              <a:ext cx="225858" cy="242921"/>
            </a:xfrm>
            <a:custGeom>
              <a:avLst/>
              <a:gdLst>
                <a:gd name="connsiteX0" fmla="*/ 9236 w 397163"/>
                <a:gd name="connsiteY0" fmla="*/ 193964 h 193964"/>
                <a:gd name="connsiteX1" fmla="*/ 64654 w 397163"/>
                <a:gd name="connsiteY1" fmla="*/ 96982 h 193964"/>
                <a:gd name="connsiteX2" fmla="*/ 397163 w 397163"/>
                <a:gd name="connsiteY2" fmla="*/ 0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63" h="193964">
                  <a:moveTo>
                    <a:pt x="9236" y="193964"/>
                  </a:moveTo>
                  <a:cubicBezTo>
                    <a:pt x="4618" y="161636"/>
                    <a:pt x="0" y="129309"/>
                    <a:pt x="64654" y="96982"/>
                  </a:cubicBezTo>
                  <a:cubicBezTo>
                    <a:pt x="129308" y="64655"/>
                    <a:pt x="263235" y="32327"/>
                    <a:pt x="397163" y="0"/>
                  </a:cubicBez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5535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7460">
              <a:off x="3893717" y="2573340"/>
              <a:ext cx="1069651" cy="40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145 Trapecio"/>
            <p:cNvSpPr/>
            <p:nvPr/>
          </p:nvSpPr>
          <p:spPr>
            <a:xfrm rot="7094003">
              <a:off x="3673040" y="2009514"/>
              <a:ext cx="358308" cy="28925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7" name="146 Trapecio"/>
            <p:cNvSpPr/>
            <p:nvPr/>
          </p:nvSpPr>
          <p:spPr>
            <a:xfrm rot="8376607">
              <a:off x="2907163" y="2725004"/>
              <a:ext cx="356616" cy="2854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8" name="147 Trapecio"/>
            <p:cNvSpPr/>
            <p:nvPr/>
          </p:nvSpPr>
          <p:spPr>
            <a:xfrm rot="14952264">
              <a:off x="5232243" y="1932547"/>
              <a:ext cx="358308" cy="285293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9" name="148 Trapecio"/>
            <p:cNvSpPr/>
            <p:nvPr/>
          </p:nvSpPr>
          <p:spPr>
            <a:xfrm rot="14952264">
              <a:off x="5303566" y="2503410"/>
              <a:ext cx="358308" cy="285293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150" name="149 Conector recto"/>
            <p:cNvCxnSpPr>
              <a:stCxn id="146" idx="2"/>
            </p:cNvCxnSpPr>
            <p:nvPr/>
          </p:nvCxnSpPr>
          <p:spPr>
            <a:xfrm rot="10800000">
              <a:off x="2427711" y="1358575"/>
              <a:ext cx="1299666" cy="725726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rot="10800000">
              <a:off x="1714480" y="1786724"/>
              <a:ext cx="1370989" cy="1014194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rot="16200000" flipH="1">
              <a:off x="4214683" y="2000832"/>
              <a:ext cx="285432" cy="14264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rot="5400000">
              <a:off x="4606220" y="2035752"/>
              <a:ext cx="215591" cy="14264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153 Rayo"/>
            <p:cNvSpPr/>
            <p:nvPr/>
          </p:nvSpPr>
          <p:spPr bwMode="auto">
            <a:xfrm>
              <a:off x="4000784" y="1142984"/>
              <a:ext cx="210006" cy="570863"/>
            </a:xfrm>
            <a:prstGeom prst="lightningBol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5" name="154 Rayo"/>
            <p:cNvSpPr/>
            <p:nvPr/>
          </p:nvSpPr>
          <p:spPr bwMode="auto">
            <a:xfrm rot="4611260">
              <a:off x="4956466" y="1264365"/>
              <a:ext cx="394746" cy="364541"/>
            </a:xfrm>
            <a:prstGeom prst="lightningBol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5308" name="113 Grupo"/>
          <p:cNvGrpSpPr>
            <a:grpSpLocks/>
          </p:cNvGrpSpPr>
          <p:nvPr/>
        </p:nvGrpSpPr>
        <p:grpSpPr bwMode="auto">
          <a:xfrm>
            <a:off x="917575" y="4703763"/>
            <a:ext cx="2214563" cy="1714500"/>
            <a:chOff x="1714480" y="1142984"/>
            <a:chExt cx="4929222" cy="2961484"/>
          </a:xfrm>
        </p:grpSpPr>
        <p:sp>
          <p:nvSpPr>
            <p:cNvPr id="157" name="156 Cubo"/>
            <p:cNvSpPr/>
            <p:nvPr/>
          </p:nvSpPr>
          <p:spPr>
            <a:xfrm>
              <a:off x="4357532" y="2999395"/>
              <a:ext cx="215544" cy="85828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58" name="157 Conector recto"/>
            <p:cNvCxnSpPr/>
            <p:nvPr/>
          </p:nvCxnSpPr>
          <p:spPr>
            <a:xfrm rot="10800000" flipV="1">
              <a:off x="5428181" y="2143855"/>
              <a:ext cx="1215521" cy="556650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10800000" flipV="1">
              <a:off x="5357511" y="1642049"/>
              <a:ext cx="1070647" cy="485353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159 Forma libre"/>
            <p:cNvSpPr/>
            <p:nvPr/>
          </p:nvSpPr>
          <p:spPr>
            <a:xfrm>
              <a:off x="2071364" y="1142984"/>
              <a:ext cx="4572338" cy="2284181"/>
            </a:xfrm>
            <a:custGeom>
              <a:avLst/>
              <a:gdLst>
                <a:gd name="connsiteX0" fmla="*/ 2159001 w 4638964"/>
                <a:gd name="connsiteY0" fmla="*/ 916710 h 2997201"/>
                <a:gd name="connsiteX1" fmla="*/ 1992746 w 4638964"/>
                <a:gd name="connsiteY1" fmla="*/ 1138382 h 2997201"/>
                <a:gd name="connsiteX2" fmla="*/ 1826492 w 4638964"/>
                <a:gd name="connsiteY2" fmla="*/ 1401619 h 2997201"/>
                <a:gd name="connsiteX3" fmla="*/ 1840346 w 4638964"/>
                <a:gd name="connsiteY3" fmla="*/ 1609437 h 2997201"/>
                <a:gd name="connsiteX4" fmla="*/ 1535546 w 4638964"/>
                <a:gd name="connsiteY4" fmla="*/ 1817255 h 2997201"/>
                <a:gd name="connsiteX5" fmla="*/ 1563255 w 4638964"/>
                <a:gd name="connsiteY5" fmla="*/ 1969655 h 2997201"/>
                <a:gd name="connsiteX6" fmla="*/ 1272310 w 4638964"/>
                <a:gd name="connsiteY6" fmla="*/ 2163619 h 2997201"/>
                <a:gd name="connsiteX7" fmla="*/ 1286164 w 4638964"/>
                <a:gd name="connsiteY7" fmla="*/ 2288310 h 2997201"/>
                <a:gd name="connsiteX8" fmla="*/ 967510 w 4638964"/>
                <a:gd name="connsiteY8" fmla="*/ 2413001 h 2997201"/>
                <a:gd name="connsiteX9" fmla="*/ 1022928 w 4638964"/>
                <a:gd name="connsiteY9" fmla="*/ 2606964 h 2997201"/>
                <a:gd name="connsiteX10" fmla="*/ 191655 w 4638964"/>
                <a:gd name="connsiteY10" fmla="*/ 2981037 h 2997201"/>
                <a:gd name="connsiteX11" fmla="*/ 2172855 w 4638964"/>
                <a:gd name="connsiteY11" fmla="*/ 2523837 h 2997201"/>
                <a:gd name="connsiteX12" fmla="*/ 4431146 w 4638964"/>
                <a:gd name="connsiteY12" fmla="*/ 2994892 h 2997201"/>
                <a:gd name="connsiteX13" fmla="*/ 3419764 w 4638964"/>
                <a:gd name="connsiteY13" fmla="*/ 2537692 h 2997201"/>
                <a:gd name="connsiteX14" fmla="*/ 3558310 w 4638964"/>
                <a:gd name="connsiteY14" fmla="*/ 2399146 h 2997201"/>
                <a:gd name="connsiteX15" fmla="*/ 3295073 w 4638964"/>
                <a:gd name="connsiteY15" fmla="*/ 2219037 h 2997201"/>
                <a:gd name="connsiteX16" fmla="*/ 3447473 w 4638964"/>
                <a:gd name="connsiteY16" fmla="*/ 1969655 h 2997201"/>
                <a:gd name="connsiteX17" fmla="*/ 3253510 w 4638964"/>
                <a:gd name="connsiteY17" fmla="*/ 1692564 h 2997201"/>
                <a:gd name="connsiteX18" fmla="*/ 3308928 w 4638964"/>
                <a:gd name="connsiteY18" fmla="*/ 1290782 h 2997201"/>
                <a:gd name="connsiteX19" fmla="*/ 3031837 w 4638964"/>
                <a:gd name="connsiteY19" fmla="*/ 1041401 h 2997201"/>
                <a:gd name="connsiteX20" fmla="*/ 2782455 w 4638964"/>
                <a:gd name="connsiteY20" fmla="*/ 695037 h 2997201"/>
                <a:gd name="connsiteX21" fmla="*/ 2505364 w 4638964"/>
                <a:gd name="connsiteY21" fmla="*/ 43873 h 2997201"/>
                <a:gd name="connsiteX22" fmla="*/ 2159001 w 4638964"/>
                <a:gd name="connsiteY22" fmla="*/ 916710 h 299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38964" h="2997201">
                  <a:moveTo>
                    <a:pt x="2159001" y="916710"/>
                  </a:moveTo>
                  <a:cubicBezTo>
                    <a:pt x="2073565" y="1099128"/>
                    <a:pt x="2048164" y="1057564"/>
                    <a:pt x="1992746" y="1138382"/>
                  </a:cubicBezTo>
                  <a:cubicBezTo>
                    <a:pt x="1937328" y="1219200"/>
                    <a:pt x="1851892" y="1323110"/>
                    <a:pt x="1826492" y="1401619"/>
                  </a:cubicBezTo>
                  <a:cubicBezTo>
                    <a:pt x="1801092" y="1480128"/>
                    <a:pt x="1888837" y="1540164"/>
                    <a:pt x="1840346" y="1609437"/>
                  </a:cubicBezTo>
                  <a:cubicBezTo>
                    <a:pt x="1791855" y="1678710"/>
                    <a:pt x="1581728" y="1757219"/>
                    <a:pt x="1535546" y="1817255"/>
                  </a:cubicBezTo>
                  <a:cubicBezTo>
                    <a:pt x="1489364" y="1877291"/>
                    <a:pt x="1607128" y="1911928"/>
                    <a:pt x="1563255" y="1969655"/>
                  </a:cubicBezTo>
                  <a:cubicBezTo>
                    <a:pt x="1519382" y="2027382"/>
                    <a:pt x="1318492" y="2110510"/>
                    <a:pt x="1272310" y="2163619"/>
                  </a:cubicBezTo>
                  <a:cubicBezTo>
                    <a:pt x="1226128" y="2216728"/>
                    <a:pt x="1336964" y="2246746"/>
                    <a:pt x="1286164" y="2288310"/>
                  </a:cubicBezTo>
                  <a:cubicBezTo>
                    <a:pt x="1235364" y="2329874"/>
                    <a:pt x="1011383" y="2359892"/>
                    <a:pt x="967510" y="2413001"/>
                  </a:cubicBezTo>
                  <a:cubicBezTo>
                    <a:pt x="923637" y="2466110"/>
                    <a:pt x="1152237" y="2512291"/>
                    <a:pt x="1022928" y="2606964"/>
                  </a:cubicBezTo>
                  <a:cubicBezTo>
                    <a:pt x="893619" y="2701637"/>
                    <a:pt x="0" y="2994892"/>
                    <a:pt x="191655" y="2981037"/>
                  </a:cubicBezTo>
                  <a:cubicBezTo>
                    <a:pt x="383310" y="2967182"/>
                    <a:pt x="1466273" y="2521528"/>
                    <a:pt x="2172855" y="2523837"/>
                  </a:cubicBezTo>
                  <a:cubicBezTo>
                    <a:pt x="2879437" y="2526146"/>
                    <a:pt x="4223328" y="2992583"/>
                    <a:pt x="4431146" y="2994892"/>
                  </a:cubicBezTo>
                  <a:cubicBezTo>
                    <a:pt x="4638964" y="2997201"/>
                    <a:pt x="3565237" y="2636983"/>
                    <a:pt x="3419764" y="2537692"/>
                  </a:cubicBezTo>
                  <a:cubicBezTo>
                    <a:pt x="3274291" y="2438401"/>
                    <a:pt x="3579092" y="2452255"/>
                    <a:pt x="3558310" y="2399146"/>
                  </a:cubicBezTo>
                  <a:cubicBezTo>
                    <a:pt x="3537528" y="2346037"/>
                    <a:pt x="3313546" y="2290619"/>
                    <a:pt x="3295073" y="2219037"/>
                  </a:cubicBezTo>
                  <a:cubicBezTo>
                    <a:pt x="3276600" y="2147455"/>
                    <a:pt x="3454400" y="2057400"/>
                    <a:pt x="3447473" y="1969655"/>
                  </a:cubicBezTo>
                  <a:cubicBezTo>
                    <a:pt x="3440546" y="1881910"/>
                    <a:pt x="3276601" y="1805709"/>
                    <a:pt x="3253510" y="1692564"/>
                  </a:cubicBezTo>
                  <a:cubicBezTo>
                    <a:pt x="3230419" y="1579419"/>
                    <a:pt x="3345873" y="1399309"/>
                    <a:pt x="3308928" y="1290782"/>
                  </a:cubicBezTo>
                  <a:cubicBezTo>
                    <a:pt x="3271983" y="1182255"/>
                    <a:pt x="3119582" y="1140692"/>
                    <a:pt x="3031837" y="1041401"/>
                  </a:cubicBezTo>
                  <a:cubicBezTo>
                    <a:pt x="2944092" y="942110"/>
                    <a:pt x="2870201" y="861292"/>
                    <a:pt x="2782455" y="695037"/>
                  </a:cubicBezTo>
                  <a:cubicBezTo>
                    <a:pt x="2694710" y="528782"/>
                    <a:pt x="2613891" y="0"/>
                    <a:pt x="2505364" y="43873"/>
                  </a:cubicBezTo>
                  <a:cubicBezTo>
                    <a:pt x="2396837" y="87746"/>
                    <a:pt x="2244437" y="734292"/>
                    <a:pt x="2159001" y="91671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1" name="160 Trapecio"/>
            <p:cNvSpPr/>
            <p:nvPr/>
          </p:nvSpPr>
          <p:spPr>
            <a:xfrm rot="7094003">
              <a:off x="3674401" y="2010347"/>
              <a:ext cx="359218" cy="28621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2" name="161 Trapecio"/>
            <p:cNvSpPr/>
            <p:nvPr/>
          </p:nvSpPr>
          <p:spPr>
            <a:xfrm rot="8376607">
              <a:off x="2908800" y="2725183"/>
              <a:ext cx="356884" cy="285180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3" name="162 Trapecio"/>
            <p:cNvSpPr/>
            <p:nvPr/>
          </p:nvSpPr>
          <p:spPr>
            <a:xfrm rot="14952264">
              <a:off x="5234041" y="1932196"/>
              <a:ext cx="356475" cy="28621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4" name="163 Trapecio"/>
            <p:cNvSpPr/>
            <p:nvPr/>
          </p:nvSpPr>
          <p:spPr>
            <a:xfrm rot="14952264">
              <a:off x="5304711" y="2502556"/>
              <a:ext cx="356475" cy="286214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165" name="164 Conector recto"/>
            <p:cNvCxnSpPr>
              <a:stCxn id="161" idx="2"/>
            </p:cNvCxnSpPr>
            <p:nvPr/>
          </p:nvCxnSpPr>
          <p:spPr>
            <a:xfrm rot="10800000">
              <a:off x="2428245" y="1356869"/>
              <a:ext cx="1300325" cy="729403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10800000">
              <a:off x="1714480" y="1784639"/>
              <a:ext cx="1370995" cy="1014582"/>
            </a:xfrm>
            <a:prstGeom prst="line">
              <a:avLst/>
            </a:prstGeom>
            <a:ln w="825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322" name="405 Grupo"/>
            <p:cNvGrpSpPr>
              <a:grpSpLocks/>
            </p:cNvGrpSpPr>
            <p:nvPr/>
          </p:nvGrpSpPr>
          <p:grpSpPr bwMode="auto">
            <a:xfrm>
              <a:off x="1714480" y="1357299"/>
              <a:ext cx="4929222" cy="2747169"/>
              <a:chOff x="1714480" y="1357299"/>
              <a:chExt cx="4929222" cy="2747169"/>
            </a:xfrm>
          </p:grpSpPr>
          <p:sp>
            <p:nvSpPr>
              <p:cNvPr id="178" name="177 Cubo"/>
              <p:cNvSpPr/>
              <p:nvPr/>
            </p:nvSpPr>
            <p:spPr>
              <a:xfrm rot="3609787">
                <a:off x="4305261" y="3596374"/>
                <a:ext cx="825377" cy="19080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9" name="178 Cubo"/>
              <p:cNvSpPr/>
              <p:nvPr/>
            </p:nvSpPr>
            <p:spPr>
              <a:xfrm>
                <a:off x="4357532" y="2999395"/>
                <a:ext cx="215544" cy="85828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cxnSp>
            <p:nvCxnSpPr>
              <p:cNvPr id="180" name="179 Conector recto"/>
              <p:cNvCxnSpPr/>
              <p:nvPr/>
            </p:nvCxnSpPr>
            <p:spPr>
              <a:xfrm rot="10800000" flipV="1">
                <a:off x="5428181" y="2143855"/>
                <a:ext cx="1215521" cy="556650"/>
              </a:xfrm>
              <a:prstGeom prst="line">
                <a:avLst/>
              </a:prstGeom>
              <a:ln w="8255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180 Conector recto"/>
              <p:cNvCxnSpPr/>
              <p:nvPr/>
            </p:nvCxnSpPr>
            <p:spPr>
              <a:xfrm rot="10800000" flipV="1">
                <a:off x="5357511" y="1642049"/>
                <a:ext cx="1070647" cy="485353"/>
              </a:xfrm>
              <a:prstGeom prst="line">
                <a:avLst/>
              </a:prstGeom>
              <a:ln w="8255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181 Trapecio"/>
              <p:cNvSpPr/>
              <p:nvPr/>
            </p:nvSpPr>
            <p:spPr>
              <a:xfrm rot="7094003">
                <a:off x="3674401" y="2010347"/>
                <a:ext cx="359218" cy="286212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83" name="182 Trapecio"/>
              <p:cNvSpPr/>
              <p:nvPr/>
            </p:nvSpPr>
            <p:spPr>
              <a:xfrm rot="8376607">
                <a:off x="2908800" y="2725183"/>
                <a:ext cx="356884" cy="285180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84" name="183 Trapecio"/>
              <p:cNvSpPr/>
              <p:nvPr/>
            </p:nvSpPr>
            <p:spPr>
              <a:xfrm rot="14952264">
                <a:off x="5234041" y="1932196"/>
                <a:ext cx="356475" cy="286214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85" name="184 Trapecio"/>
              <p:cNvSpPr/>
              <p:nvPr/>
            </p:nvSpPr>
            <p:spPr>
              <a:xfrm rot="14952264">
                <a:off x="5304711" y="2502556"/>
                <a:ext cx="356475" cy="286214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cxnSp>
            <p:nvCxnSpPr>
              <p:cNvPr id="186" name="185 Conector recto"/>
              <p:cNvCxnSpPr>
                <a:stCxn id="182" idx="2"/>
              </p:cNvCxnSpPr>
              <p:nvPr/>
            </p:nvCxnSpPr>
            <p:spPr>
              <a:xfrm rot="10800000">
                <a:off x="2428245" y="1356869"/>
                <a:ext cx="1300325" cy="729403"/>
              </a:xfrm>
              <a:prstGeom prst="line">
                <a:avLst/>
              </a:prstGeom>
              <a:ln w="8255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186 Conector recto"/>
              <p:cNvCxnSpPr/>
              <p:nvPr/>
            </p:nvCxnSpPr>
            <p:spPr>
              <a:xfrm rot="10800000">
                <a:off x="1714480" y="1784639"/>
                <a:ext cx="1370995" cy="1014583"/>
              </a:xfrm>
              <a:prstGeom prst="line">
                <a:avLst/>
              </a:prstGeom>
              <a:ln w="8255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167 Elipse"/>
            <p:cNvSpPr/>
            <p:nvPr/>
          </p:nvSpPr>
          <p:spPr>
            <a:xfrm>
              <a:off x="4141990" y="2001265"/>
              <a:ext cx="431086" cy="21388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9" name="168 Elipse"/>
            <p:cNvSpPr/>
            <p:nvPr/>
          </p:nvSpPr>
          <p:spPr>
            <a:xfrm>
              <a:off x="4643746" y="2001265"/>
              <a:ext cx="427551" cy="21388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0" name="169 Elipse"/>
            <p:cNvSpPr/>
            <p:nvPr/>
          </p:nvSpPr>
          <p:spPr>
            <a:xfrm>
              <a:off x="4286862" y="2072560"/>
              <a:ext cx="212010" cy="142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1" name="170 Elipse"/>
            <p:cNvSpPr/>
            <p:nvPr/>
          </p:nvSpPr>
          <p:spPr>
            <a:xfrm>
              <a:off x="4785085" y="2072560"/>
              <a:ext cx="215542" cy="142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2" name="171 Luna"/>
            <p:cNvSpPr/>
            <p:nvPr/>
          </p:nvSpPr>
          <p:spPr>
            <a:xfrm rot="16200000">
              <a:off x="4464679" y="2036302"/>
              <a:ext cx="142590" cy="1070647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3" name="172 Proceso alternativo"/>
            <p:cNvSpPr/>
            <p:nvPr/>
          </p:nvSpPr>
          <p:spPr bwMode="auto">
            <a:xfrm>
              <a:off x="3929980" y="3216023"/>
              <a:ext cx="286212" cy="14259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4" name="173 Proceso alternativo"/>
            <p:cNvSpPr/>
            <p:nvPr/>
          </p:nvSpPr>
          <p:spPr bwMode="auto">
            <a:xfrm>
              <a:off x="3929980" y="3358613"/>
              <a:ext cx="318014" cy="12339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5" name="174 Proceso alternativo"/>
            <p:cNvSpPr/>
            <p:nvPr/>
          </p:nvSpPr>
          <p:spPr bwMode="auto">
            <a:xfrm>
              <a:off x="3929980" y="3429908"/>
              <a:ext cx="286212" cy="14259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6" name="175 Proceso alternativo"/>
            <p:cNvSpPr/>
            <p:nvPr/>
          </p:nvSpPr>
          <p:spPr bwMode="auto">
            <a:xfrm>
              <a:off x="3929980" y="3572498"/>
              <a:ext cx="212010" cy="14259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7" name="176 Redondear rectángulo de esquina sencilla"/>
            <p:cNvSpPr/>
            <p:nvPr/>
          </p:nvSpPr>
          <p:spPr>
            <a:xfrm>
              <a:off x="4216192" y="3287318"/>
              <a:ext cx="212010" cy="28518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188" name="41 Rectángulo"/>
          <p:cNvSpPr>
            <a:spLocks noChangeArrowheads="1"/>
          </p:cNvSpPr>
          <p:nvPr/>
        </p:nvSpPr>
        <p:spPr bwMode="auto">
          <a:xfrm>
            <a:off x="1789113" y="382162"/>
            <a:ext cx="7037387" cy="26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PRINCIPALES PROPIEDADES DE DESEMPEÑO</a:t>
            </a:r>
          </a:p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EN MEMBRANAS DE PVC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</p:txBody>
      </p:sp>
      <p:pic>
        <p:nvPicPr>
          <p:cNvPr id="55310" name="Imagen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6326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6327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grpSp>
        <p:nvGrpSpPr>
          <p:cNvPr id="56328" name="219 Grupo"/>
          <p:cNvGrpSpPr>
            <a:grpSpLocks/>
          </p:cNvGrpSpPr>
          <p:nvPr/>
        </p:nvGrpSpPr>
        <p:grpSpPr bwMode="auto">
          <a:xfrm>
            <a:off x="669926" y="1460684"/>
            <a:ext cx="2173287" cy="1854200"/>
            <a:chOff x="3214678" y="1338756"/>
            <a:chExt cx="4572032" cy="3733318"/>
          </a:xfrm>
        </p:grpSpPr>
        <p:sp>
          <p:nvSpPr>
            <p:cNvPr id="107" name="106 Forma libre"/>
            <p:cNvSpPr/>
            <p:nvPr/>
          </p:nvSpPr>
          <p:spPr>
            <a:xfrm rot="6288201">
              <a:off x="3417331" y="1632022"/>
              <a:ext cx="175799" cy="260496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3572024" y="1642407"/>
              <a:ext cx="177005" cy="16620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9" name="108 Cubo"/>
            <p:cNvSpPr/>
            <p:nvPr/>
          </p:nvSpPr>
          <p:spPr bwMode="auto">
            <a:xfrm rot="4926661">
              <a:off x="3570010" y="2901684"/>
              <a:ext cx="431506" cy="227099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0" name="109 Cubo"/>
            <p:cNvSpPr/>
            <p:nvPr/>
          </p:nvSpPr>
          <p:spPr>
            <a:xfrm rot="11548722" flipH="1" flipV="1">
              <a:off x="3271452" y="2837836"/>
              <a:ext cx="531011" cy="568947"/>
            </a:xfrm>
            <a:prstGeom prst="cube">
              <a:avLst>
                <a:gd name="adj" fmla="val 7025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1" name="110 Cubo"/>
            <p:cNvSpPr/>
            <p:nvPr/>
          </p:nvSpPr>
          <p:spPr bwMode="auto">
            <a:xfrm rot="5400000">
              <a:off x="3062889" y="4079388"/>
              <a:ext cx="677623" cy="233778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56395" name="466 Grupo"/>
            <p:cNvGrpSpPr>
              <a:grpSpLocks/>
            </p:cNvGrpSpPr>
            <p:nvPr/>
          </p:nvGrpSpPr>
          <p:grpSpPr bwMode="auto">
            <a:xfrm>
              <a:off x="4500564" y="2000241"/>
              <a:ext cx="3286148" cy="3071830"/>
              <a:chOff x="3038722" y="1573411"/>
              <a:chExt cx="4002185" cy="3979662"/>
            </a:xfrm>
          </p:grpSpPr>
          <p:sp>
            <p:nvSpPr>
              <p:cNvPr id="126" name="125 Cubo"/>
              <p:cNvSpPr/>
              <p:nvPr/>
            </p:nvSpPr>
            <p:spPr bwMode="auto">
              <a:xfrm rot="1886116">
                <a:off x="4140856" y="2762069"/>
                <a:ext cx="789074" cy="21118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7" name="126 Cubo"/>
              <p:cNvSpPr/>
              <p:nvPr/>
            </p:nvSpPr>
            <p:spPr bwMode="auto">
              <a:xfrm>
                <a:off x="4714357" y="2927707"/>
                <a:ext cx="785008" cy="21533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8" name="127 Cubo"/>
              <p:cNvSpPr/>
              <p:nvPr/>
            </p:nvSpPr>
            <p:spPr bwMode="auto">
              <a:xfrm rot="5400000">
                <a:off x="5284937" y="3430677"/>
                <a:ext cx="786782" cy="2115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9" name="128 Cubo"/>
              <p:cNvSpPr/>
              <p:nvPr/>
            </p:nvSpPr>
            <p:spPr bwMode="auto">
              <a:xfrm rot="5217943">
                <a:off x="3930752" y="5054191"/>
                <a:ext cx="757797" cy="23997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2" name="141 Cubo"/>
              <p:cNvSpPr/>
              <p:nvPr/>
            </p:nvSpPr>
            <p:spPr bwMode="auto">
              <a:xfrm rot="21267882">
                <a:off x="4100182" y="3818012"/>
                <a:ext cx="260313" cy="108079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8" name="187 Cubo"/>
              <p:cNvSpPr/>
              <p:nvPr/>
            </p:nvSpPr>
            <p:spPr bwMode="auto">
              <a:xfrm rot="3757837">
                <a:off x="4769019" y="2432252"/>
                <a:ext cx="256740" cy="199302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89" name="188 Forma libre"/>
              <p:cNvSpPr/>
              <p:nvPr/>
            </p:nvSpPr>
            <p:spPr bwMode="auto">
              <a:xfrm rot="9013236">
                <a:off x="4326263" y="1573411"/>
                <a:ext cx="2714644" cy="2608962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0" name="189 Cubo"/>
              <p:cNvSpPr/>
              <p:nvPr/>
            </p:nvSpPr>
            <p:spPr bwMode="auto">
              <a:xfrm rot="3308834">
                <a:off x="3494991" y="3356434"/>
                <a:ext cx="819910" cy="24404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1" name="190 Cubo"/>
              <p:cNvSpPr/>
              <p:nvPr/>
            </p:nvSpPr>
            <p:spPr bwMode="auto">
              <a:xfrm rot="2682531">
                <a:off x="3038591" y="2824182"/>
                <a:ext cx="817547" cy="24431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2" name="191 Acorde"/>
              <p:cNvSpPr/>
              <p:nvPr/>
            </p:nvSpPr>
            <p:spPr>
              <a:xfrm rot="15054079">
                <a:off x="5519870" y="2192897"/>
                <a:ext cx="438942" cy="252178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3" name="192 Elipse"/>
              <p:cNvSpPr/>
              <p:nvPr/>
            </p:nvSpPr>
            <p:spPr bwMode="auto">
              <a:xfrm>
                <a:off x="5641722" y="2285857"/>
                <a:ext cx="130157" cy="27330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4" name="193 Cubo"/>
              <p:cNvSpPr/>
              <p:nvPr/>
            </p:nvSpPr>
            <p:spPr bwMode="auto">
              <a:xfrm rot="4104382">
                <a:off x="5142577" y="3430677"/>
                <a:ext cx="786782" cy="21150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pic>
            <p:nvPicPr>
              <p:cNvPr id="56421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256" y="2643182"/>
                <a:ext cx="447675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" name="195 Elipse"/>
              <p:cNvSpPr/>
              <p:nvPr/>
            </p:nvSpPr>
            <p:spPr>
              <a:xfrm>
                <a:off x="6357583" y="2000132"/>
                <a:ext cx="211504" cy="21533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97" name="196 Trapecio"/>
              <p:cNvSpPr/>
              <p:nvPr/>
            </p:nvSpPr>
            <p:spPr>
              <a:xfrm rot="6392874">
                <a:off x="5926793" y="1699182"/>
                <a:ext cx="418236" cy="606040"/>
              </a:xfrm>
              <a:prstGeom prst="trapezoi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56424" name="Picture 40" descr="http://www.oraculoching.com/astrologia-china/signo-chino/tigre/imagenes-ching/signo-chino-tigre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1761">
                <a:off x="5893436" y="1821478"/>
                <a:ext cx="271115" cy="27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198 Forma libre"/>
              <p:cNvSpPr/>
              <p:nvPr/>
            </p:nvSpPr>
            <p:spPr>
              <a:xfrm>
                <a:off x="6499943" y="2140925"/>
                <a:ext cx="207436" cy="368544"/>
              </a:xfrm>
              <a:custGeom>
                <a:avLst/>
                <a:gdLst>
                  <a:gd name="connsiteX0" fmla="*/ 2309 w 30018"/>
                  <a:gd name="connsiteY0" fmla="*/ 6927 h 367834"/>
                  <a:gd name="connsiteX1" fmla="*/ 16164 w 30018"/>
                  <a:gd name="connsiteY1" fmla="*/ 353290 h 367834"/>
                  <a:gd name="connsiteX2" fmla="*/ 30018 w 30018"/>
                  <a:gd name="connsiteY2" fmla="*/ 311727 h 367834"/>
                  <a:gd name="connsiteX3" fmla="*/ 2309 w 30018"/>
                  <a:gd name="connsiteY3" fmla="*/ 6927 h 36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8" h="367834">
                    <a:moveTo>
                      <a:pt x="2309" y="6927"/>
                    </a:moveTo>
                    <a:cubicBezTo>
                      <a:pt x="0" y="13854"/>
                      <a:pt x="5703" y="238218"/>
                      <a:pt x="16164" y="353290"/>
                    </a:cubicBezTo>
                    <a:cubicBezTo>
                      <a:pt x="17486" y="367834"/>
                      <a:pt x="30018" y="326331"/>
                      <a:pt x="30018" y="311727"/>
                    </a:cubicBezTo>
                    <a:cubicBezTo>
                      <a:pt x="30018" y="210022"/>
                      <a:pt x="4618" y="0"/>
                      <a:pt x="2309" y="69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00" name="199 Forma libre"/>
              <p:cNvSpPr/>
              <p:nvPr/>
            </p:nvSpPr>
            <p:spPr>
              <a:xfrm rot="17046500">
                <a:off x="6585110" y="1979454"/>
                <a:ext cx="256740" cy="231840"/>
              </a:xfrm>
              <a:custGeom>
                <a:avLst/>
                <a:gdLst>
                  <a:gd name="connsiteX0" fmla="*/ 2309 w 30018"/>
                  <a:gd name="connsiteY0" fmla="*/ 6927 h 367834"/>
                  <a:gd name="connsiteX1" fmla="*/ 16164 w 30018"/>
                  <a:gd name="connsiteY1" fmla="*/ 353290 h 367834"/>
                  <a:gd name="connsiteX2" fmla="*/ 30018 w 30018"/>
                  <a:gd name="connsiteY2" fmla="*/ 311727 h 367834"/>
                  <a:gd name="connsiteX3" fmla="*/ 2309 w 30018"/>
                  <a:gd name="connsiteY3" fmla="*/ 6927 h 36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8" h="367834">
                    <a:moveTo>
                      <a:pt x="2309" y="6927"/>
                    </a:moveTo>
                    <a:cubicBezTo>
                      <a:pt x="0" y="13854"/>
                      <a:pt x="5703" y="238218"/>
                      <a:pt x="16164" y="353290"/>
                    </a:cubicBezTo>
                    <a:cubicBezTo>
                      <a:pt x="17486" y="367834"/>
                      <a:pt x="30018" y="326331"/>
                      <a:pt x="30018" y="311727"/>
                    </a:cubicBezTo>
                    <a:cubicBezTo>
                      <a:pt x="30018" y="210022"/>
                      <a:pt x="4618" y="0"/>
                      <a:pt x="2309" y="69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113" name="112 Proceso alternativo"/>
            <p:cNvSpPr/>
            <p:nvPr/>
          </p:nvSpPr>
          <p:spPr>
            <a:xfrm>
              <a:off x="3214678" y="3141488"/>
              <a:ext cx="357346" cy="1000452"/>
            </a:xfrm>
            <a:prstGeom prst="flowChartAlternate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4" name="113 Cubo"/>
            <p:cNvSpPr/>
            <p:nvPr/>
          </p:nvSpPr>
          <p:spPr bwMode="auto">
            <a:xfrm rot="6191735">
              <a:off x="2996024" y="4597266"/>
              <a:ext cx="674425" cy="230440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5" name="114 Cubo"/>
            <p:cNvSpPr/>
            <p:nvPr/>
          </p:nvSpPr>
          <p:spPr bwMode="auto">
            <a:xfrm rot="19638775">
              <a:off x="3294831" y="3592170"/>
              <a:ext cx="677956" cy="233333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6" name="115 Forma libre"/>
            <p:cNvSpPr/>
            <p:nvPr/>
          </p:nvSpPr>
          <p:spPr>
            <a:xfrm rot="534619">
              <a:off x="3358284" y="1338756"/>
              <a:ext cx="828243" cy="1901818"/>
            </a:xfrm>
            <a:custGeom>
              <a:avLst/>
              <a:gdLst>
                <a:gd name="connsiteX0" fmla="*/ 76200 w 831272"/>
                <a:gd name="connsiteY0" fmla="*/ 1856509 h 1902690"/>
                <a:gd name="connsiteX1" fmla="*/ 117763 w 831272"/>
                <a:gd name="connsiteY1" fmla="*/ 983672 h 1902690"/>
                <a:gd name="connsiteX2" fmla="*/ 782781 w 831272"/>
                <a:gd name="connsiteY2" fmla="*/ 13854 h 1902690"/>
                <a:gd name="connsiteX3" fmla="*/ 408709 w 831272"/>
                <a:gd name="connsiteY3" fmla="*/ 900545 h 1902690"/>
                <a:gd name="connsiteX4" fmla="*/ 311727 w 831272"/>
                <a:gd name="connsiteY4" fmla="*/ 1745672 h 1902690"/>
                <a:gd name="connsiteX5" fmla="*/ 325581 w 831272"/>
                <a:gd name="connsiteY5" fmla="*/ 1842654 h 190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272" h="1902690">
                  <a:moveTo>
                    <a:pt x="76200" y="1856509"/>
                  </a:moveTo>
                  <a:cubicBezTo>
                    <a:pt x="38100" y="1573645"/>
                    <a:pt x="0" y="1290781"/>
                    <a:pt x="117763" y="983672"/>
                  </a:cubicBezTo>
                  <a:cubicBezTo>
                    <a:pt x="235527" y="676563"/>
                    <a:pt x="734290" y="27708"/>
                    <a:pt x="782781" y="13854"/>
                  </a:cubicBezTo>
                  <a:cubicBezTo>
                    <a:pt x="831272" y="0"/>
                    <a:pt x="487218" y="611909"/>
                    <a:pt x="408709" y="900545"/>
                  </a:cubicBezTo>
                  <a:cubicBezTo>
                    <a:pt x="330200" y="1189181"/>
                    <a:pt x="325582" y="1588654"/>
                    <a:pt x="311727" y="1745672"/>
                  </a:cubicBezTo>
                  <a:cubicBezTo>
                    <a:pt x="297872" y="1902690"/>
                    <a:pt x="311726" y="1872672"/>
                    <a:pt x="325581" y="1842654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7" name="116 Cubo"/>
            <p:cNvSpPr/>
            <p:nvPr/>
          </p:nvSpPr>
          <p:spPr bwMode="auto">
            <a:xfrm rot="4926661">
              <a:off x="3389283" y="3831888"/>
              <a:ext cx="1010042" cy="223758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8" name="117 Cubo"/>
            <p:cNvSpPr/>
            <p:nvPr/>
          </p:nvSpPr>
          <p:spPr>
            <a:xfrm rot="11548722">
              <a:off x="3411719" y="2904960"/>
              <a:ext cx="500953" cy="572143"/>
            </a:xfrm>
            <a:prstGeom prst="cube">
              <a:avLst>
                <a:gd name="adj" fmla="val 7025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9" name="118 Cubo"/>
            <p:cNvSpPr/>
            <p:nvPr/>
          </p:nvSpPr>
          <p:spPr bwMode="auto">
            <a:xfrm rot="4926661">
              <a:off x="3641816" y="3043848"/>
              <a:ext cx="431504" cy="230437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0" name="119 Acorde"/>
            <p:cNvSpPr/>
            <p:nvPr/>
          </p:nvSpPr>
          <p:spPr>
            <a:xfrm rot="18230959" flipV="1">
              <a:off x="3557535" y="2015317"/>
              <a:ext cx="396345" cy="347328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1" name="120 Elipse"/>
            <p:cNvSpPr/>
            <p:nvPr/>
          </p:nvSpPr>
          <p:spPr bwMode="auto">
            <a:xfrm>
              <a:off x="3785764" y="2214551"/>
              <a:ext cx="86832" cy="1853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2" name="121 Arco"/>
            <p:cNvSpPr/>
            <p:nvPr/>
          </p:nvSpPr>
          <p:spPr>
            <a:xfrm>
              <a:off x="3358284" y="2499024"/>
              <a:ext cx="287213" cy="214155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" name="122 Trapecio"/>
            <p:cNvSpPr/>
            <p:nvPr/>
          </p:nvSpPr>
          <p:spPr>
            <a:xfrm rot="17561491">
              <a:off x="3698612" y="1626746"/>
              <a:ext cx="357989" cy="357348"/>
            </a:xfrm>
            <a:prstGeom prst="trapezoi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4" name="123 Forma libre"/>
            <p:cNvSpPr/>
            <p:nvPr/>
          </p:nvSpPr>
          <p:spPr>
            <a:xfrm rot="11271340">
              <a:off x="3438436" y="1517751"/>
              <a:ext cx="267175" cy="169405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56408" name="Picture 46" descr="http://t3.gstatic.com/images?q=tbn:ANd9GcTfs4PLFjrPuly3PNTiAz6pi_32V5eLxITOy_hpM_e5otCQy-0gA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582">
              <a:off x="3824446" y="1757931"/>
              <a:ext cx="225808" cy="21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9" name="Rectangle 1"/>
          <p:cNvSpPr>
            <a:spLocks noChangeArrowheads="1"/>
          </p:cNvSpPr>
          <p:nvPr/>
        </p:nvSpPr>
        <p:spPr bwMode="auto">
          <a:xfrm>
            <a:off x="735700" y="2102912"/>
            <a:ext cx="58508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                              Resistencia al </a:t>
            </a:r>
            <a:r>
              <a:rPr lang="es-ES" sz="2000" dirty="0" err="1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punzonado</a:t>
            </a: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 o perforación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Estabilidad dimensional del tejido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Baja capilaridad</a:t>
            </a:r>
          </a:p>
        </p:txBody>
      </p:sp>
      <p:grpSp>
        <p:nvGrpSpPr>
          <p:cNvPr id="56330" name="27 Grupo"/>
          <p:cNvGrpSpPr>
            <a:grpSpLocks/>
          </p:cNvGrpSpPr>
          <p:nvPr/>
        </p:nvGrpSpPr>
        <p:grpSpPr bwMode="auto">
          <a:xfrm>
            <a:off x="6591300" y="3240088"/>
            <a:ext cx="1130300" cy="1484312"/>
            <a:chOff x="2701915" y="601960"/>
            <a:chExt cx="2214578" cy="3738401"/>
          </a:xfrm>
        </p:grpSpPr>
        <p:sp>
          <p:nvSpPr>
            <p:cNvPr id="203" name="202 Cubo"/>
            <p:cNvSpPr/>
            <p:nvPr/>
          </p:nvSpPr>
          <p:spPr bwMode="auto">
            <a:xfrm rot="11773373">
              <a:off x="3939839" y="2964949"/>
              <a:ext cx="790032" cy="17592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4" name="203 Cubo"/>
            <p:cNvSpPr/>
            <p:nvPr/>
          </p:nvSpPr>
          <p:spPr bwMode="auto">
            <a:xfrm rot="7843262">
              <a:off x="3225641" y="3199722"/>
              <a:ext cx="787665" cy="17418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5" name="204 Cubo"/>
            <p:cNvSpPr/>
            <p:nvPr/>
          </p:nvSpPr>
          <p:spPr bwMode="auto">
            <a:xfrm rot="16730060">
              <a:off x="3071893" y="3104651"/>
              <a:ext cx="715695" cy="18040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6" name="205 Cubo"/>
            <p:cNvSpPr/>
            <p:nvPr/>
          </p:nvSpPr>
          <p:spPr bwMode="auto">
            <a:xfrm rot="20139514">
              <a:off x="3914956" y="2493150"/>
              <a:ext cx="248829" cy="135542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7" name="206 Forma libre"/>
            <p:cNvSpPr/>
            <p:nvPr/>
          </p:nvSpPr>
          <p:spPr bwMode="auto">
            <a:xfrm rot="8161486">
              <a:off x="2701915" y="601960"/>
              <a:ext cx="2214578" cy="373840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8" name="207 Forma libre"/>
            <p:cNvSpPr/>
            <p:nvPr/>
          </p:nvSpPr>
          <p:spPr>
            <a:xfrm rot="19845470">
              <a:off x="3974054" y="1929393"/>
              <a:ext cx="214614" cy="827645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9" name="208 Forma libre"/>
            <p:cNvSpPr/>
            <p:nvPr/>
          </p:nvSpPr>
          <p:spPr>
            <a:xfrm rot="19845470">
              <a:off x="4030041" y="2153297"/>
              <a:ext cx="155518" cy="455805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0" name="209 Forma libre"/>
            <p:cNvSpPr/>
            <p:nvPr/>
          </p:nvSpPr>
          <p:spPr>
            <a:xfrm rot="19845470">
              <a:off x="3684790" y="2065335"/>
              <a:ext cx="202175" cy="515778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1" name="210 Forma libre"/>
            <p:cNvSpPr/>
            <p:nvPr/>
          </p:nvSpPr>
          <p:spPr>
            <a:xfrm rot="19845470">
              <a:off x="3762550" y="2233263"/>
              <a:ext cx="118194" cy="223904"/>
            </a:xfrm>
            <a:custGeom>
              <a:avLst/>
              <a:gdLst>
                <a:gd name="connsiteX0" fmla="*/ 53109 w 441036"/>
                <a:gd name="connsiteY0" fmla="*/ 565727 h 1717964"/>
                <a:gd name="connsiteX1" fmla="*/ 66963 w 441036"/>
                <a:gd name="connsiteY1" fmla="*/ 136236 h 1717964"/>
                <a:gd name="connsiteX2" fmla="*/ 177800 w 441036"/>
                <a:gd name="connsiteY2" fmla="*/ 66964 h 1717964"/>
                <a:gd name="connsiteX3" fmla="*/ 371763 w 441036"/>
                <a:gd name="connsiteY3" fmla="*/ 538018 h 1717964"/>
                <a:gd name="connsiteX4" fmla="*/ 385618 w 441036"/>
                <a:gd name="connsiteY4" fmla="*/ 1715655 h 1717964"/>
                <a:gd name="connsiteX5" fmla="*/ 53109 w 441036"/>
                <a:gd name="connsiteY5" fmla="*/ 565727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036" h="1717964">
                  <a:moveTo>
                    <a:pt x="53109" y="565727"/>
                  </a:moveTo>
                  <a:cubicBezTo>
                    <a:pt x="0" y="302491"/>
                    <a:pt x="46181" y="219363"/>
                    <a:pt x="66963" y="136236"/>
                  </a:cubicBezTo>
                  <a:cubicBezTo>
                    <a:pt x="87745" y="53109"/>
                    <a:pt x="127000" y="0"/>
                    <a:pt x="177800" y="66964"/>
                  </a:cubicBezTo>
                  <a:cubicBezTo>
                    <a:pt x="228600" y="133928"/>
                    <a:pt x="337127" y="263236"/>
                    <a:pt x="371763" y="538018"/>
                  </a:cubicBezTo>
                  <a:cubicBezTo>
                    <a:pt x="406399" y="812800"/>
                    <a:pt x="441036" y="1717964"/>
                    <a:pt x="385618" y="1715655"/>
                  </a:cubicBezTo>
                  <a:cubicBezTo>
                    <a:pt x="330200" y="1713346"/>
                    <a:pt x="106218" y="828964"/>
                    <a:pt x="53109" y="5657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2" name="211 Forma libre"/>
            <p:cNvSpPr/>
            <p:nvPr/>
          </p:nvSpPr>
          <p:spPr>
            <a:xfrm rot="10084433">
              <a:off x="3619473" y="2297235"/>
              <a:ext cx="771370" cy="503785"/>
            </a:xfrm>
            <a:custGeom>
              <a:avLst/>
              <a:gdLst>
                <a:gd name="connsiteX0" fmla="*/ 11545 w 771235"/>
                <a:gd name="connsiteY0" fmla="*/ 136237 h 625764"/>
                <a:gd name="connsiteX1" fmla="*/ 260927 w 771235"/>
                <a:gd name="connsiteY1" fmla="*/ 80818 h 625764"/>
                <a:gd name="connsiteX2" fmla="*/ 759690 w 771235"/>
                <a:gd name="connsiteY2" fmla="*/ 621146 h 625764"/>
                <a:gd name="connsiteX3" fmla="*/ 191654 w 771235"/>
                <a:gd name="connsiteY3" fmla="*/ 108528 h 625764"/>
                <a:gd name="connsiteX4" fmla="*/ 11545 w 771235"/>
                <a:gd name="connsiteY4" fmla="*/ 136237 h 6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35" h="625764">
                  <a:moveTo>
                    <a:pt x="11545" y="136237"/>
                  </a:moveTo>
                  <a:cubicBezTo>
                    <a:pt x="23090" y="131619"/>
                    <a:pt x="136236" y="0"/>
                    <a:pt x="260927" y="80818"/>
                  </a:cubicBezTo>
                  <a:cubicBezTo>
                    <a:pt x="385618" y="161636"/>
                    <a:pt x="771235" y="616528"/>
                    <a:pt x="759690" y="621146"/>
                  </a:cubicBezTo>
                  <a:cubicBezTo>
                    <a:pt x="748145" y="625764"/>
                    <a:pt x="311727" y="184728"/>
                    <a:pt x="191654" y="108528"/>
                  </a:cubicBezTo>
                  <a:cubicBezTo>
                    <a:pt x="71581" y="32328"/>
                    <a:pt x="0" y="140855"/>
                    <a:pt x="11545" y="1362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3" name="212 Cubo"/>
            <p:cNvSpPr/>
            <p:nvPr/>
          </p:nvSpPr>
          <p:spPr bwMode="auto">
            <a:xfrm rot="14742284">
              <a:off x="4227394" y="2774347"/>
              <a:ext cx="715693" cy="17729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56331" name="133 Grupo"/>
          <p:cNvGrpSpPr>
            <a:grpSpLocks/>
          </p:cNvGrpSpPr>
          <p:nvPr/>
        </p:nvGrpSpPr>
        <p:grpSpPr bwMode="auto">
          <a:xfrm>
            <a:off x="7810500" y="3836988"/>
            <a:ext cx="1023938" cy="1563687"/>
            <a:chOff x="3574818" y="3071813"/>
            <a:chExt cx="1449281" cy="2286000"/>
          </a:xfrm>
        </p:grpSpPr>
        <p:sp>
          <p:nvSpPr>
            <p:cNvPr id="215" name="214 Cubo"/>
            <p:cNvSpPr/>
            <p:nvPr/>
          </p:nvSpPr>
          <p:spPr bwMode="auto">
            <a:xfrm>
              <a:off x="4105097" y="4735835"/>
              <a:ext cx="208967" cy="62197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6" name="215 Cubo"/>
            <p:cNvSpPr/>
            <p:nvPr/>
          </p:nvSpPr>
          <p:spPr bwMode="auto">
            <a:xfrm rot="21444566">
              <a:off x="3574818" y="4304164"/>
              <a:ext cx="757222" cy="14621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7" name="216 Cubo"/>
            <p:cNvSpPr/>
            <p:nvPr/>
          </p:nvSpPr>
          <p:spPr bwMode="auto">
            <a:xfrm>
              <a:off x="4244408" y="4116179"/>
              <a:ext cx="208967" cy="9306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8" name="217 Cubo"/>
            <p:cNvSpPr/>
            <p:nvPr/>
          </p:nvSpPr>
          <p:spPr bwMode="auto">
            <a:xfrm>
              <a:off x="4381472" y="4735835"/>
              <a:ext cx="208965" cy="62197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9" name="218 Forma libre"/>
            <p:cNvSpPr/>
            <p:nvPr/>
          </p:nvSpPr>
          <p:spPr bwMode="auto">
            <a:xfrm rot="8161486">
              <a:off x="3643313" y="3071813"/>
              <a:ext cx="1380786" cy="182530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0" name="219 Elipse"/>
            <p:cNvSpPr/>
            <p:nvPr/>
          </p:nvSpPr>
          <p:spPr bwMode="auto">
            <a:xfrm>
              <a:off x="4185987" y="3468671"/>
              <a:ext cx="137064" cy="23440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1" name="220 Elipse"/>
            <p:cNvSpPr/>
            <p:nvPr/>
          </p:nvSpPr>
          <p:spPr bwMode="auto">
            <a:xfrm>
              <a:off x="4235420" y="3519729"/>
              <a:ext cx="69656" cy="1554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2" name="221 Elipse"/>
            <p:cNvSpPr/>
            <p:nvPr/>
          </p:nvSpPr>
          <p:spPr bwMode="auto">
            <a:xfrm>
              <a:off x="4381472" y="3468671"/>
              <a:ext cx="141557" cy="23440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3" name="222 Elipse"/>
            <p:cNvSpPr/>
            <p:nvPr/>
          </p:nvSpPr>
          <p:spPr bwMode="auto">
            <a:xfrm>
              <a:off x="4433151" y="3519729"/>
              <a:ext cx="69656" cy="1554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4" name="223 Luna"/>
            <p:cNvSpPr/>
            <p:nvPr/>
          </p:nvSpPr>
          <p:spPr bwMode="auto">
            <a:xfrm rot="16200000">
              <a:off x="4260020" y="3743457"/>
              <a:ext cx="148532" cy="197731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5" name="224 Rectángulo"/>
            <p:cNvSpPr/>
            <p:nvPr/>
          </p:nvSpPr>
          <p:spPr>
            <a:xfrm>
              <a:off x="4714020" y="4213653"/>
              <a:ext cx="71902" cy="2854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6" name="225 Arco de bloque"/>
            <p:cNvSpPr/>
            <p:nvPr/>
          </p:nvSpPr>
          <p:spPr>
            <a:xfrm>
              <a:off x="4356755" y="4287919"/>
              <a:ext cx="357265" cy="285459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27" name="226 Arco de bloque"/>
            <p:cNvSpPr/>
            <p:nvPr/>
          </p:nvSpPr>
          <p:spPr>
            <a:xfrm rot="10597142">
              <a:off x="4365743" y="4294881"/>
              <a:ext cx="357265" cy="287781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28" name="227 Rectángulo"/>
            <p:cNvSpPr/>
            <p:nvPr/>
          </p:nvSpPr>
          <p:spPr>
            <a:xfrm>
              <a:off x="4644364" y="4072083"/>
              <a:ext cx="69656" cy="42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6332" name="183 Grupo"/>
          <p:cNvGrpSpPr>
            <a:grpSpLocks/>
          </p:cNvGrpSpPr>
          <p:nvPr/>
        </p:nvGrpSpPr>
        <p:grpSpPr bwMode="auto">
          <a:xfrm>
            <a:off x="3048000" y="4757738"/>
            <a:ext cx="1641475" cy="1731962"/>
            <a:chOff x="2890761" y="762818"/>
            <a:chExt cx="4009962" cy="4523570"/>
          </a:xfrm>
        </p:grpSpPr>
        <p:sp>
          <p:nvSpPr>
            <p:cNvPr id="230" name="229 Cubo"/>
            <p:cNvSpPr/>
            <p:nvPr/>
          </p:nvSpPr>
          <p:spPr>
            <a:xfrm rot="19728142">
              <a:off x="3635357" y="3412278"/>
              <a:ext cx="1124651" cy="286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1" name="230 Cubo"/>
            <p:cNvSpPr/>
            <p:nvPr/>
          </p:nvSpPr>
          <p:spPr>
            <a:xfrm rot="2687052">
              <a:off x="4655301" y="3491058"/>
              <a:ext cx="1120772" cy="28609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2" name="231 Cubo"/>
            <p:cNvSpPr/>
            <p:nvPr/>
          </p:nvSpPr>
          <p:spPr>
            <a:xfrm>
              <a:off x="4569982" y="3072284"/>
              <a:ext cx="360663" cy="106973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3" name="232 Cilindro"/>
            <p:cNvSpPr/>
            <p:nvPr/>
          </p:nvSpPr>
          <p:spPr>
            <a:xfrm>
              <a:off x="4356685" y="3569836"/>
              <a:ext cx="643766" cy="1716552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4" name="233 Forma libre"/>
            <p:cNvSpPr/>
            <p:nvPr/>
          </p:nvSpPr>
          <p:spPr>
            <a:xfrm rot="632413">
              <a:off x="2890761" y="762818"/>
              <a:ext cx="4009962" cy="385602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5" name="234 Acorde"/>
            <p:cNvSpPr/>
            <p:nvPr/>
          </p:nvSpPr>
          <p:spPr bwMode="auto">
            <a:xfrm rot="14325679">
              <a:off x="4237569" y="1990617"/>
              <a:ext cx="385601" cy="434348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6" name="235 Acorde"/>
            <p:cNvSpPr/>
            <p:nvPr/>
          </p:nvSpPr>
          <p:spPr bwMode="auto">
            <a:xfrm rot="20810739">
              <a:off x="4608763" y="2052304"/>
              <a:ext cx="496398" cy="393896"/>
            </a:xfrm>
            <a:prstGeom prst="chor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7" name="236 Forma libre"/>
            <p:cNvSpPr/>
            <p:nvPr/>
          </p:nvSpPr>
          <p:spPr>
            <a:xfrm>
              <a:off x="4356685" y="2641073"/>
              <a:ext cx="143491" cy="219753"/>
            </a:xfrm>
            <a:custGeom>
              <a:avLst/>
              <a:gdLst>
                <a:gd name="connsiteX0" fmla="*/ 55419 w 288637"/>
                <a:gd name="connsiteY0" fmla="*/ 0 h 323273"/>
                <a:gd name="connsiteX1" fmla="*/ 207819 w 288637"/>
                <a:gd name="connsiteY1" fmla="*/ 41563 h 323273"/>
                <a:gd name="connsiteX2" fmla="*/ 277091 w 288637"/>
                <a:gd name="connsiteY2" fmla="*/ 193963 h 323273"/>
                <a:gd name="connsiteX3" fmla="*/ 138546 w 288637"/>
                <a:gd name="connsiteY3" fmla="*/ 304800 h 323273"/>
                <a:gd name="connsiteX4" fmla="*/ 0 w 288637"/>
                <a:gd name="connsiteY4" fmla="*/ 304800 h 3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37" h="323273">
                  <a:moveTo>
                    <a:pt x="55419" y="0"/>
                  </a:moveTo>
                  <a:cubicBezTo>
                    <a:pt x="113146" y="4618"/>
                    <a:pt x="170874" y="9236"/>
                    <a:pt x="207819" y="41563"/>
                  </a:cubicBezTo>
                  <a:cubicBezTo>
                    <a:pt x="244764" y="73890"/>
                    <a:pt x="288637" y="150090"/>
                    <a:pt x="277091" y="193963"/>
                  </a:cubicBezTo>
                  <a:cubicBezTo>
                    <a:pt x="265546" y="237836"/>
                    <a:pt x="184728" y="286327"/>
                    <a:pt x="138546" y="304800"/>
                  </a:cubicBezTo>
                  <a:cubicBezTo>
                    <a:pt x="92364" y="323273"/>
                    <a:pt x="46182" y="314036"/>
                    <a:pt x="0" y="304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8" name="237 Forma libre"/>
            <p:cNvSpPr/>
            <p:nvPr/>
          </p:nvSpPr>
          <p:spPr>
            <a:xfrm flipH="1">
              <a:off x="4856962" y="2715706"/>
              <a:ext cx="143489" cy="215606"/>
            </a:xfrm>
            <a:custGeom>
              <a:avLst/>
              <a:gdLst>
                <a:gd name="connsiteX0" fmla="*/ 55419 w 288637"/>
                <a:gd name="connsiteY0" fmla="*/ 0 h 323273"/>
                <a:gd name="connsiteX1" fmla="*/ 207819 w 288637"/>
                <a:gd name="connsiteY1" fmla="*/ 41563 h 323273"/>
                <a:gd name="connsiteX2" fmla="*/ 277091 w 288637"/>
                <a:gd name="connsiteY2" fmla="*/ 193963 h 323273"/>
                <a:gd name="connsiteX3" fmla="*/ 138546 w 288637"/>
                <a:gd name="connsiteY3" fmla="*/ 304800 h 323273"/>
                <a:gd name="connsiteX4" fmla="*/ 0 w 288637"/>
                <a:gd name="connsiteY4" fmla="*/ 304800 h 32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37" h="323273">
                  <a:moveTo>
                    <a:pt x="55419" y="0"/>
                  </a:moveTo>
                  <a:cubicBezTo>
                    <a:pt x="113146" y="4618"/>
                    <a:pt x="170874" y="9236"/>
                    <a:pt x="207819" y="41563"/>
                  </a:cubicBezTo>
                  <a:cubicBezTo>
                    <a:pt x="244764" y="73890"/>
                    <a:pt x="288637" y="150090"/>
                    <a:pt x="277091" y="193963"/>
                  </a:cubicBezTo>
                  <a:cubicBezTo>
                    <a:pt x="265546" y="237836"/>
                    <a:pt x="184728" y="286327"/>
                    <a:pt x="138546" y="304800"/>
                  </a:cubicBezTo>
                  <a:cubicBezTo>
                    <a:pt x="92364" y="323273"/>
                    <a:pt x="46182" y="314036"/>
                    <a:pt x="0" y="304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9" name="238 Elipse"/>
            <p:cNvSpPr/>
            <p:nvPr/>
          </p:nvSpPr>
          <p:spPr>
            <a:xfrm>
              <a:off x="4569982" y="2715706"/>
              <a:ext cx="217174" cy="1451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0" name="239 Elipse"/>
            <p:cNvSpPr/>
            <p:nvPr/>
          </p:nvSpPr>
          <p:spPr>
            <a:xfrm>
              <a:off x="4643665" y="2073037"/>
              <a:ext cx="143491" cy="2114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1" name="240 Cilindro"/>
            <p:cNvSpPr/>
            <p:nvPr/>
          </p:nvSpPr>
          <p:spPr>
            <a:xfrm>
              <a:off x="4643665" y="2786194"/>
              <a:ext cx="69806" cy="2429709"/>
            </a:xfrm>
            <a:prstGeom prst="can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2" name="241 Elipse"/>
            <p:cNvSpPr/>
            <p:nvPr/>
          </p:nvSpPr>
          <p:spPr>
            <a:xfrm>
              <a:off x="4500176" y="2073037"/>
              <a:ext cx="143489" cy="2114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3" name="242 Cilindro"/>
            <p:cNvSpPr/>
            <p:nvPr/>
          </p:nvSpPr>
          <p:spPr>
            <a:xfrm>
              <a:off x="4356685" y="3926414"/>
              <a:ext cx="643766" cy="1359974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4" name="243 Elipse"/>
            <p:cNvSpPr/>
            <p:nvPr/>
          </p:nvSpPr>
          <p:spPr>
            <a:xfrm>
              <a:off x="4356685" y="4001047"/>
              <a:ext cx="286980" cy="42706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5" name="244 Elipse"/>
            <p:cNvSpPr/>
            <p:nvPr/>
          </p:nvSpPr>
          <p:spPr>
            <a:xfrm>
              <a:off x="4713471" y="4001047"/>
              <a:ext cx="286980" cy="42706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6" name="245 Elipse"/>
            <p:cNvSpPr/>
            <p:nvPr/>
          </p:nvSpPr>
          <p:spPr>
            <a:xfrm>
              <a:off x="4426491" y="4001047"/>
              <a:ext cx="143491" cy="2114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7" name="246 Elipse"/>
            <p:cNvSpPr/>
            <p:nvPr/>
          </p:nvSpPr>
          <p:spPr>
            <a:xfrm>
              <a:off x="4787156" y="4001047"/>
              <a:ext cx="143489" cy="2114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8" name="247 Luna"/>
            <p:cNvSpPr/>
            <p:nvPr/>
          </p:nvSpPr>
          <p:spPr bwMode="auto">
            <a:xfrm rot="16200000">
              <a:off x="4680167" y="4393241"/>
              <a:ext cx="70488" cy="430469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56355" name="510 Grupo"/>
            <p:cNvGrpSpPr>
              <a:grpSpLocks/>
            </p:cNvGrpSpPr>
            <p:nvPr/>
          </p:nvGrpSpPr>
          <p:grpSpPr bwMode="auto">
            <a:xfrm>
              <a:off x="4857748" y="4929202"/>
              <a:ext cx="642941" cy="357191"/>
              <a:chOff x="4346915" y="2571744"/>
              <a:chExt cx="1153779" cy="642942"/>
            </a:xfrm>
          </p:grpSpPr>
          <p:sp>
            <p:nvSpPr>
              <p:cNvPr id="250" name="249 Elipse"/>
              <p:cNvSpPr/>
              <p:nvPr/>
            </p:nvSpPr>
            <p:spPr>
              <a:xfrm>
                <a:off x="5285020" y="2647472"/>
                <a:ext cx="215744" cy="42540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1" name="250 Elipse"/>
              <p:cNvSpPr/>
              <p:nvPr/>
            </p:nvSpPr>
            <p:spPr>
              <a:xfrm>
                <a:off x="5069281" y="2572839"/>
                <a:ext cx="215739" cy="42540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2" name="251 Elipse"/>
              <p:cNvSpPr/>
              <p:nvPr/>
            </p:nvSpPr>
            <p:spPr>
              <a:xfrm>
                <a:off x="4853538" y="2647472"/>
                <a:ext cx="215744" cy="49257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3" name="252 Elipse"/>
              <p:cNvSpPr/>
              <p:nvPr/>
            </p:nvSpPr>
            <p:spPr>
              <a:xfrm>
                <a:off x="4644755" y="2856442"/>
                <a:ext cx="208782" cy="3582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4" name="253 Elipse"/>
              <p:cNvSpPr/>
              <p:nvPr/>
            </p:nvSpPr>
            <p:spPr>
              <a:xfrm rot="15930042">
                <a:off x="4364524" y="2919519"/>
                <a:ext cx="261210" cy="2992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5" name="254 Elipse"/>
              <p:cNvSpPr/>
              <p:nvPr/>
            </p:nvSpPr>
            <p:spPr>
              <a:xfrm>
                <a:off x="4714350" y="2998245"/>
                <a:ext cx="132231" cy="20897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6" name="255 Elipse"/>
              <p:cNvSpPr/>
              <p:nvPr/>
            </p:nvSpPr>
            <p:spPr>
              <a:xfrm>
                <a:off x="4930093" y="2923613"/>
                <a:ext cx="132226" cy="20897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7" name="256 Elipse"/>
              <p:cNvSpPr/>
              <p:nvPr/>
            </p:nvSpPr>
            <p:spPr>
              <a:xfrm>
                <a:off x="5138875" y="2789275"/>
                <a:ext cx="139188" cy="20150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258" name="257 Elipse"/>
              <p:cNvSpPr/>
              <p:nvPr/>
            </p:nvSpPr>
            <p:spPr>
              <a:xfrm>
                <a:off x="5354615" y="2856442"/>
                <a:ext cx="132231" cy="20150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</p:grpSp>
      <p:sp>
        <p:nvSpPr>
          <p:cNvPr id="260" name="41 Rectángulo"/>
          <p:cNvSpPr>
            <a:spLocks noChangeArrowheads="1"/>
          </p:cNvSpPr>
          <p:nvPr/>
        </p:nvSpPr>
        <p:spPr bwMode="auto">
          <a:xfrm>
            <a:off x="1862138" y="273770"/>
            <a:ext cx="6804025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PRINCIPALES PROPIEDADES DE DESEMPEÑO</a:t>
            </a:r>
          </a:p>
          <a:p>
            <a:pPr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EN MEMBRANAS DE PVC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</a:p>
          <a:p>
            <a:pPr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</p:txBody>
      </p:sp>
      <p:pic>
        <p:nvPicPr>
          <p:cNvPr id="56334" name="Imagen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5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7350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7351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7352" name="Rectangle 1"/>
          <p:cNvSpPr>
            <a:spLocks noChangeArrowheads="1"/>
          </p:cNvSpPr>
          <p:nvPr/>
        </p:nvSpPr>
        <p:spPr bwMode="auto">
          <a:xfrm>
            <a:off x="128589" y="1744335"/>
            <a:ext cx="88359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                            </a:t>
            </a:r>
            <a:r>
              <a:rPr lang="es-ES" sz="2000" dirty="0" err="1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Sellabilidad</a:t>
            </a: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 y resistencia de la costura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Adhesión del recubrimiento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Resistencia a luz ultravioleta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 e intemperismo</a:t>
            </a:r>
          </a:p>
        </p:txBody>
      </p:sp>
      <p:grpSp>
        <p:nvGrpSpPr>
          <p:cNvPr id="57353" name="156 Grupo"/>
          <p:cNvGrpSpPr>
            <a:grpSpLocks/>
          </p:cNvGrpSpPr>
          <p:nvPr/>
        </p:nvGrpSpPr>
        <p:grpSpPr bwMode="auto">
          <a:xfrm>
            <a:off x="2021593" y="1405254"/>
            <a:ext cx="1276350" cy="1657350"/>
            <a:chOff x="2214546" y="714356"/>
            <a:chExt cx="3643338" cy="4208481"/>
          </a:xfrm>
        </p:grpSpPr>
        <p:grpSp>
          <p:nvGrpSpPr>
            <p:cNvPr id="57398" name="177 Grupo"/>
            <p:cNvGrpSpPr>
              <a:grpSpLocks/>
            </p:cNvGrpSpPr>
            <p:nvPr/>
          </p:nvGrpSpPr>
          <p:grpSpPr bwMode="auto">
            <a:xfrm>
              <a:off x="2214543" y="1214423"/>
              <a:ext cx="3643335" cy="3708416"/>
              <a:chOff x="2571736" y="1071546"/>
              <a:chExt cx="2893096" cy="3422454"/>
            </a:xfrm>
          </p:grpSpPr>
          <p:sp>
            <p:nvSpPr>
              <p:cNvPr id="134" name="133 Cubo"/>
              <p:cNvSpPr/>
              <p:nvPr/>
            </p:nvSpPr>
            <p:spPr bwMode="auto">
              <a:xfrm>
                <a:off x="3856359" y="2857082"/>
                <a:ext cx="359838" cy="93006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5" name="134 Forma libre"/>
              <p:cNvSpPr/>
              <p:nvPr/>
            </p:nvSpPr>
            <p:spPr bwMode="auto">
              <a:xfrm rot="8161486">
                <a:off x="2571736" y="1071546"/>
                <a:ext cx="2893096" cy="3422454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6" name="135 Elipse"/>
              <p:cNvSpPr/>
              <p:nvPr/>
            </p:nvSpPr>
            <p:spPr bwMode="auto">
              <a:xfrm>
                <a:off x="3708827" y="1815407"/>
                <a:ext cx="287870" cy="43899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7" name="136 Elipse"/>
              <p:cNvSpPr/>
              <p:nvPr/>
            </p:nvSpPr>
            <p:spPr bwMode="auto">
              <a:xfrm>
                <a:off x="3813179" y="1912134"/>
                <a:ext cx="143935" cy="2901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8" name="137 Elipse"/>
              <p:cNvSpPr/>
              <p:nvPr/>
            </p:nvSpPr>
            <p:spPr bwMode="auto">
              <a:xfrm>
                <a:off x="4122639" y="1815407"/>
                <a:ext cx="291470" cy="43899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9" name="138 Elipse"/>
              <p:cNvSpPr/>
              <p:nvPr/>
            </p:nvSpPr>
            <p:spPr bwMode="auto">
              <a:xfrm>
                <a:off x="4223394" y="1912134"/>
                <a:ext cx="147535" cy="2901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0" name="139 Luna"/>
              <p:cNvSpPr/>
              <p:nvPr/>
            </p:nvSpPr>
            <p:spPr bwMode="auto">
              <a:xfrm rot="16200000">
                <a:off x="3921898" y="2434398"/>
                <a:ext cx="282740" cy="413815"/>
              </a:xfrm>
              <a:prstGeom prst="moon">
                <a:avLst>
                  <a:gd name="adj" fmla="val 6551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1" name="140 Proceso alternativo"/>
              <p:cNvSpPr/>
              <p:nvPr/>
            </p:nvSpPr>
            <p:spPr>
              <a:xfrm>
                <a:off x="4284568" y="3284914"/>
                <a:ext cx="500174" cy="21577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43" name="142 Proceso alternativo"/>
              <p:cNvSpPr/>
              <p:nvPr/>
            </p:nvSpPr>
            <p:spPr>
              <a:xfrm>
                <a:off x="4216197" y="3500690"/>
                <a:ext cx="568544" cy="21577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44" name="143 Proceso alternativo"/>
              <p:cNvSpPr/>
              <p:nvPr/>
            </p:nvSpPr>
            <p:spPr>
              <a:xfrm>
                <a:off x="4284568" y="3716465"/>
                <a:ext cx="500174" cy="21205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45" name="144 Proceso alternativo"/>
              <p:cNvSpPr/>
              <p:nvPr/>
            </p:nvSpPr>
            <p:spPr>
              <a:xfrm>
                <a:off x="4428503" y="3928519"/>
                <a:ext cx="356239" cy="21205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46" name="145 Proceso alternativo"/>
              <p:cNvSpPr/>
              <p:nvPr/>
            </p:nvSpPr>
            <p:spPr>
              <a:xfrm rot="16200000">
                <a:off x="4348306" y="2934842"/>
                <a:ext cx="502237" cy="19791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133" name="132 Forma libre"/>
            <p:cNvSpPr/>
            <p:nvPr/>
          </p:nvSpPr>
          <p:spPr>
            <a:xfrm>
              <a:off x="3977304" y="714356"/>
              <a:ext cx="163135" cy="2664566"/>
            </a:xfrm>
            <a:custGeom>
              <a:avLst/>
              <a:gdLst>
                <a:gd name="connsiteX0" fmla="*/ 69272 w 136235"/>
                <a:gd name="connsiteY0" fmla="*/ 0 h 2826327"/>
                <a:gd name="connsiteX1" fmla="*/ 124690 w 136235"/>
                <a:gd name="connsiteY1" fmla="*/ 1704109 h 2826327"/>
                <a:gd name="connsiteX2" fmla="*/ 0 w 136235"/>
                <a:gd name="connsiteY2" fmla="*/ 2826327 h 28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35" h="2826327">
                  <a:moveTo>
                    <a:pt x="69272" y="0"/>
                  </a:moveTo>
                  <a:cubicBezTo>
                    <a:pt x="102753" y="616527"/>
                    <a:pt x="136235" y="1233055"/>
                    <a:pt x="124690" y="1704109"/>
                  </a:cubicBezTo>
                  <a:cubicBezTo>
                    <a:pt x="113145" y="2175163"/>
                    <a:pt x="56572" y="2500745"/>
                    <a:pt x="0" y="2826327"/>
                  </a:cubicBezTo>
                </a:path>
              </a:pathLst>
            </a:custGeom>
            <a:ln w="1270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7354" name="132 Grupo"/>
          <p:cNvGrpSpPr>
            <a:grpSpLocks/>
          </p:cNvGrpSpPr>
          <p:nvPr/>
        </p:nvGrpSpPr>
        <p:grpSpPr bwMode="auto">
          <a:xfrm>
            <a:off x="1635832" y="4533353"/>
            <a:ext cx="2786062" cy="1714500"/>
            <a:chOff x="1898372" y="749247"/>
            <a:chExt cx="4781049" cy="3072662"/>
          </a:xfrm>
        </p:grpSpPr>
        <p:sp>
          <p:nvSpPr>
            <p:cNvPr id="148" name="147 Cubo"/>
            <p:cNvSpPr/>
            <p:nvPr/>
          </p:nvSpPr>
          <p:spPr bwMode="auto">
            <a:xfrm rot="3308834">
              <a:off x="3795536" y="2015199"/>
              <a:ext cx="654363" cy="1879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9" name="148 Cubo"/>
            <p:cNvSpPr/>
            <p:nvPr/>
          </p:nvSpPr>
          <p:spPr bwMode="auto">
            <a:xfrm rot="21281342">
              <a:off x="2505878" y="3042363"/>
              <a:ext cx="928968" cy="1650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0" name="149 Cubo"/>
            <p:cNvSpPr/>
            <p:nvPr/>
          </p:nvSpPr>
          <p:spPr bwMode="auto">
            <a:xfrm rot="16542628">
              <a:off x="3761915" y="2610323"/>
              <a:ext cx="184930" cy="98072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1" name="150 Cubo"/>
            <p:cNvSpPr/>
            <p:nvPr/>
          </p:nvSpPr>
          <p:spPr bwMode="auto">
            <a:xfrm rot="187039">
              <a:off x="5004011" y="3025293"/>
              <a:ext cx="931692" cy="1650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2" name="151 Cubo"/>
            <p:cNvSpPr/>
            <p:nvPr/>
          </p:nvSpPr>
          <p:spPr bwMode="auto">
            <a:xfrm>
              <a:off x="4500025" y="2356705"/>
              <a:ext cx="615679" cy="17070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3" name="152 Cubo"/>
            <p:cNvSpPr/>
            <p:nvPr/>
          </p:nvSpPr>
          <p:spPr bwMode="auto">
            <a:xfrm rot="15777605">
              <a:off x="4675261" y="2691139"/>
              <a:ext cx="150787" cy="90444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4" name="153 Cubo"/>
            <p:cNvSpPr/>
            <p:nvPr/>
          </p:nvSpPr>
          <p:spPr bwMode="auto">
            <a:xfrm rot="168285">
              <a:off x="4295708" y="1719412"/>
              <a:ext cx="242457" cy="15619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5" name="154 Forma libre"/>
            <p:cNvSpPr/>
            <p:nvPr/>
          </p:nvSpPr>
          <p:spPr bwMode="auto">
            <a:xfrm rot="8282538">
              <a:off x="3239434" y="749247"/>
              <a:ext cx="2235265" cy="2213349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6" name="155 Cubo"/>
            <p:cNvSpPr/>
            <p:nvPr/>
          </p:nvSpPr>
          <p:spPr bwMode="auto">
            <a:xfrm rot="2682531">
              <a:off x="3404879" y="1483272"/>
              <a:ext cx="642922" cy="19346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7" name="156 Acorde"/>
            <p:cNvSpPr/>
            <p:nvPr/>
          </p:nvSpPr>
          <p:spPr>
            <a:xfrm rot="15054079">
              <a:off x="4405419" y="1314134"/>
              <a:ext cx="349943" cy="198869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8" name="157 Elipse"/>
            <p:cNvSpPr/>
            <p:nvPr/>
          </p:nvSpPr>
          <p:spPr bwMode="auto">
            <a:xfrm>
              <a:off x="4570855" y="1358089"/>
              <a:ext cx="103521" cy="216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9" name="158 Cubo"/>
            <p:cNvSpPr/>
            <p:nvPr/>
          </p:nvSpPr>
          <p:spPr bwMode="auto">
            <a:xfrm rot="9862309">
              <a:off x="4440092" y="2439211"/>
              <a:ext cx="626576" cy="16785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7389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1643050"/>
              <a:ext cx="350350" cy="28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160 Trapecio"/>
            <p:cNvSpPr/>
            <p:nvPr/>
          </p:nvSpPr>
          <p:spPr>
            <a:xfrm>
              <a:off x="4287534" y="857359"/>
              <a:ext cx="367774" cy="401154"/>
            </a:xfrm>
            <a:prstGeom prst="trapezoi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57391" name="Picture 40" descr="http://www.oraculoching.com/astrologia-china/signo-chino/tigre/imagenes-ching/signo-chino-tigr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1000108"/>
              <a:ext cx="214314" cy="21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162 Forma libre"/>
            <p:cNvSpPr/>
            <p:nvPr/>
          </p:nvSpPr>
          <p:spPr>
            <a:xfrm rot="11201492">
              <a:off x="4083216" y="800458"/>
              <a:ext cx="275148" cy="207690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4" name="163 Forma libre"/>
            <p:cNvSpPr/>
            <p:nvPr/>
          </p:nvSpPr>
          <p:spPr>
            <a:xfrm rot="17046500">
              <a:off x="4584369" y="842519"/>
              <a:ext cx="261745" cy="228837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5" name="164 Acorde"/>
            <p:cNvSpPr/>
            <p:nvPr/>
          </p:nvSpPr>
          <p:spPr>
            <a:xfrm rot="16738259" flipV="1">
              <a:off x="4177947" y="1293338"/>
              <a:ext cx="349941" cy="223388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6" name="165 Elipse"/>
            <p:cNvSpPr/>
            <p:nvPr/>
          </p:nvSpPr>
          <p:spPr bwMode="auto">
            <a:xfrm>
              <a:off x="4287534" y="1358089"/>
              <a:ext cx="100798" cy="216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7" name="166 Explosión 2"/>
            <p:cNvSpPr/>
            <p:nvPr/>
          </p:nvSpPr>
          <p:spPr>
            <a:xfrm rot="3042708">
              <a:off x="5499910" y="2642398"/>
              <a:ext cx="1214839" cy="1144183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8" name="167 Explosión 2"/>
            <p:cNvSpPr/>
            <p:nvPr/>
          </p:nvSpPr>
          <p:spPr>
            <a:xfrm rot="3042708">
              <a:off x="1863042" y="2616794"/>
              <a:ext cx="1214840" cy="1144183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57355" name="154 CuadroTexto"/>
          <p:cNvSpPr txBox="1">
            <a:spLocks noChangeArrowheads="1"/>
          </p:cNvSpPr>
          <p:nvPr/>
        </p:nvSpPr>
        <p:spPr bwMode="auto">
          <a:xfrm rot="-7113049">
            <a:off x="1157288" y="5607050"/>
            <a:ext cx="688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4000">
                <a:solidFill>
                  <a:srgbClr val="FF0000"/>
                </a:solidFill>
                <a:latin typeface="Westwood LET" pitchFamily="2" charset="0"/>
              </a:rPr>
              <a:t>UV</a:t>
            </a:r>
          </a:p>
        </p:txBody>
      </p:sp>
      <p:sp>
        <p:nvSpPr>
          <p:cNvPr id="57356" name="155 CuadroTexto"/>
          <p:cNvSpPr txBox="1">
            <a:spLocks noChangeArrowheads="1"/>
          </p:cNvSpPr>
          <p:nvPr/>
        </p:nvSpPr>
        <p:spPr bwMode="auto">
          <a:xfrm rot="19259758">
            <a:off x="1439125" y="4596571"/>
            <a:ext cx="1382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Westwood LET" pitchFamily="2" charset="0"/>
              </a:rPr>
              <a:t>intemperismo</a:t>
            </a:r>
          </a:p>
        </p:txBody>
      </p:sp>
      <p:grpSp>
        <p:nvGrpSpPr>
          <p:cNvPr id="57357" name="206 Grupo"/>
          <p:cNvGrpSpPr>
            <a:grpSpLocks/>
          </p:cNvGrpSpPr>
          <p:nvPr/>
        </p:nvGrpSpPr>
        <p:grpSpPr bwMode="auto">
          <a:xfrm>
            <a:off x="3666922" y="2700402"/>
            <a:ext cx="1214438" cy="2082800"/>
            <a:chOff x="3214678" y="778489"/>
            <a:chExt cx="2143140" cy="3793519"/>
          </a:xfrm>
        </p:grpSpPr>
        <p:grpSp>
          <p:nvGrpSpPr>
            <p:cNvPr id="57361" name="12 Grupo"/>
            <p:cNvGrpSpPr>
              <a:grpSpLocks/>
            </p:cNvGrpSpPr>
            <p:nvPr/>
          </p:nvGrpSpPr>
          <p:grpSpPr bwMode="auto">
            <a:xfrm>
              <a:off x="3214678" y="1714488"/>
              <a:ext cx="2143140" cy="2500330"/>
              <a:chOff x="2981325" y="1871663"/>
              <a:chExt cx="3181350" cy="3819440"/>
            </a:xfrm>
          </p:grpSpPr>
          <p:pic>
            <p:nvPicPr>
              <p:cNvPr id="5737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325" y="1871663"/>
                <a:ext cx="3181350" cy="311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7" name="186 Forma libre"/>
              <p:cNvSpPr/>
              <p:nvPr/>
            </p:nvSpPr>
            <p:spPr bwMode="auto">
              <a:xfrm rot="8161486">
                <a:off x="3115468" y="2411525"/>
                <a:ext cx="2714644" cy="3279578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173" name="172 Elipse"/>
            <p:cNvSpPr/>
            <p:nvPr/>
          </p:nvSpPr>
          <p:spPr>
            <a:xfrm>
              <a:off x="4001897" y="2643444"/>
              <a:ext cx="212913" cy="2139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4214810" y="2643444"/>
              <a:ext cx="215714" cy="21396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5" name="174 Elipse"/>
            <p:cNvSpPr/>
            <p:nvPr/>
          </p:nvSpPr>
          <p:spPr>
            <a:xfrm>
              <a:off x="4071934" y="2643444"/>
              <a:ext cx="70038" cy="1416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6" name="175 Elipse"/>
            <p:cNvSpPr/>
            <p:nvPr/>
          </p:nvSpPr>
          <p:spPr>
            <a:xfrm>
              <a:off x="4287649" y="2643444"/>
              <a:ext cx="70036" cy="1416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7" name="176 Luna"/>
            <p:cNvSpPr/>
            <p:nvPr/>
          </p:nvSpPr>
          <p:spPr bwMode="auto">
            <a:xfrm rot="16200000">
              <a:off x="4180389" y="2821236"/>
              <a:ext cx="141680" cy="358591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8" name="177 Cubo"/>
            <p:cNvSpPr/>
            <p:nvPr/>
          </p:nvSpPr>
          <p:spPr bwMode="auto">
            <a:xfrm>
              <a:off x="4001897" y="3785547"/>
              <a:ext cx="212913" cy="7864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9" name="178 Cubo"/>
            <p:cNvSpPr/>
            <p:nvPr/>
          </p:nvSpPr>
          <p:spPr bwMode="auto">
            <a:xfrm>
              <a:off x="4144772" y="3215942"/>
              <a:ext cx="212913" cy="7864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0" name="179 Cubo"/>
            <p:cNvSpPr/>
            <p:nvPr/>
          </p:nvSpPr>
          <p:spPr bwMode="auto">
            <a:xfrm>
              <a:off x="4287649" y="3785547"/>
              <a:ext cx="212913" cy="78646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1" name="180 Cubo"/>
            <p:cNvSpPr/>
            <p:nvPr/>
          </p:nvSpPr>
          <p:spPr>
            <a:xfrm rot="2687052">
              <a:off x="3615292" y="3415447"/>
              <a:ext cx="633137" cy="17637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2" name="181 Cubo"/>
            <p:cNvSpPr/>
            <p:nvPr/>
          </p:nvSpPr>
          <p:spPr>
            <a:xfrm rot="6844609">
              <a:off x="3463881" y="2951364"/>
              <a:ext cx="639001" cy="17929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3" name="182 Cubo"/>
            <p:cNvSpPr/>
            <p:nvPr/>
          </p:nvSpPr>
          <p:spPr>
            <a:xfrm rot="7990622">
              <a:off x="4155939" y="3361943"/>
              <a:ext cx="633216" cy="17929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4" name="183 Cubo"/>
            <p:cNvSpPr/>
            <p:nvPr/>
          </p:nvSpPr>
          <p:spPr>
            <a:xfrm rot="2963631">
              <a:off x="4314177" y="2923896"/>
              <a:ext cx="636108" cy="17929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5" name="184 Forma libre"/>
            <p:cNvSpPr/>
            <p:nvPr/>
          </p:nvSpPr>
          <p:spPr>
            <a:xfrm rot="13034730" flipV="1">
              <a:off x="3431311" y="778489"/>
              <a:ext cx="1755928" cy="1779716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rgbClr val="FF0000"/>
                  </a:solidFill>
                </a:rPr>
                <a:t>PVC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solidFill>
                    <a:srgbClr val="FF0000"/>
                  </a:solidFill>
                </a:rPr>
                <a:t>Coating</a:t>
              </a:r>
              <a:endParaRPr lang="es-ES" dirty="0">
                <a:solidFill>
                  <a:srgbClr val="FF0000"/>
                </a:solidFill>
              </a:endParaRPr>
            </a:p>
          </p:txBody>
        </p:sp>
      </p:grpSp>
      <p:sp>
        <p:nvSpPr>
          <p:cNvPr id="260" name="41 Rectángulo"/>
          <p:cNvSpPr>
            <a:spLocks noChangeArrowheads="1"/>
          </p:cNvSpPr>
          <p:nvPr/>
        </p:nvSpPr>
        <p:spPr bwMode="auto">
          <a:xfrm>
            <a:off x="1793818" y="337291"/>
            <a:ext cx="6929437" cy="26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PRINCIPALES PROPIEDADES DE DESEMPEÑO</a:t>
            </a:r>
          </a:p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EN MEMBRANAS DE PVC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</p:txBody>
      </p:sp>
      <p:pic>
        <p:nvPicPr>
          <p:cNvPr id="57359" name="Imagen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0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8374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8375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8376" name="Rectangle 1"/>
          <p:cNvSpPr>
            <a:spLocks noChangeArrowheads="1"/>
          </p:cNvSpPr>
          <p:nvPr/>
        </p:nvSpPr>
        <p:spPr bwMode="auto">
          <a:xfrm>
            <a:off x="376226" y="2280653"/>
            <a:ext cx="62865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Resistencia a hongos y moho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Resistencia a la flama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Facilidad de limpieza y estética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419874" y="1682750"/>
            <a:ext cx="2176462" cy="5059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58378" name="68 Grupo"/>
          <p:cNvGrpSpPr>
            <a:grpSpLocks/>
          </p:cNvGrpSpPr>
          <p:nvPr/>
        </p:nvGrpSpPr>
        <p:grpSpPr bwMode="auto">
          <a:xfrm>
            <a:off x="5779666" y="1914525"/>
            <a:ext cx="1744662" cy="1244600"/>
            <a:chOff x="1374496" y="1479562"/>
            <a:chExt cx="5229018" cy="3253861"/>
          </a:xfrm>
        </p:grpSpPr>
        <p:pic>
          <p:nvPicPr>
            <p:cNvPr id="58460" name="Picture 2" descr="http://t2.gstatic.com/images?q=tbn:ANd9GcSYDI2vbwBh71-bHvNoUgnF7Seo5h1Eqktctn0FwmAlGvuihnf1_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9658">
              <a:off x="1478533" y="1479562"/>
              <a:ext cx="1543152" cy="192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69 Cubo"/>
            <p:cNvSpPr/>
            <p:nvPr/>
          </p:nvSpPr>
          <p:spPr>
            <a:xfrm rot="12929480" flipH="1" flipV="1">
              <a:off x="2364156" y="2845023"/>
              <a:ext cx="594746" cy="585196"/>
            </a:xfrm>
            <a:prstGeom prst="cube">
              <a:avLst>
                <a:gd name="adj" fmla="val 7025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1" name="70 Cubo"/>
            <p:cNvSpPr/>
            <p:nvPr/>
          </p:nvSpPr>
          <p:spPr bwMode="auto">
            <a:xfrm rot="8559808">
              <a:off x="1636183" y="3766397"/>
              <a:ext cx="708940" cy="215817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58463" name="466 Grupo"/>
            <p:cNvGrpSpPr>
              <a:grpSpLocks/>
            </p:cNvGrpSpPr>
            <p:nvPr/>
          </p:nvGrpSpPr>
          <p:grpSpPr bwMode="auto">
            <a:xfrm>
              <a:off x="3428992" y="2143117"/>
              <a:ext cx="3174522" cy="2590306"/>
              <a:chOff x="3038722" y="1573411"/>
              <a:chExt cx="4002185" cy="3979662"/>
            </a:xfrm>
          </p:grpSpPr>
          <p:sp>
            <p:nvSpPr>
              <p:cNvPr id="88" name="87 Cubo"/>
              <p:cNvSpPr/>
              <p:nvPr/>
            </p:nvSpPr>
            <p:spPr bwMode="auto">
              <a:xfrm rot="1886116">
                <a:off x="4143641" y="2766573"/>
                <a:ext cx="785800" cy="2104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89" name="88 Cubo"/>
              <p:cNvSpPr/>
              <p:nvPr/>
            </p:nvSpPr>
            <p:spPr bwMode="auto">
              <a:xfrm>
                <a:off x="4713495" y="2932361"/>
                <a:ext cx="791800" cy="2104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0" name="89 Cubo"/>
              <p:cNvSpPr/>
              <p:nvPr/>
            </p:nvSpPr>
            <p:spPr bwMode="auto">
              <a:xfrm rot="5400000">
                <a:off x="5283914" y="3430147"/>
                <a:ext cx="790678" cy="2159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1" name="90 Cubo"/>
              <p:cNvSpPr/>
              <p:nvPr/>
            </p:nvSpPr>
            <p:spPr bwMode="auto">
              <a:xfrm rot="5217943">
                <a:off x="3935387" y="5056896"/>
                <a:ext cx="752419" cy="23993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2" name="91 Cubo"/>
              <p:cNvSpPr/>
              <p:nvPr/>
            </p:nvSpPr>
            <p:spPr bwMode="auto">
              <a:xfrm rot="21267882">
                <a:off x="4101650" y="3818683"/>
                <a:ext cx="263933" cy="107761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3" name="92 Cubo"/>
              <p:cNvSpPr/>
              <p:nvPr/>
            </p:nvSpPr>
            <p:spPr bwMode="auto">
              <a:xfrm rot="3757837">
                <a:off x="4768921" y="2436974"/>
                <a:ext cx="255057" cy="198549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4" name="93 Forma libre"/>
              <p:cNvSpPr/>
              <p:nvPr/>
            </p:nvSpPr>
            <p:spPr bwMode="auto">
              <a:xfrm rot="9013236">
                <a:off x="4326263" y="1573411"/>
                <a:ext cx="2714644" cy="2608962"/>
              </a:xfrm>
              <a:custGeom>
                <a:avLst/>
                <a:gdLst>
                  <a:gd name="connsiteX0" fmla="*/ 1179946 w 3722254"/>
                  <a:gd name="connsiteY0" fmla="*/ 41564 h 3368964"/>
                  <a:gd name="connsiteX1" fmla="*/ 2066637 w 3722254"/>
                  <a:gd name="connsiteY1" fmla="*/ 1510146 h 3368964"/>
                  <a:gd name="connsiteX2" fmla="*/ 3632200 w 3722254"/>
                  <a:gd name="connsiteY2" fmla="*/ 2258292 h 3368964"/>
                  <a:gd name="connsiteX3" fmla="*/ 1526310 w 3722254"/>
                  <a:gd name="connsiteY3" fmla="*/ 2189019 h 3368964"/>
                  <a:gd name="connsiteX4" fmla="*/ 71582 w 3722254"/>
                  <a:gd name="connsiteY4" fmla="*/ 3297382 h 3368964"/>
                  <a:gd name="connsiteX5" fmla="*/ 1096819 w 3722254"/>
                  <a:gd name="connsiteY5" fmla="*/ 1759528 h 3368964"/>
                  <a:gd name="connsiteX6" fmla="*/ 1179946 w 3722254"/>
                  <a:gd name="connsiteY6" fmla="*/ 41564 h 33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2254" h="3368964">
                    <a:moveTo>
                      <a:pt x="1179946" y="41564"/>
                    </a:moveTo>
                    <a:cubicBezTo>
                      <a:pt x="1341582" y="0"/>
                      <a:pt x="1657928" y="1140691"/>
                      <a:pt x="2066637" y="1510146"/>
                    </a:cubicBezTo>
                    <a:cubicBezTo>
                      <a:pt x="2475346" y="1879601"/>
                      <a:pt x="3722254" y="2145147"/>
                      <a:pt x="3632200" y="2258292"/>
                    </a:cubicBezTo>
                    <a:cubicBezTo>
                      <a:pt x="3542146" y="2371437"/>
                      <a:pt x="2119746" y="2015837"/>
                      <a:pt x="1526310" y="2189019"/>
                    </a:cubicBezTo>
                    <a:cubicBezTo>
                      <a:pt x="932874" y="2362201"/>
                      <a:pt x="143164" y="3368964"/>
                      <a:pt x="71582" y="3297382"/>
                    </a:cubicBezTo>
                    <a:cubicBezTo>
                      <a:pt x="0" y="3225800"/>
                      <a:pt x="914401" y="2304473"/>
                      <a:pt x="1096819" y="1759528"/>
                    </a:cubicBezTo>
                    <a:cubicBezTo>
                      <a:pt x="1279237" y="1214583"/>
                      <a:pt x="1018310" y="83128"/>
                      <a:pt x="1179946" y="4156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21594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5" name="94 Cubo"/>
              <p:cNvSpPr/>
              <p:nvPr/>
            </p:nvSpPr>
            <p:spPr bwMode="auto">
              <a:xfrm rot="3308834">
                <a:off x="3498417" y="3357575"/>
                <a:ext cx="822562" cy="23993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6" name="95 Cubo"/>
              <p:cNvSpPr/>
              <p:nvPr/>
            </p:nvSpPr>
            <p:spPr bwMode="auto">
              <a:xfrm rot="2682531">
                <a:off x="3039920" y="2823959"/>
                <a:ext cx="821790" cy="24868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7" name="96 Acorde"/>
              <p:cNvSpPr/>
              <p:nvPr/>
            </p:nvSpPr>
            <p:spPr>
              <a:xfrm rot="15054079">
                <a:off x="5519250" y="2197442"/>
                <a:ext cx="439972" cy="251936"/>
              </a:xfrm>
              <a:prstGeom prst="chor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8" name="97 Elipse"/>
              <p:cNvSpPr/>
              <p:nvPr/>
            </p:nvSpPr>
            <p:spPr bwMode="auto">
              <a:xfrm>
                <a:off x="5643262" y="2294717"/>
                <a:ext cx="131967" cy="2678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99" name="98 Cubo"/>
              <p:cNvSpPr/>
              <p:nvPr/>
            </p:nvSpPr>
            <p:spPr bwMode="auto">
              <a:xfrm rot="4104382">
                <a:off x="5139950" y="3430147"/>
                <a:ext cx="790678" cy="2159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pic>
            <p:nvPicPr>
              <p:cNvPr id="58488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256" y="2643182"/>
                <a:ext cx="447675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100 Elipse"/>
              <p:cNvSpPr/>
              <p:nvPr/>
            </p:nvSpPr>
            <p:spPr>
              <a:xfrm>
                <a:off x="6363080" y="2001401"/>
                <a:ext cx="209945" cy="2167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02" name="101 Trapecio"/>
              <p:cNvSpPr/>
              <p:nvPr/>
            </p:nvSpPr>
            <p:spPr>
              <a:xfrm rot="6392874">
                <a:off x="5921524" y="1704666"/>
                <a:ext cx="427223" cy="599848"/>
              </a:xfrm>
              <a:prstGeom prst="trapezoid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58491" name="Picture 40" descr="http://www.oraculoching.com/astrologia-china/signo-chino/tigre/imagenes-ching/signo-chino-tigre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1761">
                <a:off x="5893436" y="1821478"/>
                <a:ext cx="271115" cy="27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103 Forma libre"/>
              <p:cNvSpPr/>
              <p:nvPr/>
            </p:nvSpPr>
            <p:spPr>
              <a:xfrm>
                <a:off x="6501043" y="2141683"/>
                <a:ext cx="203948" cy="376208"/>
              </a:xfrm>
              <a:custGeom>
                <a:avLst/>
                <a:gdLst>
                  <a:gd name="connsiteX0" fmla="*/ 2309 w 30018"/>
                  <a:gd name="connsiteY0" fmla="*/ 6927 h 367834"/>
                  <a:gd name="connsiteX1" fmla="*/ 16164 w 30018"/>
                  <a:gd name="connsiteY1" fmla="*/ 353290 h 367834"/>
                  <a:gd name="connsiteX2" fmla="*/ 30018 w 30018"/>
                  <a:gd name="connsiteY2" fmla="*/ 311727 h 367834"/>
                  <a:gd name="connsiteX3" fmla="*/ 2309 w 30018"/>
                  <a:gd name="connsiteY3" fmla="*/ 6927 h 36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8" h="367834">
                    <a:moveTo>
                      <a:pt x="2309" y="6927"/>
                    </a:moveTo>
                    <a:cubicBezTo>
                      <a:pt x="0" y="13854"/>
                      <a:pt x="5703" y="238218"/>
                      <a:pt x="16164" y="353290"/>
                    </a:cubicBezTo>
                    <a:cubicBezTo>
                      <a:pt x="17486" y="367834"/>
                      <a:pt x="30018" y="326331"/>
                      <a:pt x="30018" y="311727"/>
                    </a:cubicBezTo>
                    <a:cubicBezTo>
                      <a:pt x="30018" y="210022"/>
                      <a:pt x="4618" y="0"/>
                      <a:pt x="2309" y="69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sp>
            <p:nvSpPr>
              <p:cNvPr id="105" name="104 Forma libre"/>
              <p:cNvSpPr/>
              <p:nvPr/>
            </p:nvSpPr>
            <p:spPr>
              <a:xfrm rot="17046500">
                <a:off x="6589464" y="1983073"/>
                <a:ext cx="255057" cy="227942"/>
              </a:xfrm>
              <a:custGeom>
                <a:avLst/>
                <a:gdLst>
                  <a:gd name="connsiteX0" fmla="*/ 2309 w 30018"/>
                  <a:gd name="connsiteY0" fmla="*/ 6927 h 367834"/>
                  <a:gd name="connsiteX1" fmla="*/ 16164 w 30018"/>
                  <a:gd name="connsiteY1" fmla="*/ 353290 h 367834"/>
                  <a:gd name="connsiteX2" fmla="*/ 30018 w 30018"/>
                  <a:gd name="connsiteY2" fmla="*/ 311727 h 367834"/>
                  <a:gd name="connsiteX3" fmla="*/ 2309 w 30018"/>
                  <a:gd name="connsiteY3" fmla="*/ 6927 h 36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8" h="367834">
                    <a:moveTo>
                      <a:pt x="2309" y="6927"/>
                    </a:moveTo>
                    <a:cubicBezTo>
                      <a:pt x="0" y="13854"/>
                      <a:pt x="5703" y="238218"/>
                      <a:pt x="16164" y="353290"/>
                    </a:cubicBezTo>
                    <a:cubicBezTo>
                      <a:pt x="17486" y="367834"/>
                      <a:pt x="30018" y="326331"/>
                      <a:pt x="30018" y="311727"/>
                    </a:cubicBezTo>
                    <a:cubicBezTo>
                      <a:pt x="30018" y="210022"/>
                      <a:pt x="4618" y="0"/>
                      <a:pt x="2309" y="69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</p:grpSp>
        <p:sp>
          <p:nvSpPr>
            <p:cNvPr id="73" name="72 Proceso alternativo"/>
            <p:cNvSpPr/>
            <p:nvPr/>
          </p:nvSpPr>
          <p:spPr>
            <a:xfrm>
              <a:off x="2145289" y="2957081"/>
              <a:ext cx="366363" cy="846668"/>
            </a:xfrm>
            <a:prstGeom prst="flowChartAlternate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4" name="73 Cubo"/>
            <p:cNvSpPr/>
            <p:nvPr/>
          </p:nvSpPr>
          <p:spPr bwMode="auto">
            <a:xfrm rot="4594276">
              <a:off x="1537751" y="4118815"/>
              <a:ext cx="572746" cy="233139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5" name="74 Cubo"/>
            <p:cNvSpPr/>
            <p:nvPr/>
          </p:nvSpPr>
          <p:spPr bwMode="auto">
            <a:xfrm rot="882389">
              <a:off x="2302301" y="3658488"/>
              <a:ext cx="694665" cy="195064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6" name="75 Cubo"/>
            <p:cNvSpPr/>
            <p:nvPr/>
          </p:nvSpPr>
          <p:spPr bwMode="auto">
            <a:xfrm rot="7290886">
              <a:off x="2322065" y="4021586"/>
              <a:ext cx="854969" cy="228383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Cubo"/>
            <p:cNvSpPr/>
            <p:nvPr/>
          </p:nvSpPr>
          <p:spPr>
            <a:xfrm rot="2281263">
              <a:off x="1878842" y="2961232"/>
              <a:ext cx="518618" cy="485588"/>
            </a:xfrm>
            <a:prstGeom prst="cube">
              <a:avLst>
                <a:gd name="adj" fmla="val 7025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8" name="77 Cubo"/>
            <p:cNvSpPr/>
            <p:nvPr/>
          </p:nvSpPr>
          <p:spPr bwMode="auto">
            <a:xfrm rot="21383203">
              <a:off x="1935938" y="3147996"/>
              <a:ext cx="628053" cy="228270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5" name="84 Rectángulo"/>
            <p:cNvSpPr/>
            <p:nvPr/>
          </p:nvSpPr>
          <p:spPr bwMode="auto">
            <a:xfrm rot="1463777">
              <a:off x="2839954" y="2894827"/>
              <a:ext cx="195076" cy="3154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0" name="79 Trapecio"/>
            <p:cNvSpPr/>
            <p:nvPr/>
          </p:nvSpPr>
          <p:spPr>
            <a:xfrm rot="15455251">
              <a:off x="2122015" y="1437312"/>
              <a:ext cx="332027" cy="1246591"/>
            </a:xfrm>
            <a:prstGeom prst="trapezoid">
              <a:avLst/>
            </a:prstGeom>
            <a:solidFill>
              <a:schemeClr val="tx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1" name="80 Acorde"/>
            <p:cNvSpPr/>
            <p:nvPr/>
          </p:nvSpPr>
          <p:spPr>
            <a:xfrm rot="18230959" flipV="1">
              <a:off x="2562483" y="1939429"/>
              <a:ext cx="369378" cy="337818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2" name="81 Elipse"/>
            <p:cNvSpPr/>
            <p:nvPr/>
          </p:nvSpPr>
          <p:spPr>
            <a:xfrm>
              <a:off x="2716246" y="2068909"/>
              <a:ext cx="71368" cy="215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3" name="82 Forma libre"/>
            <p:cNvSpPr/>
            <p:nvPr/>
          </p:nvSpPr>
          <p:spPr>
            <a:xfrm rot="11360689">
              <a:off x="1374496" y="1956852"/>
              <a:ext cx="380638" cy="244868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4" name="83 Forma libre"/>
            <p:cNvSpPr/>
            <p:nvPr/>
          </p:nvSpPr>
          <p:spPr>
            <a:xfrm rot="5826944">
              <a:off x="1452407" y="2155095"/>
              <a:ext cx="381831" cy="242658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8379" name="106 Grupo"/>
          <p:cNvGrpSpPr>
            <a:grpSpLocks/>
          </p:cNvGrpSpPr>
          <p:nvPr/>
        </p:nvGrpSpPr>
        <p:grpSpPr bwMode="auto">
          <a:xfrm>
            <a:off x="5824116" y="3471863"/>
            <a:ext cx="1520825" cy="1479550"/>
            <a:chOff x="3141159" y="837957"/>
            <a:chExt cx="3434564" cy="3805192"/>
          </a:xfrm>
        </p:grpSpPr>
        <p:pic>
          <p:nvPicPr>
            <p:cNvPr id="58427" name="Picture 4" descr="http://t1.gstatic.com/images?q=tbn:ANd9GcSdyEbL2LQWKID9FLZsfDLJ6_XwmU8fiEsirOd_Zc3RsyXo1b0Vt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71848">
              <a:off x="3237555" y="1131306"/>
              <a:ext cx="1083050" cy="190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108 Cubo"/>
            <p:cNvSpPr/>
            <p:nvPr/>
          </p:nvSpPr>
          <p:spPr bwMode="auto">
            <a:xfrm rot="13055935">
              <a:off x="3141159" y="2965107"/>
              <a:ext cx="627398" cy="232722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0" name="109 Cubo"/>
            <p:cNvSpPr/>
            <p:nvPr/>
          </p:nvSpPr>
          <p:spPr>
            <a:xfrm rot="13104529" flipH="1" flipV="1">
              <a:off x="3621568" y="2834457"/>
              <a:ext cx="584377" cy="587927"/>
            </a:xfrm>
            <a:prstGeom prst="cube">
              <a:avLst>
                <a:gd name="adj" fmla="val 7025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1" name="110 Cubo"/>
            <p:cNvSpPr/>
            <p:nvPr/>
          </p:nvSpPr>
          <p:spPr bwMode="auto">
            <a:xfrm rot="3308834">
              <a:off x="5190138" y="3582854"/>
              <a:ext cx="763489" cy="16491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2" name="111 Forma libre"/>
            <p:cNvSpPr/>
            <p:nvPr/>
          </p:nvSpPr>
          <p:spPr>
            <a:xfrm rot="17046500">
              <a:off x="6095617" y="1153026"/>
              <a:ext cx="171479" cy="186427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3" name="112 Cubo"/>
            <p:cNvSpPr/>
            <p:nvPr/>
          </p:nvSpPr>
          <p:spPr bwMode="auto">
            <a:xfrm rot="6421595">
              <a:off x="3920152" y="3619249"/>
              <a:ext cx="718577" cy="218695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4" name="113 Cubo"/>
            <p:cNvSpPr/>
            <p:nvPr/>
          </p:nvSpPr>
          <p:spPr bwMode="auto">
            <a:xfrm>
              <a:off x="4503512" y="2217952"/>
              <a:ext cx="616644" cy="13881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5" name="114 Cubo"/>
            <p:cNvSpPr/>
            <p:nvPr/>
          </p:nvSpPr>
          <p:spPr bwMode="auto">
            <a:xfrm>
              <a:off x="5073548" y="2217952"/>
              <a:ext cx="620230" cy="13881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6" name="115 Cubo"/>
            <p:cNvSpPr/>
            <p:nvPr/>
          </p:nvSpPr>
          <p:spPr bwMode="auto">
            <a:xfrm rot="14610320">
              <a:off x="5544603" y="2977136"/>
              <a:ext cx="212307" cy="70268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7" name="116 Cubo"/>
            <p:cNvSpPr/>
            <p:nvPr/>
          </p:nvSpPr>
          <p:spPr bwMode="auto">
            <a:xfrm rot="20807415">
              <a:off x="5672268" y="1781088"/>
              <a:ext cx="225863" cy="155147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8" name="117 Forma libre"/>
            <p:cNvSpPr/>
            <p:nvPr/>
          </p:nvSpPr>
          <p:spPr bwMode="auto">
            <a:xfrm rot="8098681">
              <a:off x="4494336" y="1065511"/>
              <a:ext cx="2153248" cy="1698139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9" name="118 Cubo"/>
            <p:cNvSpPr/>
            <p:nvPr/>
          </p:nvSpPr>
          <p:spPr bwMode="auto">
            <a:xfrm rot="14690429">
              <a:off x="6172266" y="3606853"/>
              <a:ext cx="649168" cy="15774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0" name="119 Acorde"/>
            <p:cNvSpPr/>
            <p:nvPr/>
          </p:nvSpPr>
          <p:spPr>
            <a:xfrm rot="15054079">
              <a:off x="5426942" y="1499020"/>
              <a:ext cx="289882" cy="200768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1" name="120 Elipse"/>
            <p:cNvSpPr/>
            <p:nvPr/>
          </p:nvSpPr>
          <p:spPr bwMode="auto">
            <a:xfrm>
              <a:off x="5503765" y="1572865"/>
              <a:ext cx="100384" cy="1755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2" name="121 Cubo"/>
            <p:cNvSpPr/>
            <p:nvPr/>
          </p:nvSpPr>
          <p:spPr bwMode="auto">
            <a:xfrm rot="430518">
              <a:off x="5579054" y="2381264"/>
              <a:ext cx="512674" cy="17147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8442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1785926"/>
              <a:ext cx="355095" cy="2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123 Elipse"/>
            <p:cNvSpPr/>
            <p:nvPr/>
          </p:nvSpPr>
          <p:spPr>
            <a:xfrm>
              <a:off x="5998514" y="1213577"/>
              <a:ext cx="168503" cy="1388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5" name="124 Trapecio"/>
            <p:cNvSpPr/>
            <p:nvPr/>
          </p:nvSpPr>
          <p:spPr>
            <a:xfrm rot="5587477">
              <a:off x="5594749" y="1072603"/>
              <a:ext cx="330707" cy="498336"/>
            </a:xfrm>
            <a:prstGeom prst="trapezoi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58445" name="Picture 40" descr="http://www.oraculoching.com/astrologia-china/signo-chino/tigre/imagenes-ching/signo-chino-tigre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1761">
              <a:off x="5594308" y="1243586"/>
              <a:ext cx="215048" cy="17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126 Forma libre"/>
            <p:cNvSpPr/>
            <p:nvPr/>
          </p:nvSpPr>
          <p:spPr>
            <a:xfrm>
              <a:off x="6141920" y="1287068"/>
              <a:ext cx="161332" cy="236804"/>
            </a:xfrm>
            <a:custGeom>
              <a:avLst/>
              <a:gdLst>
                <a:gd name="connsiteX0" fmla="*/ 2309 w 30018"/>
                <a:gd name="connsiteY0" fmla="*/ 6927 h 367834"/>
                <a:gd name="connsiteX1" fmla="*/ 16164 w 30018"/>
                <a:gd name="connsiteY1" fmla="*/ 353290 h 367834"/>
                <a:gd name="connsiteX2" fmla="*/ 30018 w 30018"/>
                <a:gd name="connsiteY2" fmla="*/ 311727 h 367834"/>
                <a:gd name="connsiteX3" fmla="*/ 2309 w 30018"/>
                <a:gd name="connsiteY3" fmla="*/ 6927 h 36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" h="367834">
                  <a:moveTo>
                    <a:pt x="2309" y="6927"/>
                  </a:moveTo>
                  <a:cubicBezTo>
                    <a:pt x="0" y="13854"/>
                    <a:pt x="5703" y="238218"/>
                    <a:pt x="16164" y="353290"/>
                  </a:cubicBezTo>
                  <a:cubicBezTo>
                    <a:pt x="17486" y="367834"/>
                    <a:pt x="30018" y="326331"/>
                    <a:pt x="30018" y="311727"/>
                  </a:cubicBezTo>
                  <a:cubicBezTo>
                    <a:pt x="30018" y="210022"/>
                    <a:pt x="4618" y="0"/>
                    <a:pt x="2309" y="692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8" name="127 Proceso alternativo"/>
            <p:cNvSpPr/>
            <p:nvPr/>
          </p:nvSpPr>
          <p:spPr>
            <a:xfrm rot="20015473">
              <a:off x="4098390" y="2683393"/>
              <a:ext cx="369271" cy="845143"/>
            </a:xfrm>
            <a:prstGeom prst="flowChartAlternate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9" name="128 Cubo"/>
            <p:cNvSpPr/>
            <p:nvPr/>
          </p:nvSpPr>
          <p:spPr bwMode="auto">
            <a:xfrm rot="7122967">
              <a:off x="3787249" y="4133236"/>
              <a:ext cx="575679" cy="182843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2" name="141 Cubo"/>
            <p:cNvSpPr/>
            <p:nvPr/>
          </p:nvSpPr>
          <p:spPr bwMode="auto">
            <a:xfrm rot="3165191">
              <a:off x="4369540" y="3597092"/>
              <a:ext cx="698162" cy="193598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8" name="187 Cubo"/>
            <p:cNvSpPr/>
            <p:nvPr/>
          </p:nvSpPr>
          <p:spPr bwMode="auto">
            <a:xfrm rot="7246072">
              <a:off x="4261491" y="4114316"/>
              <a:ext cx="853312" cy="204354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9" name="188 Cubo"/>
            <p:cNvSpPr/>
            <p:nvPr/>
          </p:nvSpPr>
          <p:spPr bwMode="auto">
            <a:xfrm rot="246133">
              <a:off x="5152421" y="2438424"/>
              <a:ext cx="795901" cy="15922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0" name="189 Cubo"/>
            <p:cNvSpPr/>
            <p:nvPr/>
          </p:nvSpPr>
          <p:spPr bwMode="auto">
            <a:xfrm rot="1713249">
              <a:off x="5786992" y="3242739"/>
              <a:ext cx="767220" cy="19189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1" name="190 Cubo"/>
            <p:cNvSpPr/>
            <p:nvPr/>
          </p:nvSpPr>
          <p:spPr>
            <a:xfrm rot="10404452" flipH="1" flipV="1">
              <a:off x="3747047" y="3034516"/>
              <a:ext cx="591549" cy="583843"/>
            </a:xfrm>
            <a:prstGeom prst="cube">
              <a:avLst>
                <a:gd name="adj" fmla="val 70252"/>
              </a:avLst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2" name="191 Cubo"/>
            <p:cNvSpPr/>
            <p:nvPr/>
          </p:nvSpPr>
          <p:spPr bwMode="auto">
            <a:xfrm rot="2111061">
              <a:off x="3725536" y="3516290"/>
              <a:ext cx="627401" cy="232720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3" name="192 Estrella de 12 puntas"/>
            <p:cNvSpPr/>
            <p:nvPr/>
          </p:nvSpPr>
          <p:spPr>
            <a:xfrm>
              <a:off x="4069709" y="2070970"/>
              <a:ext cx="788731" cy="502186"/>
            </a:xfrm>
            <a:prstGeom prst="star12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194" name="193 Conector recto"/>
            <p:cNvCxnSpPr/>
            <p:nvPr/>
          </p:nvCxnSpPr>
          <p:spPr>
            <a:xfrm>
              <a:off x="3929890" y="1711681"/>
              <a:ext cx="211522" cy="73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194 Forma libre"/>
            <p:cNvSpPr/>
            <p:nvPr/>
          </p:nvSpPr>
          <p:spPr>
            <a:xfrm flipH="1" flipV="1">
              <a:off x="4001593" y="1854579"/>
              <a:ext cx="211522" cy="146982"/>
            </a:xfrm>
            <a:custGeom>
              <a:avLst/>
              <a:gdLst>
                <a:gd name="connsiteX0" fmla="*/ 0 w 166255"/>
                <a:gd name="connsiteY0" fmla="*/ 0 h 138545"/>
                <a:gd name="connsiteX1" fmla="*/ 55418 w 166255"/>
                <a:gd name="connsiteY1" fmla="*/ 110836 h 138545"/>
                <a:gd name="connsiteX2" fmla="*/ 166255 w 166255"/>
                <a:gd name="connsiteY2" fmla="*/ 138545 h 138545"/>
                <a:gd name="connsiteX3" fmla="*/ 166255 w 166255"/>
                <a:gd name="connsiteY3" fmla="*/ 138545 h 138545"/>
                <a:gd name="connsiteX4" fmla="*/ 166255 w 166255"/>
                <a:gd name="connsiteY4" fmla="*/ 138545 h 13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" h="138545">
                  <a:moveTo>
                    <a:pt x="0" y="0"/>
                  </a:moveTo>
                  <a:cubicBezTo>
                    <a:pt x="13854" y="43872"/>
                    <a:pt x="27709" y="87745"/>
                    <a:pt x="55418" y="110836"/>
                  </a:cubicBezTo>
                  <a:cubicBezTo>
                    <a:pt x="83127" y="133927"/>
                    <a:pt x="166255" y="138545"/>
                    <a:pt x="166255" y="138545"/>
                  </a:cubicBezTo>
                  <a:lnTo>
                    <a:pt x="166255" y="138545"/>
                  </a:lnTo>
                  <a:lnTo>
                    <a:pt x="166255" y="138545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6" name="195 Rayo"/>
            <p:cNvSpPr/>
            <p:nvPr/>
          </p:nvSpPr>
          <p:spPr bwMode="auto">
            <a:xfrm rot="1637709">
              <a:off x="4144998" y="956358"/>
              <a:ext cx="290395" cy="714495"/>
            </a:xfrm>
            <a:prstGeom prst="lightningBol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7" name="196 Rayo"/>
            <p:cNvSpPr/>
            <p:nvPr/>
          </p:nvSpPr>
          <p:spPr bwMode="auto">
            <a:xfrm rot="4222516">
              <a:off x="4362757" y="1275449"/>
              <a:ext cx="338873" cy="509090"/>
            </a:xfrm>
            <a:prstGeom prst="lightningBol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8380" name="100 Grupo"/>
          <p:cNvGrpSpPr>
            <a:grpSpLocks/>
          </p:cNvGrpSpPr>
          <p:nvPr/>
        </p:nvGrpSpPr>
        <p:grpSpPr bwMode="auto">
          <a:xfrm>
            <a:off x="5500266" y="5111750"/>
            <a:ext cx="1928812" cy="1428750"/>
            <a:chOff x="1142976" y="564306"/>
            <a:chExt cx="6026328" cy="4355368"/>
          </a:xfrm>
        </p:grpSpPr>
        <p:sp>
          <p:nvSpPr>
            <p:cNvPr id="199" name="198 Cubo"/>
            <p:cNvSpPr/>
            <p:nvPr/>
          </p:nvSpPr>
          <p:spPr bwMode="auto">
            <a:xfrm>
              <a:off x="5716043" y="3714690"/>
              <a:ext cx="282715" cy="93398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0" name="199 Cubo"/>
            <p:cNvSpPr/>
            <p:nvPr/>
          </p:nvSpPr>
          <p:spPr bwMode="auto">
            <a:xfrm>
              <a:off x="5716043" y="2858133"/>
              <a:ext cx="282715" cy="9291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1" name="200 Cubo"/>
            <p:cNvSpPr/>
            <p:nvPr/>
          </p:nvSpPr>
          <p:spPr bwMode="auto">
            <a:xfrm rot="21369473">
              <a:off x="3022792" y="4222815"/>
              <a:ext cx="168638" cy="64362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2" name="201 Cubo"/>
            <p:cNvSpPr/>
            <p:nvPr/>
          </p:nvSpPr>
          <p:spPr bwMode="auto">
            <a:xfrm rot="178696">
              <a:off x="2660718" y="4217977"/>
              <a:ext cx="153757" cy="63878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3" name="202 Cubo"/>
            <p:cNvSpPr/>
            <p:nvPr/>
          </p:nvSpPr>
          <p:spPr bwMode="auto">
            <a:xfrm rot="178696">
              <a:off x="2730157" y="3646940"/>
              <a:ext cx="153757" cy="63878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4" name="203 Cubo"/>
            <p:cNvSpPr/>
            <p:nvPr/>
          </p:nvSpPr>
          <p:spPr bwMode="auto">
            <a:xfrm>
              <a:off x="2859116" y="2930724"/>
              <a:ext cx="208318" cy="9291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5" name="204 Forma libre"/>
            <p:cNvSpPr/>
            <p:nvPr/>
          </p:nvSpPr>
          <p:spPr bwMode="auto">
            <a:xfrm rot="8161486">
              <a:off x="1887048" y="1777140"/>
              <a:ext cx="2081756" cy="2160711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6" name="205 Elipse"/>
            <p:cNvSpPr/>
            <p:nvPr/>
          </p:nvSpPr>
          <p:spPr bwMode="auto">
            <a:xfrm>
              <a:off x="2784715" y="2359687"/>
              <a:ext cx="213279" cy="28551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7" name="206 Elipse"/>
            <p:cNvSpPr/>
            <p:nvPr/>
          </p:nvSpPr>
          <p:spPr bwMode="auto">
            <a:xfrm>
              <a:off x="2928555" y="2500025"/>
              <a:ext cx="69439" cy="1548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8" name="207 Luna"/>
            <p:cNvSpPr/>
            <p:nvPr/>
          </p:nvSpPr>
          <p:spPr bwMode="auto">
            <a:xfrm rot="16200000">
              <a:off x="2952743" y="2688767"/>
              <a:ext cx="150020" cy="198398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09" name="208 Cubo"/>
            <p:cNvSpPr/>
            <p:nvPr/>
          </p:nvSpPr>
          <p:spPr bwMode="auto">
            <a:xfrm rot="2470441">
              <a:off x="2358160" y="2993633"/>
              <a:ext cx="615033" cy="1645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0" name="209 Cubo"/>
            <p:cNvSpPr/>
            <p:nvPr/>
          </p:nvSpPr>
          <p:spPr bwMode="auto">
            <a:xfrm rot="8141612">
              <a:off x="2263923" y="2591973"/>
              <a:ext cx="525754" cy="15001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1" name="210 Cubo"/>
            <p:cNvSpPr/>
            <p:nvPr/>
          </p:nvSpPr>
          <p:spPr bwMode="auto">
            <a:xfrm rot="18915034">
              <a:off x="2869036" y="2887169"/>
              <a:ext cx="758870" cy="1500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2" name="211 Cubo"/>
            <p:cNvSpPr/>
            <p:nvPr/>
          </p:nvSpPr>
          <p:spPr bwMode="auto">
            <a:xfrm rot="2644037">
              <a:off x="3067434" y="2408080"/>
              <a:ext cx="624953" cy="17421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3" name="212 Elipse"/>
            <p:cNvSpPr/>
            <p:nvPr/>
          </p:nvSpPr>
          <p:spPr bwMode="auto">
            <a:xfrm>
              <a:off x="2997994" y="2359687"/>
              <a:ext cx="218237" cy="28551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4" name="213 Cubo"/>
            <p:cNvSpPr/>
            <p:nvPr/>
          </p:nvSpPr>
          <p:spPr bwMode="auto">
            <a:xfrm>
              <a:off x="3012873" y="3642099"/>
              <a:ext cx="128958" cy="64362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5" name="214 Elipse"/>
            <p:cNvSpPr/>
            <p:nvPr/>
          </p:nvSpPr>
          <p:spPr bwMode="auto">
            <a:xfrm>
              <a:off x="3141831" y="2500025"/>
              <a:ext cx="69439" cy="1548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6" name="215 Cilindro"/>
            <p:cNvSpPr/>
            <p:nvPr/>
          </p:nvSpPr>
          <p:spPr>
            <a:xfrm rot="1667393">
              <a:off x="3295591" y="1178898"/>
              <a:ext cx="758870" cy="22744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7" name="216 Rectángulo"/>
            <p:cNvSpPr/>
            <p:nvPr/>
          </p:nvSpPr>
          <p:spPr>
            <a:xfrm rot="1747959">
              <a:off x="3806463" y="564306"/>
              <a:ext cx="158718" cy="7162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218" name="217 Conector recto"/>
            <p:cNvCxnSpPr/>
            <p:nvPr/>
          </p:nvCxnSpPr>
          <p:spPr>
            <a:xfrm rot="5400000">
              <a:off x="999658" y="1428681"/>
              <a:ext cx="2429327" cy="214269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 rot="5400000">
              <a:off x="1296813" y="2134773"/>
              <a:ext cx="2990686" cy="158222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219 Conector recto"/>
            <p:cNvCxnSpPr/>
            <p:nvPr/>
          </p:nvCxnSpPr>
          <p:spPr>
            <a:xfrm rot="5400000">
              <a:off x="1799752" y="2769123"/>
              <a:ext cx="3348794" cy="95230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220 Conector recto"/>
            <p:cNvCxnSpPr/>
            <p:nvPr/>
          </p:nvCxnSpPr>
          <p:spPr>
            <a:xfrm rot="5400000">
              <a:off x="1153471" y="1704572"/>
              <a:ext cx="2632578" cy="19393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"/>
            <p:cNvCxnSpPr/>
            <p:nvPr/>
          </p:nvCxnSpPr>
          <p:spPr>
            <a:xfrm rot="5400000">
              <a:off x="1535916" y="2389976"/>
              <a:ext cx="3072953" cy="12895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222 Conector recto"/>
            <p:cNvCxnSpPr/>
            <p:nvPr/>
          </p:nvCxnSpPr>
          <p:spPr>
            <a:xfrm rot="5400000">
              <a:off x="1444296" y="1843453"/>
              <a:ext cx="2487399" cy="16615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223 Conector recto"/>
            <p:cNvCxnSpPr/>
            <p:nvPr/>
          </p:nvCxnSpPr>
          <p:spPr>
            <a:xfrm rot="5400000">
              <a:off x="1250136" y="1462728"/>
              <a:ext cx="2429327" cy="19294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224 Conector recto"/>
            <p:cNvCxnSpPr/>
            <p:nvPr/>
          </p:nvCxnSpPr>
          <p:spPr>
            <a:xfrm rot="5400000">
              <a:off x="1891282" y="2466126"/>
              <a:ext cx="2932614" cy="9969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225 Conector recto"/>
            <p:cNvCxnSpPr/>
            <p:nvPr/>
          </p:nvCxnSpPr>
          <p:spPr>
            <a:xfrm rot="5400000">
              <a:off x="1619098" y="2169604"/>
              <a:ext cx="2782595" cy="13044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226 Forma libre"/>
            <p:cNvSpPr/>
            <p:nvPr/>
          </p:nvSpPr>
          <p:spPr bwMode="auto">
            <a:xfrm rot="8161486">
              <a:off x="4365944" y="1366279"/>
              <a:ext cx="2803360" cy="2801875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8" name="227 Elipse"/>
            <p:cNvSpPr/>
            <p:nvPr/>
          </p:nvSpPr>
          <p:spPr bwMode="auto">
            <a:xfrm>
              <a:off x="5641642" y="2287096"/>
              <a:ext cx="218237" cy="2855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9" name="228 Elipse"/>
            <p:cNvSpPr/>
            <p:nvPr/>
          </p:nvSpPr>
          <p:spPr bwMode="auto">
            <a:xfrm>
              <a:off x="5859879" y="2287096"/>
              <a:ext cx="213279" cy="2855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0" name="229 Elipse"/>
            <p:cNvSpPr/>
            <p:nvPr/>
          </p:nvSpPr>
          <p:spPr bwMode="auto">
            <a:xfrm>
              <a:off x="5721001" y="2359687"/>
              <a:ext cx="138878" cy="1984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1" name="230 Elipse"/>
            <p:cNvSpPr/>
            <p:nvPr/>
          </p:nvSpPr>
          <p:spPr bwMode="auto">
            <a:xfrm>
              <a:off x="5929318" y="2359687"/>
              <a:ext cx="138878" cy="1984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2" name="231 Luna"/>
            <p:cNvSpPr/>
            <p:nvPr/>
          </p:nvSpPr>
          <p:spPr>
            <a:xfrm rot="16200000">
              <a:off x="5750937" y="2610310"/>
              <a:ext cx="212929" cy="282715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3" name="232 Trapecio"/>
            <p:cNvSpPr/>
            <p:nvPr/>
          </p:nvSpPr>
          <p:spPr>
            <a:xfrm rot="10800000">
              <a:off x="5716043" y="2930724"/>
              <a:ext cx="213276" cy="140338"/>
            </a:xfrm>
            <a:prstGeom prst="trapezoid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4" name="233 Trapecio"/>
            <p:cNvSpPr/>
            <p:nvPr/>
          </p:nvSpPr>
          <p:spPr>
            <a:xfrm>
              <a:off x="5716043" y="3071062"/>
              <a:ext cx="213276" cy="1074324"/>
            </a:xfrm>
            <a:prstGeom prst="trapezoi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5" name="234 Cubo"/>
            <p:cNvSpPr/>
            <p:nvPr/>
          </p:nvSpPr>
          <p:spPr bwMode="auto">
            <a:xfrm rot="19241078">
              <a:off x="5924360" y="3216241"/>
              <a:ext cx="510872" cy="1645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6" name="235 Cubo"/>
            <p:cNvSpPr/>
            <p:nvPr/>
          </p:nvSpPr>
          <p:spPr bwMode="auto">
            <a:xfrm>
              <a:off x="5859879" y="3071062"/>
              <a:ext cx="624953" cy="17421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7" name="236 Cubo"/>
            <p:cNvSpPr/>
            <p:nvPr/>
          </p:nvSpPr>
          <p:spPr bwMode="auto">
            <a:xfrm rot="13136256">
              <a:off x="5284526" y="3211403"/>
              <a:ext cx="505914" cy="16937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8" name="237 Cubo"/>
            <p:cNvSpPr/>
            <p:nvPr/>
          </p:nvSpPr>
          <p:spPr bwMode="auto">
            <a:xfrm>
              <a:off x="5284526" y="2998474"/>
              <a:ext cx="500956" cy="17421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9" name="238 Estrella de 4 puntas"/>
            <p:cNvSpPr/>
            <p:nvPr/>
          </p:nvSpPr>
          <p:spPr>
            <a:xfrm>
              <a:off x="5859879" y="1716059"/>
              <a:ext cx="213279" cy="212929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0" name="239 Estrella de 4 puntas"/>
            <p:cNvSpPr/>
            <p:nvPr/>
          </p:nvSpPr>
          <p:spPr>
            <a:xfrm>
              <a:off x="4857971" y="2858133"/>
              <a:ext cx="213279" cy="212929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1" name="240 Estrella de 4 puntas"/>
            <p:cNvSpPr/>
            <p:nvPr/>
          </p:nvSpPr>
          <p:spPr>
            <a:xfrm>
              <a:off x="6712989" y="3071062"/>
              <a:ext cx="357116" cy="35810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243" name="41 Rectángulo"/>
          <p:cNvSpPr>
            <a:spLocks noChangeArrowheads="1"/>
          </p:cNvSpPr>
          <p:nvPr/>
        </p:nvSpPr>
        <p:spPr bwMode="auto">
          <a:xfrm>
            <a:off x="1712913" y="777875"/>
            <a:ext cx="69294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PRINCIPALES PROPIEDADES DE DESEMPEÑO</a:t>
            </a:r>
          </a:p>
          <a:p>
            <a:pPr marL="342900" indent="-342900" algn="r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cs typeface="Times New Roman" pitchFamily="18" charset="0"/>
              </a:rPr>
              <a:t>EN MEMBRANAS DE PVC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000000"/>
              </a:buClr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es-ES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cs typeface="Times New Roman" pitchFamily="18" charset="0"/>
            </a:endParaRPr>
          </a:p>
        </p:txBody>
      </p:sp>
      <p:pic>
        <p:nvPicPr>
          <p:cNvPr id="58382" name="Imagen 1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3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939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5939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pic>
        <p:nvPicPr>
          <p:cNvPr id="59400" name="Imagen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1" name="177 Grupo"/>
          <p:cNvGrpSpPr>
            <a:grpSpLocks/>
          </p:cNvGrpSpPr>
          <p:nvPr/>
        </p:nvGrpSpPr>
        <p:grpSpPr bwMode="auto">
          <a:xfrm>
            <a:off x="307975" y="2554603"/>
            <a:ext cx="2014538" cy="2482850"/>
            <a:chOff x="2571736" y="1071546"/>
            <a:chExt cx="2893096" cy="3422454"/>
          </a:xfrm>
        </p:grpSpPr>
        <p:sp>
          <p:nvSpPr>
            <p:cNvPr id="130" name="151 Cubo"/>
            <p:cNvSpPr/>
            <p:nvPr/>
          </p:nvSpPr>
          <p:spPr bwMode="auto">
            <a:xfrm>
              <a:off x="3857556" y="2857174"/>
              <a:ext cx="357933" cy="93001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1" name="152 Forma libre"/>
            <p:cNvSpPr/>
            <p:nvPr/>
          </p:nvSpPr>
          <p:spPr bwMode="auto">
            <a:xfrm rot="8161486">
              <a:off x="2571736" y="1071546"/>
              <a:ext cx="2893096" cy="3422454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scene3d>
              <a:camera prst="orthographicFront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3" name="153 Elipse"/>
            <p:cNvSpPr/>
            <p:nvPr/>
          </p:nvSpPr>
          <p:spPr bwMode="auto">
            <a:xfrm>
              <a:off x="3711647" y="1815558"/>
              <a:ext cx="287258" cy="43765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5" name="154 Elipse"/>
            <p:cNvSpPr/>
            <p:nvPr/>
          </p:nvSpPr>
          <p:spPr bwMode="auto">
            <a:xfrm>
              <a:off x="3809681" y="1909654"/>
              <a:ext cx="150468" cy="2932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6" name="155 Elipse"/>
            <p:cNvSpPr/>
            <p:nvPr/>
          </p:nvSpPr>
          <p:spPr bwMode="auto">
            <a:xfrm>
              <a:off x="4119736" y="1815558"/>
              <a:ext cx="294096" cy="43765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7" name="156 Elipse"/>
            <p:cNvSpPr/>
            <p:nvPr/>
          </p:nvSpPr>
          <p:spPr bwMode="auto">
            <a:xfrm>
              <a:off x="4226887" y="1909654"/>
              <a:ext cx="145909" cy="2932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8" name="157 Luna"/>
            <p:cNvSpPr/>
            <p:nvPr/>
          </p:nvSpPr>
          <p:spPr bwMode="auto">
            <a:xfrm rot="16200000">
              <a:off x="3923831" y="2434212"/>
              <a:ext cx="280099" cy="412649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9" name="158 Proceso alternativo"/>
            <p:cNvSpPr/>
            <p:nvPr/>
          </p:nvSpPr>
          <p:spPr>
            <a:xfrm>
              <a:off x="4286163" y="3286075"/>
              <a:ext cx="499282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0" name="159 Proceso alternativo"/>
            <p:cNvSpPr/>
            <p:nvPr/>
          </p:nvSpPr>
          <p:spPr>
            <a:xfrm>
              <a:off x="4215489" y="3500526"/>
              <a:ext cx="569956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1" name="160 Proceso alternativo"/>
            <p:cNvSpPr/>
            <p:nvPr/>
          </p:nvSpPr>
          <p:spPr>
            <a:xfrm>
              <a:off x="4286163" y="3714976"/>
              <a:ext cx="499282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3" name="161 Proceso alternativo"/>
            <p:cNvSpPr/>
            <p:nvPr/>
          </p:nvSpPr>
          <p:spPr>
            <a:xfrm>
              <a:off x="4432072" y="3929426"/>
              <a:ext cx="353373" cy="2144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4" name="162 Proceso alternativo"/>
            <p:cNvSpPr/>
            <p:nvPr/>
          </p:nvSpPr>
          <p:spPr>
            <a:xfrm rot="16200000">
              <a:off x="4349082" y="2936346"/>
              <a:ext cx="501113" cy="19834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59402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  <p:sp>
        <p:nvSpPr>
          <p:cNvPr id="59403" name="Rectangle 1"/>
          <p:cNvSpPr>
            <a:spLocks noChangeArrowheads="1"/>
          </p:cNvSpPr>
          <p:nvPr/>
        </p:nvSpPr>
        <p:spPr bwMode="auto">
          <a:xfrm>
            <a:off x="2839324" y="420686"/>
            <a:ext cx="62071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Lo aquí expuesto es enunciativo de muchos conceptos de la Arquitectura textil que requieren de una mayor profundidad. Por consiguiente, de ninguna manera son limitativos en cuanto a su contenido.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Vale la pena ser claro en el hecho de que la Arquitectura Textil es una especialidad técnica que requiere de preparación y conocimientos en topografía; análisis y diseño estructural; tipo, manufactura y montaje de acero; aplicación de soldaduras; fabricación de placas y anclajes; sistemas de sujeción; cimentaciones; excavaciones y sistemas de estabilización en las mismas; mecánica de suelos; </a:t>
            </a:r>
            <a:r>
              <a:rPr lang="es-ES" sz="1800" dirty="0" err="1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izajes</a:t>
            </a: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; determinación de plantillas, corte, sellado y montaje de membranas; planeación; logística y técnicas de tensión mecánica.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  <a:ea typeface="PMingLiU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  <a:ea typeface="PMingLiU" panose="02020500000000000000" pitchFamily="18" charset="-120"/>
              </a:rPr>
              <a:t>Es mejor prepararse para conducir a buen fin un proyecto que improvisar y conjeturar acerca de cómo llevarlo a cabo.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60422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sp>
        <p:nvSpPr>
          <p:cNvPr id="60423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1800"/>
          </a:p>
        </p:txBody>
      </p:sp>
      <p:pic>
        <p:nvPicPr>
          <p:cNvPr id="60424" name="Imagen 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35200"/>
            <a:ext cx="38877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41 Rectángulo"/>
          <p:cNvSpPr>
            <a:spLocks noChangeArrowheads="1"/>
          </p:cNvSpPr>
          <p:nvPr/>
        </p:nvSpPr>
        <p:spPr bwMode="auto">
          <a:xfrm>
            <a:off x="2484438" y="3429000"/>
            <a:ext cx="2076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ARQUITECTURA  TEXTIL</a:t>
            </a:r>
          </a:p>
        </p:txBody>
      </p:sp>
      <p:sp>
        <p:nvSpPr>
          <p:cNvPr id="60426" name="41 Rectángulo"/>
          <p:cNvSpPr>
            <a:spLocks noChangeArrowheads="1"/>
          </p:cNvSpPr>
          <p:nvPr/>
        </p:nvSpPr>
        <p:spPr bwMode="auto">
          <a:xfrm>
            <a:off x="1389063" y="3314700"/>
            <a:ext cx="8223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8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 y M</a:t>
            </a:r>
          </a:p>
        </p:txBody>
      </p:sp>
      <p:sp>
        <p:nvSpPr>
          <p:cNvPr id="60427" name="Rectangle 5"/>
          <p:cNvSpPr>
            <a:spLocks noChangeArrowheads="1"/>
          </p:cNvSpPr>
          <p:nvPr/>
        </p:nvSpPr>
        <p:spPr bwMode="auto">
          <a:xfrm>
            <a:off x="1389063" y="3892550"/>
            <a:ext cx="266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400" dirty="0">
                <a:solidFill>
                  <a:schemeClr val="bg1"/>
                </a:solidFill>
                <a:latin typeface="Eras Bold ITC" panose="020B0907030504020204" pitchFamily="34" charset="0"/>
              </a:rPr>
              <a:t>Cubriendo tus expectativas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428" name="Rectangle 5"/>
          <p:cNvSpPr>
            <a:spLocks noChangeArrowheads="1"/>
          </p:cNvSpPr>
          <p:nvPr/>
        </p:nvSpPr>
        <p:spPr bwMode="auto">
          <a:xfrm>
            <a:off x="4833938" y="267166"/>
            <a:ext cx="3986212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Lonas y Membranas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L y M  Arquitectura Textil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Norte 66 No. 3823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Col. Mártires de Río Blanco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C.P. 07890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México D.F.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Tel.   01 (55) 2603 0210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Fax.  01 (55) 2603 7896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  <a:hlinkClick r:id="rId3"/>
              </a:rPr>
              <a:t>www.lonasymembranas.mx</a:t>
            </a: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Síguenos en Facebook,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estamos como “Lonas y Membranas”.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Síguenos en </a:t>
            </a:r>
            <a:r>
              <a:rPr lang="es-ES" sz="18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You</a:t>
            </a: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s-ES" sz="18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Tube</a:t>
            </a: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solidFill>
                  <a:srgbClr val="002060"/>
                </a:solidFill>
                <a:latin typeface="Eras Bold ITC" panose="020B0907030504020204" pitchFamily="34" charset="0"/>
              </a:rPr>
              <a:t>Nuestro canal es “Lonas y Membranas”.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18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sz="24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39 Grupo"/>
          <p:cNvGrpSpPr>
            <a:grpSpLocks/>
          </p:cNvGrpSpPr>
          <p:nvPr/>
        </p:nvGrpSpPr>
        <p:grpSpPr bwMode="auto">
          <a:xfrm>
            <a:off x="2698383" y="612775"/>
            <a:ext cx="1643063" cy="1857375"/>
            <a:chOff x="5972175" y="650875"/>
            <a:chExt cx="2293938" cy="2532063"/>
          </a:xfrm>
        </p:grpSpPr>
        <p:sp>
          <p:nvSpPr>
            <p:cNvPr id="76" name="75 Cubo"/>
            <p:cNvSpPr/>
            <p:nvPr/>
          </p:nvSpPr>
          <p:spPr>
            <a:xfrm>
              <a:off x="6929644" y="2072725"/>
              <a:ext cx="356835" cy="64059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77" name="76 Forma libre"/>
            <p:cNvSpPr/>
            <p:nvPr/>
          </p:nvSpPr>
          <p:spPr>
            <a:xfrm rot="8679069">
              <a:off x="5972175" y="650875"/>
              <a:ext cx="2293938" cy="253206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78" name="77 Nube"/>
            <p:cNvSpPr/>
            <p:nvPr/>
          </p:nvSpPr>
          <p:spPr>
            <a:xfrm>
              <a:off x="6645950" y="1713475"/>
              <a:ext cx="926440" cy="787753"/>
            </a:xfrm>
            <a:prstGeom prst="cloud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79" name="78 Acorde"/>
            <p:cNvSpPr/>
            <p:nvPr/>
          </p:nvSpPr>
          <p:spPr>
            <a:xfrm rot="17649186">
              <a:off x="6772158" y="1269896"/>
              <a:ext cx="357086" cy="361268"/>
            </a:xfrm>
            <a:prstGeom prst="chord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80" name="79 Acorde"/>
            <p:cNvSpPr/>
            <p:nvPr/>
          </p:nvSpPr>
          <p:spPr>
            <a:xfrm rot="17649186">
              <a:off x="7273056" y="1272113"/>
              <a:ext cx="357086" cy="356834"/>
            </a:xfrm>
            <a:prstGeom prst="chord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cxnSp>
          <p:nvCxnSpPr>
            <p:cNvPr id="81" name="80 Conector recto"/>
            <p:cNvCxnSpPr/>
            <p:nvPr/>
          </p:nvCxnSpPr>
          <p:spPr>
            <a:xfrm>
              <a:off x="7073709" y="1429971"/>
              <a:ext cx="212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Elipse"/>
            <p:cNvSpPr/>
            <p:nvPr/>
          </p:nvSpPr>
          <p:spPr>
            <a:xfrm>
              <a:off x="6858721" y="1429971"/>
              <a:ext cx="144064" cy="2120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sp>
          <p:nvSpPr>
            <p:cNvPr id="83" name="82 Elipse"/>
            <p:cNvSpPr/>
            <p:nvPr/>
          </p:nvSpPr>
          <p:spPr>
            <a:xfrm>
              <a:off x="7359619" y="1429971"/>
              <a:ext cx="141847" cy="2120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  <p:cxnSp>
          <p:nvCxnSpPr>
            <p:cNvPr id="84" name="83 Conector recto"/>
            <p:cNvCxnSpPr/>
            <p:nvPr/>
          </p:nvCxnSpPr>
          <p:spPr>
            <a:xfrm>
              <a:off x="6787797" y="1501388"/>
              <a:ext cx="2859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7286480" y="1501388"/>
              <a:ext cx="28591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86" name="85 Luna"/>
            <p:cNvSpPr/>
            <p:nvPr/>
          </p:nvSpPr>
          <p:spPr>
            <a:xfrm rot="16200000">
              <a:off x="7037507" y="1823752"/>
              <a:ext cx="214251" cy="283695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00"/>
                </a:solidFill>
              </a:endParaRPr>
            </a:p>
          </p:txBody>
        </p:sp>
      </p:grp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71750"/>
            <a:ext cx="1500188" cy="195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10" descr="http://perso.wanadoo.es/s915083000/habitat/imagen_h/refu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000375"/>
            <a:ext cx="1428750" cy="102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786313"/>
            <a:ext cx="1552575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214813"/>
            <a:ext cx="1357313" cy="91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8" descr="http://blog.pucp.edu.pe/media/4597/20120109-sioux_tip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5429250"/>
            <a:ext cx="1366837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03" name="27 Rectángulo"/>
          <p:cNvSpPr>
            <a:spLocks noChangeArrowheads="1"/>
          </p:cNvSpPr>
          <p:nvPr/>
        </p:nvSpPr>
        <p:spPr bwMode="auto">
          <a:xfrm>
            <a:off x="4500563" y="1388723"/>
            <a:ext cx="4000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solidFill>
                  <a:srgbClr val="002060"/>
                </a:solidFill>
                <a:latin typeface="Eras Bold ITC" panose="020B0907030504020204" pitchFamily="34" charset="0"/>
              </a:rPr>
              <a:t>El método más antiguo para resolver necesidades de refugio.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20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  <p:sp>
        <p:nvSpPr>
          <p:cNvPr id="8204" name="28 Rectángulo"/>
          <p:cNvSpPr>
            <a:spLocks noChangeArrowheads="1"/>
          </p:cNvSpPr>
          <p:nvPr/>
        </p:nvSpPr>
        <p:spPr bwMode="auto">
          <a:xfrm>
            <a:off x="4572000" y="5857875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PRIMERAS TENSOESTRUCTURAS</a:t>
            </a:r>
          </a:p>
        </p:txBody>
      </p:sp>
      <p:sp>
        <p:nvSpPr>
          <p:cNvPr id="8205" name="29 Rectángulo"/>
          <p:cNvSpPr>
            <a:spLocks noChangeArrowheads="1"/>
          </p:cNvSpPr>
          <p:nvPr/>
        </p:nvSpPr>
        <p:spPr bwMode="auto">
          <a:xfrm>
            <a:off x="4651943" y="2817753"/>
            <a:ext cx="1989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Necesidad de:</a:t>
            </a:r>
          </a:p>
        </p:txBody>
      </p:sp>
      <p:sp>
        <p:nvSpPr>
          <p:cNvPr id="8206" name="30 Rectángulo"/>
          <p:cNvSpPr>
            <a:spLocks noChangeArrowheads="1"/>
          </p:cNvSpPr>
          <p:nvPr/>
        </p:nvSpPr>
        <p:spPr bwMode="auto">
          <a:xfrm>
            <a:off x="6215063" y="3286125"/>
            <a:ext cx="2230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Menos materiales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+</a:t>
            </a:r>
          </a:p>
        </p:txBody>
      </p:sp>
      <p:sp>
        <p:nvSpPr>
          <p:cNvPr id="8207" name="31 Rectángulo"/>
          <p:cNvSpPr>
            <a:spLocks noChangeArrowheads="1"/>
          </p:cNvSpPr>
          <p:nvPr/>
        </p:nvSpPr>
        <p:spPr bwMode="auto">
          <a:xfrm>
            <a:off x="5357813" y="3929063"/>
            <a:ext cx="312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Más económicos y ligeros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+</a:t>
            </a:r>
          </a:p>
        </p:txBody>
      </p:sp>
      <p:sp>
        <p:nvSpPr>
          <p:cNvPr id="8208" name="32 Rectángulo"/>
          <p:cNvSpPr>
            <a:spLocks noChangeArrowheads="1"/>
          </p:cNvSpPr>
          <p:nvPr/>
        </p:nvSpPr>
        <p:spPr bwMode="auto">
          <a:xfrm>
            <a:off x="6858000" y="4572000"/>
            <a:ext cx="1655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Trasladables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+</a:t>
            </a:r>
          </a:p>
        </p:txBody>
      </p:sp>
      <p:sp>
        <p:nvSpPr>
          <p:cNvPr id="8209" name="33 Rectángulo"/>
          <p:cNvSpPr>
            <a:spLocks noChangeArrowheads="1"/>
          </p:cNvSpPr>
          <p:nvPr/>
        </p:nvSpPr>
        <p:spPr bwMode="auto">
          <a:xfrm>
            <a:off x="5000625" y="5143500"/>
            <a:ext cx="353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Alcance de cualquiera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_____________________________</a:t>
            </a:r>
          </a:p>
        </p:txBody>
      </p:sp>
      <p:sp>
        <p:nvSpPr>
          <p:cNvPr id="8210" name="Rectangle 5"/>
          <p:cNvSpPr>
            <a:spLocks noChangeArrowheads="1"/>
          </p:cNvSpPr>
          <p:nvPr/>
        </p:nvSpPr>
        <p:spPr bwMode="auto">
          <a:xfrm>
            <a:off x="4071938" y="643720"/>
            <a:ext cx="4429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800" dirty="0">
                <a:solidFill>
                  <a:srgbClr val="FF0000"/>
                </a:solidFill>
                <a:latin typeface="Eras Bold ITC" panose="020B0907030504020204" pitchFamily="34" charset="0"/>
              </a:rPr>
              <a:t>Aspectos históricos</a:t>
            </a:r>
            <a:endParaRPr lang="es-ES" sz="2800" dirty="0">
              <a:solidFill>
                <a:srgbClr val="FF0000"/>
              </a:solidFill>
            </a:endParaRPr>
          </a:p>
        </p:txBody>
      </p:sp>
      <p:grpSp>
        <p:nvGrpSpPr>
          <p:cNvPr id="8211" name="6 Grupo"/>
          <p:cNvGrpSpPr>
            <a:grpSpLocks/>
          </p:cNvGrpSpPr>
          <p:nvPr/>
        </p:nvGrpSpPr>
        <p:grpSpPr bwMode="auto">
          <a:xfrm>
            <a:off x="123825" y="-111125"/>
            <a:ext cx="304800" cy="304800"/>
            <a:chOff x="155575" y="-144463"/>
            <a:chExt cx="304800" cy="304801"/>
          </a:xfrm>
        </p:grpSpPr>
        <p:sp>
          <p:nvSpPr>
            <p:cNvPr id="8214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8215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8216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8217" name="AutoShape 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8218" name="AutoShape 10" descr="data:image/jpeg;base64,/9j/4AAQSkZJRgABAQAAAQABAAD/2wCEAAkGBhQSERUUEhQWFRUVFBQUFxcXFRUXFBQXFRUVFRcVFxUXHCYeFxkjGhUUHy8gJCcpLCwsFh8xNTAqNSYrLCkBCQoKDgwOGg8PGiwfHyQqKSksLyksKSwpLCwsKSwsLCwsLCwsLCwsLCksLCkpKSwsLCwsLCksLCwsLCwsLCwsKf/AABEIALsBDgMBIgACEQEDEQH/xAAcAAABBQEBAQAAAAAAAAAAAAABAAIDBAUGBwj/xABDEAACAQIEAwUECAUBBgcAAAABAhEAAwQSITEFQVEGEyJhcTKBkaEHFCNCUoKx8HKSwdHhohUzQ2Jz8RYXJERUk9L/xAAbAQACAwEBAQAAAAAAAAAAAAAAAQIDBAUGB//EAC8RAAICAQMDAgYBAwUAAAAAAAABAhEDBBIhEzFBBVEiYXGBsfDhkcHRFCMzofH/2gAMAwEAAhEDEQA/APGDpRDzECfLrVi9YQTlefG6iVPsCMrk+cnTcRUNpVnViNDsOfT31osqoZmnYVKSdaNwIPYLbCcwA18oJkedOuOMns6SPFrPPSZjn05UmySQxlJ5inWMG7kLbRnY/dVSxO2wWSafhMZkaQAYhoIBB0j9DXRf+Z+LVrbILaG1ZbDoVt65H7uZkmW+yXX1qNvwNpdzmHsshgqR5EEHXypuXWdRW9Z7YBkC4izbuQjWw8RcAJQgz94rkIG2jGsu44J0Ig7chz5Glb8oe1EEURSFKmKg0qFKgLDRptGkOw0KBpUUFhmhNA0gKdEbFSmkaFAWGlSpRQAqFEmhNMQqU0KVAgzSmhSoCwzQmhSoFYpoUaVMQKFOoUAMnfXpTX3rRx+FtJHdvn1uA6RorkIfzLDe+pOG2cMT/wCoe4og6W0DsTyABZR150t3Flu3kzl9OQ99Ok66dPj+5q7NpbpBVzbDHQwlwoCYBGoVtp3jzpYm+hTILWV8zMWkyAdkCkaAeZJpWOkVBPyHTypXQco/es1KcMZG0sSoAZJkRuJkDUanTfoY0uFcIuXboSyyl8rGfEywEzMdFMwNDpv8aTdDSMNAelTv5jTy6Vb4pwG5YnvBpnuLmAMZrbEMIIBHXbY+sVDuYPPb4fv307sEJTRoL50aQhUppUooEKaU0IoxQPkBNCaOWjlpipjZpTSK0IoI8hzUpoRRy0ByGaU0MtKKCXITTYpEUopkWKKFGlFAqBQpxpRQFDaUUYpRQKgUqNKgAUKdFCKYF8YrPYXDraGc3JLiS9w6hUyxyzct6rpiLmGvqwlLttpgiCrKdivL0qKSpBEqQZB1BBGxB5GirozE3c50PswSWnmW5b0qJ2SY3Gm9de6/t3CztAgSxkwBtrThhl7svnXNmy5PFnIic20ZeW81W9DpGkxNGPPkaRIfaAkToOcAEgc4HPTlNWlxjWye6dguozDwPGn4SYnYgGqQtc/KPLnTbmUAAGdDsOtFWNPgsWsUZOpaZkEzI99MvxO3Oq0R1120ifSj3p6U9vNkb4ontCnxVYXj0o983SlTCyeKUVGuKYAgAaxOgnTodxUYbyNFMCxSmohfHOakIHJgffB+dFB9BZqWam3PDvpTDeFFByTZqU0/D4K7cju7N15/DbZv0FaNjsljW/8Aa3h/EhQaebxSdDV+xmVYwGAe9cFu0pZjyHQbknkPOtix2Axjb20Xb2r9kb+jk12nYns8uFtNcuFQzmMxIAyr0J5FpPmIrHqtVHBC1y/CJqL8nA8Q7MX7IJdQQPaynMV8yN4PXbzrINe1Y/HYZxBvJmHslGDup8gsyOoIg865PinZ/D320Fy1dMkOmHvG3cPOUKz56a+u5yaf1By/5ItfYbj7HAZaUVp8T7N3rO6sy/iCXAPeHUEfCsuutCcZq4uyl8BoUqNSAVCjQNACmlQpUxAo0qVAhUKNCgCVOIdddv01pfW7Z3t/DT9KpgUQtGxE97JbjJm8MxGk7+Yp6nQCdBJAk7nf36D4VXKUUtHl+tOhWXcVaCqADO23mJ+WoqlHp+/WpYcdY18xqIpYd1Dg3FLLOqqwRiPJirR8DSXANhtAllHUxqdOX+K7LhHYF7xEtbWRpmvqNc5TQKs7wIqXgnEuA6fWMLjAR1vC4h9cmQ/AV1GB432dmEwgZtYD5+QMeK68ax8/Kqpt/QshX1PNe1/Zz6ndRC6OWQt4CxA+0dACWA18E+kVji2MpPQgb9a+i8Hh8Jlz2eEWoYaMUwhG0j2rlVG4St1iy4DDgK4WO6waz4lMSt3pNLq0h9Pk+fDHKr/DOGNdt3nUj7JbbMCYJDXAkrprBYT619B3eFsgJPCcIba5i3hw+aFLydSeXnyrC4t2W7xDcHDbKBlzL3VvDSQRmGovKfl+lDy8dhRx89zyPg/A3v3GtgOSusIiud42LKIkjnUmK4JlVSbZ1UmQIOjFeRM6iK7LhXBgMQymxibQMZ+573MFk75GYEZlHv8AStW92QwV1Zw2OdGAaLeIPtGZyqTkYSR56modRvks2JcHmfDLQS4CQWSGEEAgEqwU6iDB1jnBrq7PaREMrbfedPBpmmJU9PD75pcf7FYjDW3djbdTkabdwR7X3kME7jaYrkrwaTDACNPWfSoyW98lkfgXB2NvtkQINudI8V1fw5Zgj83r6Va/8fuPZtYddZ17wx4s33eWg91cK3LxRI676bimPGVSW5766nXSl00Sc2ekf7cxF6w7PcVLYUkd0rKxCgj2rkkDflJkmeuvY4HaEfZIW/Ewzt/M8n51iXrEYNo5WD8rddjbSa87q8z735ZW3bIktRoNB5aVS4rh28LW/bDyAdm0PhPQHaeW9bK2agx9qFB6Oh/1Af1rnQy/Eh0VMNdFxAyzBGx0II0KkciCCCOorzb6ROEi3eW4qgC4DMCBmU6n1II+Femth+6uFv8Ah3D4ui3Ng/owgHzCnmaxPpE4R3mDZgPFaIuD0GjfIk+6t+h1Cx5412fH79CElaPIKNI0a9cUgpppr3wPOoziDTSYmTGhNQ98elPS71p0RHxRimd+KHf+VHIUPpVH33lSF49KKAtrZXp8zU2GwRuMFtWy7GfCqljp5VPbxl7uTYDKLbMGIy6kgyPFE70OHXb1i4t2zda3cWYdNGEiDrO0Gq7+ZdT8IrX7bIzK65WWVIKwQQYIPnTcAJfrvVvEWWuuz3LjO7kszHdiTJJPM0/A4RVbbNoQJJEeYyxrS3KhOMu5pYLgBuqWVCd9pG3pWbj+GZZBmRyOtexdkO0lnh+GtqUzG9Z70knWe8u2415Qg09a8x7UYsPed1gBmmBy59KO3YV+Gcy2BP8A2I/SoWwp8/eKtO3X8XyopiNtfvR7uVS3SDbErWL1y2fAzL/CxH6VbbtJispU37uUzIztBkZTOusiRSDTqYOpHnpP9vnTzhx0jWND/ehyXlD2Pwye124xyrlGKvhYyx3jERtGp21NPs9vMcq5Vxd7LAEFiQBEc5jSqZwIPP4j+1Mfhh/Z/vRcPYg1JGphfpAxtty63ZY6ElLZnUnXw+Z+Na3DfpRvIhS7at3EJzQQRrM6CY57RXGPgyOv79KZZkHeKHCLXA1KSfJ3HEO11i9bdERrRcHwqYQ6yAQIU/y8q5nFqmbxTOQ7RED+tMLgFSsMQRyUbHp/etTId1CezzXWTO2m1U0o9jSrkuTOYp9noTPs67aDep7HD7jovd4e4+uihHaNTroD+zV5LtwZYYjXWDAq9wzvbjIrO0s6g6gmCRprpUJZKX8ktn7R3GJ4efq7pH/CZf8AQRXQcOXNbQ9UU/FQaZftoikuyqsbsQB8TWdgu1CC0gs27l4hFEouW2CFA1uvC/Ca8bklPNH4FfJFUnydALVUuN37duyxuOqCNCzBRI1ETuax7uOxV3d1sL+G0M9z33bgge5PfVO9whFBfLmc6Z7hNy5qY9t5I90Co4tNUk5y+y/z/wCjcvYuXu1QuLFiy1zMPaf7O1r5sMzj+FTWXi0vXLN0XbphVYZLfhWO7zAMxl3GsbiedbFvBxVLiAy990fDsfzWwVPxV1/lrZi2RdQX93+/Qg7Z4jDHr8aXdGrqYVvL5/2p4wja677+ca617PeijZIoGwRvRGHNXvqXVvkKIwY5sfl/al1B9NlFcPPOicPFXxg18/j/AGpwwi9P1pdQfTZnmwOtHu1rSWwv4R8B/Wnd2ByA+AqPUH0zKyipUJGwMehrS+Hxpo10EfClvJLHXkppjhm8v8VPexEKGGtYgqW3dI2OlWPGiHUZt2bsrJp1u5BFVsNisw3g9KcLgmJ1mqWuS3cqR0PF8efq+EM7Wbg+GLxIrGvXZJHlNWsXcLWcOAJhbqwBJP2ztt+asu/fysQVII0M6Ee6ir4K20u4DGvkY+NK4oPuMcqr3MQOXMg6076wNd9wdunKrNrFvRILIO3WOe/Spbds8id9dZpJ1kRmzHyEfrUwxasdSZJEbbrlAmdhANRbZPg6HgGGsYhsPhntstx8QqtfD65GOXKEIKg6jXyqbtPx+zfw1m1aw6WntqFZ13ciN9PInWd6yOA4wJirLqZy4my2nk6k69KpYskO410Nz/S0ClbK3BWU7pInf73+KhW9BMfvUf5qTGXoOkfsVRuXzVkY2gc6dF36yBuBoTy6RFA8VLOvIezv1ESfOqN64dqhNS2IN7Z2D2QltMzxDRMe0TOnp/arPD8YqsHNx4t3EltCyZWWIDAiBp5Vy9zipNkISSc0yY8IGgA/WosLxZ0O8jcqQIb161meByi0y/qqz6Es9mrMhmU3X/HdJuNPlm0X3AU/BYAeNPwOQP4Wh190NHupdle0VnE2bRW4pc21zLs2YABoVtSA0iRNawtRiPK5b/1W2/s5+FfO82oyY5Shku17/L+LLlBNWimvDh0qDG4GWtL1eT6Ipb9Yroe4qhej6yi9LNx/i9tR+jVlx65yl9n+CbxUVbmDrm+1tiLFxgYKW3P84yR7wT8BXZXq4vtkxfCXwh1ZlRd/uuqxoDzzfGun6fklPJH6r8lGSoK2cPxPsLibGGbEP3eRRbJAeWi6YXQafOpuyXYK5jlLLcS2BcFs5lYmWUsDAG2kb1kcX7S4+9h3tXr5NoLaXIEtgMLZlPZUGF3n0rEwfabF2FKWsRetKSGKpcZJPInKRrFe/UG13M6zRl2Om7PdmjiMd9VZ8njuJmCZjNsNssjfL151c7bdj/qL2FW4X720bhzLlggxlABM8q5Nca5QuHYMdS0nNM6ktMydZ9abg7hmWYsfMkkb9aW18ss3cpHpfEew2DThzXxebvvq1q6qm7agu58S5AMxgcpmszsRw7ANbunHXLakG13ee8bcgsc8AGWgR6TXBvYUOTrMg8tyx8v3NbXC+HW75Aua+yBLFQMzqrEkdAZqLVDTbs0LtrCpxEkMrYVb6mRme2bWYFtfaYRPnpWj214jw26gGBZC/fsxCWXt5bRUgDOyjN4o0rG7ScCXC4h7AKlQF9hiwhlBMFteZrG7gKSAoG2sHzka+40KnyN2mj0Xsz9IfD8HhUs3rLvdXvcxWzaaRckr42YEnavP0UZtOn7/AFqjjh4+Wy9PSrls7HyP9KbikhRdyaMNbc05LZrSThmoI9kgkGCNASP6DbrVrhvAWvYhLCmCxiYOijUtHQLrV0ssYptvsYXJ3RRweAuO4S0jO52Cgk/AV3PBfouYAXMdcyZiALVuGusT93NtPks+or0PgnArWEthLKeIjUn23j7zt0HwEwBsKu28MDeE+IouZm82lVUdABnMeYJk615LV+uSk2sXwr38v/Bsx4KXxcmXwfswtkfZ20t7xm+0uAHcTMKTz1afKABU7R9j7V+AwV7h2YrDBRuSyFTA2gzqRXW3riorMxhVBYk7AAST8KrcNw7EG5cBD3IOU/8ADX7lv1A1P/MW8q4cNdlUuru/fyaHjXY8lxH0Xl0BtXMrkSEuD7MyfZW6NQdvaUbjrXD4vBvZuNbuKVdDDA7gj9zNfQ/dQltxGUqqt0BgKCf+U+wfVT901559K3AvtLWIRSQ6m2xHIrqub3Zh+WOVen9N9Unly9PI7TuvqvBkzY1GO5HnBQxp8OtQGta1hyPjVbHYSPEJidZ6zXo1JXRijlV0ScP71YZEJWZzZTGh112rR4jeabh0Hidgc9vUFpECZMg8hXO5KL6E+tDgmaFNrsSX7smTvUI1qxhcPnJ6AUvqpHn6VK0uCverryVnFNBmPL+8/wBakZeVBLZ3g9J5eYnrTJp8EZptONCmSOh7IcUi7bs3WH1dr9u44OwKncH7sjQxvp0r2/E8KKJ3lm/iFNuXCd4LgIA8SqLweCVmPOK+clMA+eler9k+3veWVVm+1QAMDuwGgcdfPzrzvq+jnkayY/uvH74Lsc64O4v8SvJiMMi4lXtYhbpDvZQkMiLcWMhQEMpb+WmrevnGXSLlo5LNlJ7twPE114gXN4C/EV55xLtJ3fcKD/uMStxP+k2ZSv5Q5X0C1u8N7QALevO2UXLheW0hEVbaE9JCT+auG/THjjuSXKrsufivwvYu6t8G3xji2JtD2sOZmNLo2EknxQABua4Divau6QLWZMk6vbBkycxgliY84FVuPdqPrJYqfCCAF/EoI9oeZ19w6Vi3mzJouWTmJ1gH3+/Su9ovT44opzSv6HNzahzltXbsV7GaWBMK8HMwJBE6R8/hWRiDr59etamJISCASFOsncjYx09KzrsHXUdBv867kSOH3JuHvIKk77VfsYXKZ1g/0rEVoM9K3UuTljU+KY23mfnUMiaN0KZ0/E+DrcwmFuWrMHJeW466ZmW60ZjzOWPhVTs52Xv4ximGEsELHxhPCCAdSROpGlWMF2mWzh0ttbDxcvNMgESiLl25yD7qm7EdpVwLm6wzEW3QLrrmA1kA9Kz80XFDtH2dv4O93WIjOUD6Nn8JmNfcafxjsPdw1gXma1Aa0Cqly/2qkrPgAj3/ABq3247Urj7y3VGUi0tsjXXKW119ar8a7b3sTa7llAtkWF0Uz9k3hMknqakmxDOz3BLeIeLl4WgMupRnnMYAGXz61R47w4WL1y0GzC3cZM0FZgxsdttqtcF4z9XLE2BfnIRmLqFKNPIiaqcXvtfuPdK5TccuQBoCeQJNR7EhYm1baInwjUCI9RpvAHXbc11n0cYUNeu3iJyhUXzLmY19APQ1y2ItoGYK0ozMqtqBOoA11G89fKu8+i0ArdiNHU6DaVygfI1zfUJuGlk1+8meMbkju0UW1Z3OwLM3QKCYA6ATA/qadw6wQmZxDuS7DoTEL+VQq/lqHHjMbdvk7hm/gteM+4sLa/mrRr59mm1H5v8AHj+//R0IozOJL3l2zZ+7LXnHVbRXKp8jce2fMIa0wKzuH+O/fuclKWF/IveP/rux+Sn8cxZt2HKe20W7f/UuEW0+DMD6A0ppynDEvl/V8/x9h+GyDgkXMMJ1UteGvNO+uBfcViqHFOHd/hr1htWAIB55gMyNPU+EnzY1uYHCLatpbX2UVUHooAB9dKp45wj5+RttPrb8Y+Rb+WtmHL/vNw97X9b/AAVzjceTwO5czGIEzy1B569aF62CBmI11G0Dfz/pULYidQujE++fT1plwHmevnMGvpqRwNoz6gse1r5aj0qS1w9CJLGT1Agn1mn2tj5/v1qt30AHmIjQaVPl+RXJ+SybPdjw7+k/v1p4tyIAO8TtGnwmohiiJzHlty91NvYwRIjT5/5pUyvbJm52Y7GtiWdmP2VpSzGNWIBKoPMka9B6ivYLfC7RsqgRe7yqQoEAaAggjUHzGtc92a4hbwuFtpct3FBVXZwveKzXAD9yW5garyrW4JxAX7apauouQZCAQb0L4R4D7GgGpB9K8h6jnzZZuXaMXx7fXg6+CCjGn3M1cJY0sYq3buqxZLbm3LnKSMj5ROaBIYRMHmNeO7V/Rumr4JLojUo6xb/I9whvcQfWvQ7/AA0G3eQTmzyrEksHyo6MSdSQ0H3VNhMUL9lXIjOgJHTMuo+cVHFrMmF9TG3814/oTcb4Z874nDNbBR1KursrA7giARVdXIMgkEcxuPfXR9sbxu4h/D4u+NuANSUAt+8krXpnYz6N8Ph1DX0W9fEElhmRCQDCodDBkZjJ05V6bUeoQ02FTyLl+EUwi5Pg8fuXr7KCysVOoYodtpDRt50zF8SuOYdiVB0HL4bT519K4psohANobTwqnWB05D1rz7sd2IwePwEXLeW7bu3bRuWzluaNmXNybwso1HKuZi9cx9N5cmOkmlxz3vnx7Frwu6TPLMHcMkDQEET7qntX8wPQI2nvAHzNTdp+zr4DEGy5mQGRxpmVuccjMgjqKr4HCMy3SFPsqojmWdSNPRW+FegjOGSKnF2mZHjqRTOIJEeUVERXTdm/o9xWOtvcsICqTJM6nTQQPF/isnh3Z3EX3ZLVpmdFLMIggLuTmirNyLFGuxm11OG4HdGHW8bbC2TkzldM28Eg6HQ6Hp5VGPo7x3fC02HZWP4iAoGozMQTA0r1q92auHh9vC94rsgQiZVZBJYAHYeIxpy86wavW4cTUZSSZfii75PNMHwi5dXwrMNvAA1HU6fdiepHWrPB+APfuLbUhSZktAUACTOk7DYa133Aez5wpW5KtlIcyumUAz7W8T0qPD8PVUdkHJvEfbJ3Mfh1/SufPX49twd8lzkkcnxTsq9kjxZ0IBDLmy68jIBB/wAVq3fo1JwiX1vpINt2TU+EsMylgfaA1iI866mzhU1QgTGhOsj1PMf59H4ritlOH3FuPkbu27tZPjbIYVVB11AnTalpdZ1Z7Xwxb74OV7J9iUxNxhccoAswFJZvQwQAOZNQ8Z7I9xda2vjCtElcpIIDCQdjBrv+y+RIurOV1BG48LRuPQnSrGJwy3LjORGYg6kH7oG/urVLmHzL06n8jwnE49GJItMWy5W7xoXxAwwtgmWHI5umlei/RShGGd2+9cyjSCVRVAn3lq8gvcUBuZ1BiFHnpvtXoXYTtQzqbVplGSDluJMg81ZHHPqOYqn1PBOemcUvazHHanaZ6ZhnzX3PK2q2x6t9o/y7n4VpA1x/C8ffi4VFkk3rhOZrg2OTkDyUVqWsZiz/APGH/wBzf2rxOp0ct3DXHzNUMiL/AGfT7GTu13EMfzX7p/SKgxp7zFW7fKypvt/E2a1aB93fN+UVXweOezhi967aVbZuZstpydLjAATd1JMACNSQKycH3xz3Gvsly82dgtu0SoACpbllYeFQJjmWPOo4tLKWXJktd2l37v7eF/YbmkkjsM1ct294otrCXTmUOFYASM3jR7e2/wB+fdQbABh9pdvXPJrzhf5LZVflXO9uGt2sBdW0iLmyLCqBMuu8anSa36HRRWaPN8rxx+/YqnktHl5xUCRrrHPz86KXDoVXnsATsKHDmcMCUaAQdFOu9a/CMUbZYlLmp2C6Ry3I1r38nRxsj2JtKyjiMI4zEI2nODEGqLgzG0H3zz/SuyxHGSyQLTEHlInSPaE6T79q5rEWLrx3a5Ya5Oo5sdNeYqOObfchiy2/iSX3KDAxvTrNgsROxIE+pirBwF5dZg6R4l3qFuGXPxDT/m2q2/maFkx+GewYW/3zZvuKSLY5QNO8PmeXQeZNWXs2+8CuqsH2zAGHUTpO0qD/ACVx/AO0YyKlxgGiDrpPUeR6cteW2ricTmEBoIgqehGoNeXyaeUZ12NUZJq0beEQBr2S5cQLcURnzL/urZ2uZuvKKocI4ldt2UACOuWdSUcAkkSYKnQjkKxLPFSwvAGC90j0i3bRj7sp+A61T4t2gTu2tW20y5SwI22yrO+mk1OGkcntavt+Ank2q2Zf15Gxtq8Ro2J7zy/3x189Ir1VMa5JYtkQgDSCwAn2mMgb8hp1rxe8QFtEGIBI237x/wC1dhw/tvbuW8lw5LhGUtHgedDtsYnT4Gtev0jyKLirrgqw5O56Fg8IjKCwzEwSWJY66/e2rlOwOINj6yMwElLoG4Mm6hzDeZtjYip7Ha60mneLHvIHpptXHYbiy23utmA8WnVl7y6Y9JKn8tc7DpJzhkhPs6/Joc6aaO647x/CW7qHF5Q/dkKMhfeMxUgc4G8Vgp2tw/1XCoRHcvZ7wLaCyVw95QSQBnOYbnqa5DtbxMXbibNlTcGdWJJEj3VlC79mdPvr8lb/APVdzSaVY8MYlcs8rpJGgnai/asJZt3b1tUzxkdlzFmkk5T0gR5eZqlgOMlC5Y3DmBkrcyvMNEtBJXMQSJEx7xULeQo5vSuhtRX1ZHqXYrt7ZJt2yH70JBZ2EO2gPi1JJ5TXa4rjX2W2sdQdvhzFfPaYorsYP6VYucevEZTecjpmMVxdX6RDPlWROi1aiTXJ7CePKWAZhlLCJjQnSG8o1H/ancP4xYKOguIQNocHSRp6iYrxNsaTuzH1JNR995Gm/R4tVuoj1X7HuvHeM2VXwXFzDUEEQp6k/wBOdcdx1cLijbuHHpbKWyBbFu6zAkTBYLEzAOsQK89789KPfmrtN6asHKlbDrc3R6/he3uGTD2kGK7sqigxh2uMYUCPFCgg/GKms/SdhVUA37rtOrfVFHugXAI+deNd8aIvnzrV/pl7sl/qp+yIkYD7h+P+K0OE8TNi4txLcEaHVtQdx01/Ws/PSz1plFSVMotns/AeJK6syGVZ84/OqsQfMNmHurUxPHEsqCxJLaKq6u56KP67DmRXkPZrtALGdWdlVoIy8iPKPP5Vo2u11pXLeNmMAu2rEdB0HkIFedzemt5HxaNMZ8HaYe4928e/MQe+t2gZRJ8JYmPHcB57DNpvJ2FuAV5xf7a22ysuZXQkqSJG0FWj7rDT3A8qsYr6QE7vwTnI2IkKZE68+dQnocsqqND3L3O7v4oAVwfbPtCJW2upEsx6aEAfMn4Vj4jtq7kzMakD5CueuXpJJkkmSTzrdpPT3jlumVznxSNI8abr8t/nTbnFmPWs1XFIvXW6cfYopmh/tZ+RI99MHE3GxjWdzuapd4KXeU9i9iDgn3RYuYt23Y/GoixNM7ylnqVDUa7Dqf3rfib+Y1FnoZ6KJcj2Ynck+/30MtNz0s1Og5LF25KoBPhBB9SzHT3EVFTM1HPSoKHRT7t0tE8hHzmos1LNRQUOijJiPOf6UzNSmgQ4Cllps0poAdlpZabNDNQFMfRqLPSLU6HRLNND1GGoZ6KHtJS9A3KjJoTRQ1EcWpF6iillpktqJBcpd5TAlEJQFIJuUO8pwWlloDgZmpSakilQFjINLLT6NArGBKOWnUqBWDLRilSoAUUqU0qBBilQmlSANKhNKgA0qFI0AOpGm0poCg0CKE0aYAy0slKaNAwZaRWjSmgBuWllp1CgBRQAo0qAI81KaZSpWWUSZqWao6VFhRJmp2eoaNAtpL3lLPUVKgNpLno95UNKgNqJc9LvBUNKiw2k3eUhcqGlRYbUTZ6WeoaVFhtJe8o95UNKiw2k3eUs9Q0qLDaTd5Sz+VRUqA2k2elmFQ0qYbSbNSz1DRAoFtJc9LNUJoigNpJno5qiAolaApD+8pZ6YRRVaApDs1AvSK0stAcH/9k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  <p:sp>
          <p:nvSpPr>
            <p:cNvPr id="8219" name="AutoShape 14" descr="data:image/jpeg;base64,/9j/4AAQSkZJRgABAQAAAQABAAD/2wCEAAkGBhQSEBQUEhQVFRUWGRQYGBgYGBgWFhobFxQYGBcXFRoZHCYfGBkkHBcVIC8gJScpLCwsFR4xNTAqNSYrLCkBCQoKDgwOGg8PFykcHBwsKSkpLCkpKSkpKSkpKSkpKSkpKSkpKSkpKSkpKSkpKSkpKSkpKSkpKSkpLCksKSkpLP/AABEIAMcA8AMBIgACEQEDEQH/xAAcAAABBQEBAQAAAAAAAAAAAAAFAAMEBgcBAgj/xABIEAABAwIEAgYGBwYEBQQDAAABAgMRACEEBRIxBkETIlFhcYEHMpGhscEUI0JSctHwJDNigqLhU5KysxZDg8LxFTRz0xclY//EABoBAAMBAQEBAAAAAAAAAAAAAAECAwAEBQb/xAAkEQACAgICAQUBAQEAAAAAAAAAAQIRAyESMUEEEyIyUWEUQv/aAAwDAQACEQMRAD8AreLRf20Rwav2DHJ/gSfjUHEjapDK4wuLHa18DTxejmkUPTT2Fxa2z1TY7g3SfEH402kV2KcmWDDZg2+AhVjySozcf4azv+E+01AzXBqQskjqk237NiORoYUUbwOJP0VanQVoSttAv1hIWTB57Cx91BRrY/K1TImVT07UCTrFX3NHAvDLP8J+FUB9gpT0jStSRspO6Ty1jdPnbvqwYLPg+wrXZyIIH2xESP4vjWkFdFgy5cNoCvVIT5GKlhEW37DXrAsDoQjsER5Cq+znxQ+W3PUMpB5jrEAk9lc0o70XjIsYRTLrNSG1A/r3170TNTUnF8l4KSipRpgzTS01Ldw8Uxpr3cWRZI2eNlxcJUN6aWmnIpFNXJUNaKWmnYpaaxqGtNc006U0tNEFDOmlpp2KWmsYZKaRTTumuFNYwzFcKae01wprGGdNc009ppaaxhgormintNIppgUVfD5ul0CDCuw/KimHdHQYgqEjRcTEieRqoMtcx2/KrBgXZw7/AOEV4qVI9RuwT9ASv9yq/wDhrsv+U7KqE42UkgggjkRBpxTdSU5kdIS6A4kdvrD8Khf2yKWOQDiQBRTbL1d+IT7mVfnTX0BLn7lcn7i+qvyPqq8vZUl5spwEKBB+kXB3/c1SxVoEMvKQrUgkH9WI2I7jU/DPNLUCQG1jybV/9Z93hQ8UiKFBujWsMAtOto9YDrJ5nx/Pn31Qs8H1pPaVfE2NLAZsvD4dpST/AMx3xjSmyTyvy2rmOxXTnpE331ciCST1k8t9xbwoJbDJ2iz8FOqcaUlR9UgIJ8JKT3VYENCSYhWx8thVb4OMMOkfe/7BVowTvTNpXsuPaOzxrmyR2dOGVrZ5W1I7OyobrcGOdFQJvUbFYeb8038qPp8zxT/jNnxrJH+kDRS008G69JwqibJJ8q9tTjXZ5PGV9EfTXNNE0ZK6fsG3baobzelRSSNQiQCDE+FqCyQbpMzhJK2hjRS0U5ppRVbFGtNIop3TSisAZ0Vwpp7TXmKwKGorhTTpRS01gDOmuFNSsPhFLUEoEk/ryo8vLsKMKoawXkySoG0g+oBz9lTllUWl+lI421ZVtNKKc00imqpkzOWE28/lRXCqjDYjt0j40Nw46p8flRJhP7PiPwD415ng7vIFRiNViINdUKYw6etXXHSFHsrlcdlbPKk3o4cafoSS8OlBdIEkyAEfZPI+NBdQNxRfMUxl2H73Xj7AB86pHsLIX0RLl2VT/AqznlyX5VGUkixEEbg2I9tRha9T282JAS8npByOyx4K5+BkVZoTiS8af2TDj+LEH+pIHzoc0spOpJII2IoxjmA5h8P0MqCOmmRC+stJ9XmB2ig4FIB2WfhvPCA4CAABqWdk3ITI+6ZI7j3VbcC9GG1NqBKE3F57pis7wNmMSeWhA9rqa85bnDjJsTGxE3g7x3dxt3Uso2h4yo0nIs66UlC/3iZn+IdoHhRjR1qpvCK+lfbKdwTfYzp5jkfdV4QQTI5EhQ5g864skaOzHKyTkuVFa3TqAA0iNIURImRO29H2smSIlbhtyOn/AEgGhXDjhDrw5fVn3R8qsbe/lU+T/RmqZDGUNC5QD+KVfGqbnuXj6YvowBASClIF57h5VoBFZtxYYzRmJ/eJ/wBKTf31XC/mRy/V2NLaIMEQRXgor39ICnn080OL9ilEj8qc0V9BF2jyZKhnRXNFP6KRRTWKRtFLRUjo6cawalbClc0u3Qyi30iFor21hiowPby9tGsNkMwVURVgEpTblXFl9Wuo7OnH6Zv7FXxmb9A4MOy2esOu8qwUBvoAuE+O5imF3qXjHNSp5fKo8VX08HXOXbEzz3xj0hoprminimuaa7DlozLDeqfxfKi2GthnyRPVHxFDGmSAQQQdXPwow2wThHgkEmBYXPrCvM8HYlsrbCBqEHyPlTOIT11eNSMInrwf7714xC+sQb3Nc/8A0U8kYC9Hc1QRl+F71vfKgwTe1Hs7/wDZYMf/ADH3pqkfsgtlbq9cL/Ql5Vim3WEnEjUUOnedJKNJ+zBHnVIUKs/AOGDjzjap0lAUY/hV/eqZdRsbHt0B8xToYwsSCUOLkW3cIEf5a8IzMLs8mT99MBf8w2V8avXpG4JWGmX2EgtNtlJSLlMqKirvEqv2Vmun5VCM0y7hosLGHAwuIKVBaSGoI3s4CQU7inOD8G25i2+mSFMplTkmEkQYBO17VCypwow76kkgy0JG/rTHhXGsalVz9Us/aT6p/EOXiKZOznlHizbMBkWVEJU220i8gpfAMgfi3qxtZMwr1CZPNK0qn31iiM2DWEaLzbWI1OuyFAGwCdKkkczfej2QY/Kn1p/Zy05eyVKTsLkRaoyT8otGavRqmB4fS0pakqPXA3G0d9TPo5G16BZI6w2mGXVgEWC1FffbVRpL5Oyp8gajUfwts9ad5rO84UlWYgL1SHU6YAPYLydr1oZcVzV/SKE4nhplbvSqBK5BkGIMgzHkPZWjUHYk1yVGXpf0Y9wn1VrUkn+aB7/nVz/4ddiSmPEgedH/APh5iSejBkkmb3JmalHCJ+6PMT8a6v8AVJaRFenj5Kv/AOgK+8k9wk/2pxPDp5mKsJRG3s5V51e3vpf9M35KL0+NeAW1kqE99SUsgbACpM02sVKUnLsoopdIaNQHwXnAykxN1HsA3p7HYoIHedqXD6kNguOLSkrOlOogTBvEkTJgUngIDzbLuhdKJmIMxG9Qejo9xKJxCvBPwoT0de5ifwR4+VVJkXRS0VJ6OudHVyZVsyYBIteoWMBRhHikkEaIIMH1htFEsduPOoOap/Y3v5P9YrxYM9OZXEZ059sIdH8YlX+YXrixh3L9dlR/6iPbZQqCTXQKrRDlRLTkqiZbUl0fwGT5pPWFT+IkFOGwYII6rliINynlQUIvb/xRrG49Yw+GCoc1JdJDg1f8yAJ3FhyNaKqSYeVleIrTfQtk+tWJdItoDY8TKj8qoZ6Be4W0e76xHsPWHvrdvRrkf0bAIEgqXKyb3nbe+1DPP40VxK5WGMlhTGkiQCoEcoP6NZ1x16JJKnsEL3KmuX8h+VaNlo0uup7woURrhTro6j5obZU3hH0uJKSHGQQQQRZUzO21B4r6W4h4SYxiCl5O8HUmypGxnnEmqC76DzrOnEDRyJRK/MA3q8Zojki27M4ViFoaaiNJ6QwRIJkAyPLflT2XOJ1EoOhWhwaT6pJQR1T+dakv0MtKZbQcWR0eszoSJ1EHmeUUwx6GWATGNCjBgQjs5wrarRmiTxyM/wAk4gxGGWEoUSJALaxqTy5HbxFaBw76QMO6oIdCsMsmApKipsmew7fCkz6IHW1oUl9p0IUCAoKSRB5KE+yqhn/B2IwDiFuhJQVnSpJ1C14V2b896DjGQLnA2lhx2ApC0Op5H+4kU6M0As4ko79x7aw7hjip/CLV0apRBJQq6D1uzkfCthyLiVvFtpgaVKElBuf7ioTxOBfHlUw4lQUJBB8DXCioSsCBdslB7tj4ikjMSkw6I/iG39qkWokrTTam7VIBBEi4NeVC1Y1kFaY3/XjTGJxASJNP47FJQmT5DtquuuKcVFz2AcqIBt90rVPM7fKieYcEN4gYfWtSThySmADJ1AmZ5WrmEwqUrbBuVKTPYAOVes+wuMW8ycMspbStfSgECRrvv3VvJiPxBfEL8vhQ0ootnifr1+PyoeUV7eJ/BHk5F8mMaK8lFSdFeSiq2ToqGP3Fu2oubf8Asn/+n/uJqbmPLzqPmGJLeDdUAk3bHWSFJ9cbg715ED0Z7KHXoUQOZNK/eYZHi2pTR9lx7qSW8MrZx1s9i0BY8yi8d8VY5miAaJZqPqML+Bf+6a8/+jlX7txpzuCwlX+VUVJznArS3hklJkNmYE3Kza1Y0Uzxwpkf0vGNM8iqVHsSm6j8vOvpBpEABIgCAPAWAqgeirg9WGbW++jS4uAlJ3Sje/YT2d1XnMM0bYSVOrCQJMkgW/XOuTK+To7MS4xtjCUxiz3o+Bqa7iUp9Yj4n2Csu4r9KPRvwwiToTCpITCusD2mx7qoWY8W4p89d5YB+yk6E+wfOtHE2aWaKPoB7PG0zJAjfUoJ929A8X6ScGgkHEMyOSQtZ8oFYukn6LrBOvpgNU3gNzvTAx5UIcSlY7T1VeSk39tP7JN5/wCGt5j6WWEBNtetOofVnaY+0ruNAF8fYd8Ok4Fo6W1KJICSRITptcTqqnY9tDjbJSejhKkgL2OlahZQtzi4pvBYZaEvgpIlpV9wRqSbEW5VWOKNCSyth3LeJ2+nR0THQ3PqvOgbE7THIVFez17E9G2tRUATBJKjcG1+VDMiY1PoT4+5JqZkjQLyJ5Sf8qZqsoJdEubZHYakkixINvPl2eFW7h1ag/ggCQCESJieubH2VW8sSOvP3fmKtWWvhOYYRuCepIuNwiRM8pNbIviaK3SLhlPFrarLWJB0lUQNQ3HlViDiViLEHzFZnnbTSMNLYiXlE3+0Ugq95ofg+J1YcwsFbXYDChsDB7ecGuVYuUbR1PLUqZpz6Sx1kGU80m8T2V6cztOmU3PZ2eNBMtUziU6mnSRzSfWT3KHI+48qk4jLNCdSTMbjt8Kg1R0Jp9HlvDOPrnYcydvKjWHy9LaYT5nma8ZbikqSItHKpanK1mIWEQn6R1iLJ6oJgyTFu3aoedcSqwzrLaWtfTLUCZI09cg7CpDOVh3FB0n91ECJkkGpLucsNLbbdUA44pWgQSSSo7GCBesjAvOU/Xr8aglFEczu6vxqKUV7GP6o8mf2ZH01zTUgt150VSxCgYx/bxNM5qnVgVwJ67fd9o1zFgW86bzN0pwDkf4jQ9pVXlxPRn0VZTQTvpH9R/KmHFzzMfrsrxqpA1fo5tjjWGKlBKQSSQAAJJJ2AHbW88DcDjCstOPz0wbCQgmUJJUVXGxXeL7RQP0ecJNYLDnMMbAITqQD9hJFlR99XLyo9mfF6WcP9Ld1IK0jo2zukG4EfeVYnsqM5XpHRCPHbJPF3GLeBZKiZWbJTuSfn47VjOd8VfTFTiC4nsCVBSB36Tz8/CoGeZy5inS44Z+6Jskcgmh2ijCCXYk8lvQazjDJW4kpdR+7ZgLlBsiAb2v41COTvcm1GeaYUPaJp7OsLDoE7Ns/7YPzqOw6puQgkKPMEgin5EmrJT7KkYaFC5eUI/C2JH9VWHC+jrW2lSsZhUagDpUoyJEwaD4jFuHDJK4dl1Y66QSOoi4IuD31FbxSVEdRxJHNJCwB4L2HnQ5Nh4ryXTG+jZxbTKGsThVlCVf8yJ1OKVInlePKoKfR7j8Ol1RbJSG1EaCFpUSRaAb2k7cqHNZy8nT0bzSoBstCAr1jYSmPYaPYP0j4xtKulaQpKU2gaRuBum1C5IdKAAyPAOl4EYdwKGq6UkD1SLpPjyNH8o4CxEyoJQNJFzKuskjblvRfKPSoy4rS6hTU/aBCkecbVa/piVI1pUFJIJCgQQbTaKSWSX4PDHB9OzMcfiEuPKCUJQEISiEiJKLKJ7TM3qVlY/8A3OFB5IX4fux+VD81UpGKcJEpV1gecK+N5onhG1KzrDrCSlIavNo+rV/aqykuCViKLcmTM0yFKcPYkkuOrM7nUAo+yqnmZ6o8CT33FXJOCebwSOmXrUC9JnV6wGnlyTAoBm+ChqydXVGw755UcUko9i5Yty6GMifKcYNBKVFTYIGxkiw7a2NTJQkE8wL9ncayTh7CkYpDhCgEuNkykxAE1s2JzNIb1EBQMWBHM9lc+aUW9F8EWlsrinOiekeqr40abXIBoJmcKJKUqSNwDBj2VJyzF9WDUDoJ+Dbc6YwSEWkAC9judx5UneGmXnW33AouNk6DqgCFE7bdlP5a71lfyk9wuKEY3KlO4vDv9OlCGwNSJIKje1iB2UensA7j0/WL8TUfTU3GQXFXBuedM6K9WD+J504OyPorhTUgt91edNPyJ0zDG8+WqNaRz2J7uVH8ClL2FcCgSnWgxJG08wKrmJ0iQBcqXJ2i4sB86N5RjEtYRxS5CdSBbtMxXDpKzru3RDxmSsJ/xRPelcfCrH6OeAW8RiOlUpS2WiJSpGnUr7KZBMibkUAbxjby0oQqSpQCQd5JgAfrtrUM7eGXZe3hGSA8sadQIBkjU64fAGPOpc2UjFEHifNU4vE9ZxH0HCqlYmOkdEwk2jSDaqPxu4/inkLSNSdAKUhSSBO8X7IHlTOZYsFKWWyeib/rUfWcV3nl2CoebYQFLM2IZR8T2UIy8mkk9AlzL3k7trH8pj3U0oEbgjftHxqWhtaRKXFjwUfzpxGZ4hP/ADCr8QCviDT87J+3Q9ny/wBpUDyS1/tJ/Kh6HRJq05iQpfWbQqyJJTCj1RuR31Dw2GaWD9TBk+qsj4zaimZwojOvfsrcf4jn+lNDllR8KsT2CR0aUArTC1RYLJJSPC1QsVk5QQOlT5pUPeJFLyDwvZGzDBQjD6R6zQUfErXNO5ZgnNLqkrKdKAYB3laU7edSM2wjiuhCFIVpaQkwpMyCSYBvF69YLL3ksu6tQ6RKUiAbQ4k8vCtz/ofb/gyhRnrpQqygTp0q9U3BHOu8PcRrwqiEKV0agrU2esNrFJ+ye+KTGWlvWorJ0ocsRz0xQRhJJ32So+xNb7IPTNlyfAM49CFtrhYSAlXYUq1aVA7EG/51ZsPw7Ahx0rVzUoIB8IA2FYLw1xErDOKJ1FCgErAMGJ9ZPYocq3bE8MtY1Dbjhc1pSEkhRSVR94AxP51GcbOiDHkZKn7StXkB8706jKEDZa/8w5ctqD//AI2Y7XP8yvmaqnHuSDAtthla5Wokgk7Adx2moNFVTZoKsAgz1lAnmCJ+FcaytIM9Io/iIPwrDxmrgiVq8STRBOMdgEFRBE7m/bH96nyf4PxRsycIiLqt/L+VDsXgktqlCgUnlIkH8qy7DZkuTEjxMipS876OFEn+UEq8QBQjlaekF4tGqZOv6yDsoEfOhudcPYZRKMU8rQVJOlbgSmRJBvQzh3iVLoCgYWjSpUgi3fPdM99H+L8pViEILDTC1LhJccGoITEhYEdauxrkiC0yoYzhvLmwpXTJQlPMO9/cqSarzy2nOpgEYx8/e1raa9pJMVbsNwNh2EhTwDykn1lISEg3vpA9Ud9AX+PFMPKQAnREJgdSRzTEWPZVm0lsi509OzuB4cxAEvPrw82gYhazPMQRG3fVmy/iBlaQErNgR1gZOiBJ8fzql5/nC8QEByBBJTaCL7yT4CKEIxa0KMwNrxcmZvQWXh0Tnc+xh15AEEExMADwt3c6YzB2cA7KQPrGoA5XVAphzDSgaD1ouDZRHd2mxry8gnAupIIPStW5j1t/dWx7iDtlg9C+RB3GqxKh1MMkr/nIIR7Ln2Uzx3n4xOKWUKVbUhU7WVsjuPyq08LI+g8OuPbLfKldhidCB7ifOspSTN+d/wA6DKvWgth1wKK5i2Clnt6Jv4UDYNqsDgltmf8ADb+FB6RNAbMpbbBT2xQk5grUkQLkDwvRjiSzKb/a+VVli7qL/aHxpYooXfH44B1wH7BA/pFOZI8lV7A7xz7aH8TJ+uWn/wDqrbf1U16ytpQVsRbsinWhZ9E3McSdLYSYlb5PgFJFeSJIm9vlXMXgVHoAIn6+82/eD8q62wpLiknl+VI1bsa6QEzWSqZIASmOywioIfcCuqtQ8CR8DRviDFuNqZbCoSW21EQDOomb0HYTK1fiNBrVlYhzKMe6ZDjilp0qsqDv4ipjmECwsoS3Og3mBeAdtqYytACHp/wXY8dNqGZTiXAotiAVJtEEct4mlXKtGko3tD6OGVFKjYReygqwHhX0Vh06NJG0J1CO4QfH86+d2sQ51krIkLCNrG8GDAr6O02gAezu8aFyXZteBYogAntuKzrirFB9aQuIQFC4kwTfwirbnyFnCrj1m7iLyOdp7YrJcZj1lcGylH2X5+w2qGblehbokvMMk6SC4s2Hd57RUksBKIgFKR5f+KZbZ1AhpV5BUT4mwvSww6nW5xIPq27O+ueV0HkxDDpPMXjx8gOdMu4lpBCVEzBuJChfuqQAORVomVbT1ZgDnzrwcCy6lPUCiSYmbHYzzrReykcr8jGH+rPSMr1KAMBSlXtsLxy27q07JHXcRlhklLulUGesFJ2NjWaLyKVEoEJFlBJ7AD8as/oof0vutySFJm5n1Tf41143uuxp01aAOZZ86tMuugkCCNKkLVf2WieW9CXuGH16T0S1ADqxeQdu4UT4kzFjD4l5s9KCha9wqLmZ7xUE8fiIClEfiWNvAUZc/AjhBng8MYtZTLSwBFzA8Se8VZ8L6NWFBJXiVhf2iEDrGTBGrax2quI48n7JP/WXU/DcWlZA6OBzIUpcAdvZ7aVSnHtCuEEZwcSSAdt49go0gh3CuydPWbNyTcT8aHry4JsFSO2AN+6TRLAtlDUCDLjNjt+8i9eg68HMk7NC9IQSzlWEYBsEtg+SQozPfVCy3JmyZLa9OmZki8Wjzq8+ltClpw8IBSlK5JBIBsLxtULNssS3lzDzcpUpDeohSiDYzabXoJjtAJjBMjWIiACJUDY7nvp7UOibAgjSm9vKKEYdRKiejnthCvIxRfCYbUhsEkHSOrpVO55cq05a6JKIKz/SWkykRq8DEUAw7KQ8nSFadQjY8/CrbmuTdIlKUrM6p9X4ybUPwvDR6RI6VqREyR29xN6Ckq6Kxi0GM/wwKyspJ67sG82I2tensM+klN3AYEyomfIio+YqdTiXPrAlJUSmXIF+wb8q8od+tJW6gnuJVt5UrszJL76NbGkQfrNJJgCXOc15zFaVYl0wZ2POYEfKoeOxbRgdKIAVcNqmdU2CqcGZtQRrUomZOiOXbN6UL2C+O0RiWhy6LDgf5Ek+80LwqOsr8R+JqRxJiUvYtK0TpKWU336qUi/KuYcdZX4lf6jWl0Uh2EQg9A+dtLZ/qUlPzoVkmGLThcsrQlDkTuCdiRtarbw9laXtbbmsJdToGgAqJ1BQibfZo61wOwgqAblZCgoLc6NBEzuNjbkaSLpBfZSsxzvpnmigKT9YkErVrmVJ5RCY7K+ib/oCsgx3DDLK0KHQJSVDq9IVkEQdQuRPLzrRsHxMh5SNKeqskJ6ySSbQAAZ59nKpylZqDIQDIImRBnY1ifpRYQnFNhAKZkkdhBG3bNbghEcz7KpnEPo9RiVBanlJUkgzomwM6b7CtdK2YyR7HuoCVNoK9KUiACoHfeNqSM+dd6pTpTI6sEGQbb7cqumK4GAxiCl1ICFIJnqjSJV1TO9xvQbC8OPsKQjErWAekUpWvWjdWgzfsFCXCSsyW9kRvN9KoCYABk3k7bR2ntoizjyo/VJjqqUqTFhfnzp5GFWElUpInccx2+6nssa6eENQ4pQVfa0KnmOXOK5+Kl0V4xewa9xG2hhREFcWvEnaTHkK9+izO/2xrVutShO46ydvaKPK9EeHSNRKpWUpCUqKkgqso3G1qI4fgbD4TEsLShSShaNOi41dqwdhvXXHGoony8FL9L73RZooSQFobXztyNhvtVEU+F8+t7PjW6+kXhhjE4plbxIhBBIEyAqREDeTVLxfAGFkFp5QHWkKid+ry2O3zrp4N+OyLypeeii4dskwAVHuE/CjqMd9SkJ1JABChbrm407SJ7TVowvDn0YFLJS7dSpCk6rCQO0ibV6OTKKAS1+8E2AJk77XBmasvSKa+1HFP1ji/o2ixYDJMOJ6NJSI20EidoMpJjbzovh8qZ0kaTqn7it5m1omq9keZ4y+lqSd5QrfzNWsLxKQFFKRME8htzlW9ee5NHp0iajDNlJC0qM9qVH5U70TaU9VBsDAKVR7CIoUc2xKlQ2cOSBcTJH9VRM3zfHMtKWpOH0iAYmb2+930OTZuJnPG+dLW40okJurqp6ogbCB86g4HMQGWwZJKRflcmoOas9JiJKhJAgSAe4Ad5rZOBuB28Kw2p1AU/puTBCJM6U94tJq96J8dmdP8M4h5oRhlqvM6CBHnvRPhPhZCl9E6jojzBQQs2neNorYKj4pIO8W58x4HlQUq7GSZm/EeRNNq+rT1RYoPPwO899Ul7K9DvYkiUzfnsZ5g0b48z53CqKFO6jEtkgaiCecC0bVB4SSvEMdI+pUaoRAAJSO+LCSdommnkXEEcTcgNmmXLVoO8pVy/igfCpOAwjqbaReYkReO+rgrBNIuvVabqWRv53HdQXHcY4dpYDTSXPvEdUeRgzUVkb6Rb2ku2QBw+VRDWpST6wJ0zvblzruG4HeBMkATzub3NhuKNYf0gYZQEpUjxBPlI/KpyOLsKrZ1A7JCkx7R76VzmtUNGEf0DYTM3cCtOlCVLSIAve0zG45W7quWW5TiHmfpGIdBWqCOWmb2+776z7jXNUhTbja0LCpSdJFo7e/so9knGa28IS2ArUR64VJAgQIPj51fHkpbI5Mbb+I9n7zhB1lSymSOcwJPnXnhTNmsQ2cOkw8XEFCohcfbhXdHvq55FwwXElzFD1jqS1EaUnZKyNzva0TR3DZBh21BTbDSFDYpQAb733oZGpdCwTXYOzAIwqOk+vUmUpICyYm2oAm/wDemF5hh8QkpbxKkK5pUpQO1xBN6OY9hJbVKSsc0zy7h3VVHuHcK+sBGtOoE9X1bGLzsq8xXPL8ZVKwS7w6p0qU26l02+0ErttZXZUB/Jn2jCg4kTaQSLC0nkKAZtiFMPoQgqutSTzAieW1EcJxbiWrBZI7JPvBtSvDHwxHEcQpekwUlZMqNykWsEjwtU7hrDsNoJcQpDmtSkqQtVkm4EHaOzavDXGLTlnW2yeZ06Fe1MTT+TYvCh7U8SlIumAVJJ5aiJ2rQg8ZlEs+YIUtodGHQR1knRvG0gUsvViChBJSFhaNaSkpOkTMSBe/b20awWcMugdE+hXcFCfYYI9lTEqVzgi/aKv7i6YOOyscbcIqxzjSkOAJQlYI1FJVqIIuPCq0vgHEhwFXSKEp2UFJgJjaQYm8dtaa43q3ArqQRAEQO803vP8ASbwxd2uyicPZW42tb7zSta+qkEeoiYM95vUrM2WAshTcKEqSoJjrQSEyPGrZiXtCFKO0dhPxqlcVY9CkAKXpMyCL2N9vHnUsnqtuTDHHxVAJ/jzEq2UoDuCUfATQx/OHl3Usz3kq95qFYW2238e+ktyO3w/809F00WDgbHq+lQpROsKR4TcW8R76t/Gaf2J0md0GfMb37azDKcw6NwLHJUz4GY91aTxjjUKy15SSDKEKAkEmSDsDQaoXspfCqmDimtfR9IViJjVYyK2FLwr5syzLMWrEIfQ0UlCkqGqE7Ha5rYWuLmwIWoJVzB5UNIftFvcxI7aE5lm6UpJkVWcfxogeqZ8L1T844jU7uYT2fmacCiReNcE5mDgUyJ6O0yBY+O96GYTh3HtABBWANgHAAPKaJ5RxThmgQtS9RN4TqEDvmrJgsybfTqaUFJnvkdxqc5taopGCe7KFi8ixqz10OOHvIUPjUJzJn03U04B+E71qOo3murWYEz8qRZq8DPDfkyJYjeR42+NcCq1d/DpXOpCVeIFDv+F2A6HNIBH2R6pPbBp1nQPZKbgOE38QLJ0pP2lWHlzPsq6cHcLvIxLCXS0ppCgTBVqOkSOrHM99FUORA/XuqVh8YUKCkiY/XOpe45OmP7aS0aOhVdJqr4HitpYsoA7Ecx2g1Id4gQB61WTOdxDTrwF6yLirjQYd9xDIV0gNjskTBH4r8qOZ3xqAkhBve/IeNU9/hZvEEu9MSVXJEETFB12ykU/BWhxK4VFTkLkkzABk7miDOaIWkkHkTGxtUh70fq+w6PNJHwqA/wACYgbaFdkGPiKdTgLwkP4Z9DiZSZ93xrTeBMkYXgQVtpUVKXfmLxCTNZO1k2MZn6rUOcafdBrZfR8hQy9rWkpUS4Sk7jrmPARStrwK7RzG8BMKu2pSD46gPbemcJw7jWVQjEKKb21n/umKtWqvaFdlv13z8aQFgXD4XEhQ6V8JEi5XuezxoocvcVu7A7tX50zneVh9lTSgBqiPEXB2qtKyfFMfuVKA7UKny0n8qDD2Sc74MxTn7vFHwJUPgaqeM4IxydAWlajspxtQX1dRIEKPf2bCj3/GmLZP1iErHPUkoV2bpt7qIYT0nMmzrbjZ5mAtPuM1uMWZ2ZE/nAB0JBKjbTtJnmbCpGHyXEO+upLSTJgdZXfcWpUqrkbXQcaTDOWcJttwpQ1HtX1j7NhRlTwAi5A8gPAUqVc7dnSopDSnT+u+heaZQt8IKXCgiYMAgzHrClSpE6YzSoFL4exO3SteMKFR3OC31/vMQkDsSk12lVubJ8UTsJwA0m61qX3Dqi1WDA4JDSdLaQkDs7e2d5pUqlKbY8YpEpI9n5UgZMd9qVKlGQpvv28vb+vGvSETsB2fo8qVKgE4rqk6rHe1I2seYkfKuUqwCu4rhdaVlTDsaiSULkiT91QuKaOU4vb6s/zq9vq1ylVYzYkooiu8K4p2y3G0J7BqPlsKsGQ5EnCoICyoquTsIiIA5V2lWnJ0BRVhQd1dKaVKplTwodv50RwGaragA9X7puPLspUqyBJJrZYMBmyXDAkK7DyHjRVsX8dj+dKlV4nHJUIJubeO1+4dleNU7Xjf9GlSrE0R3mUuCCkLFp1AEb9hv286A4/g1h24Gne6dh/Kr86VKiMnR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1800"/>
            </a:p>
          </p:txBody>
        </p:sp>
      </p:grpSp>
      <p:pic>
        <p:nvPicPr>
          <p:cNvPr id="8212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9 Imagen" descr="00-Velaria-Carpa-de-pie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1785937" cy="1220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47 Rectángulo"/>
          <p:cNvSpPr>
            <a:spLocks noChangeArrowheads="1"/>
          </p:cNvSpPr>
          <p:nvPr/>
        </p:nvSpPr>
        <p:spPr bwMode="auto">
          <a:xfrm>
            <a:off x="2428875" y="2214563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Islandia, Alaska, Siberia y Groenlandia </a:t>
            </a:r>
          </a:p>
        </p:txBody>
      </p:sp>
      <p:pic>
        <p:nvPicPr>
          <p:cNvPr id="49" name="Picture 2" descr="Tipi-Skiz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643313"/>
            <a:ext cx="1366838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4" name="49 Rectángulo"/>
          <p:cNvSpPr>
            <a:spLocks noChangeArrowheads="1"/>
          </p:cNvSpPr>
          <p:nvPr/>
        </p:nvSpPr>
        <p:spPr bwMode="auto">
          <a:xfrm>
            <a:off x="2357438" y="3857625"/>
            <a:ext cx="2071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Construcciones cónicas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Tepee</a:t>
            </a: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4071938" y="1285875"/>
            <a:ext cx="442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Aspectos históricos</a:t>
            </a:r>
            <a:endParaRPr lang="es-ES" sz="2400">
              <a:solidFill>
                <a:srgbClr val="FF0000"/>
              </a:solidFill>
            </a:endParaRPr>
          </a:p>
        </p:txBody>
      </p:sp>
      <p:pic>
        <p:nvPicPr>
          <p:cNvPr id="52" name="41 Imagen" descr="bedouin-camp-in-sahara-des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86375"/>
            <a:ext cx="1785937" cy="115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7" name="52 Rectángulo"/>
          <p:cNvSpPr>
            <a:spLocks noChangeArrowheads="1"/>
          </p:cNvSpPr>
          <p:nvPr/>
        </p:nvSpPr>
        <p:spPr bwMode="auto">
          <a:xfrm>
            <a:off x="2428875" y="5357813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Carpas negras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beduinas</a:t>
            </a:r>
          </a:p>
        </p:txBody>
      </p:sp>
      <p:pic>
        <p:nvPicPr>
          <p:cNvPr id="54" name="43 Imagen" descr="Lli%C3%A7%C3%A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2071688"/>
            <a:ext cx="1857375" cy="118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9" name="54 Rectángulo"/>
          <p:cNvSpPr>
            <a:spLocks noChangeArrowheads="1"/>
          </p:cNvSpPr>
          <p:nvPr/>
        </p:nvSpPr>
        <p:spPr bwMode="auto">
          <a:xfrm>
            <a:off x="7072313" y="2357438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Ger ruso </a:t>
            </a:r>
          </a:p>
        </p:txBody>
      </p:sp>
      <p:pic>
        <p:nvPicPr>
          <p:cNvPr id="56" name="45 Imagen" descr="C:\Documents and Settings\Juan Carlos Alvarado\Escritorio\Grupo Carolina\Tensil Tech\9-c6d38a1b8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571875"/>
            <a:ext cx="1857375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31" name="56 Rectángulo"/>
          <p:cNvSpPr>
            <a:spLocks noChangeArrowheads="1"/>
          </p:cNvSpPr>
          <p:nvPr/>
        </p:nvSpPr>
        <p:spPr bwMode="auto">
          <a:xfrm>
            <a:off x="7000875" y="3786188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Cubiertas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Coliseo Romano </a:t>
            </a:r>
          </a:p>
        </p:txBody>
      </p:sp>
      <p:pic>
        <p:nvPicPr>
          <p:cNvPr id="58" name="47 Imagen" descr="chapiteau_blan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5143500"/>
            <a:ext cx="1928812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33" name="63 Rectángulo"/>
          <p:cNvSpPr>
            <a:spLocks noChangeArrowheads="1"/>
          </p:cNvSpPr>
          <p:nvPr/>
        </p:nvSpPr>
        <p:spPr bwMode="auto">
          <a:xfrm>
            <a:off x="7000875" y="5357813"/>
            <a:ext cx="185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Chapiteau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Carpa de circo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Siglo XIX </a:t>
            </a:r>
          </a:p>
        </p:txBody>
      </p:sp>
      <p:grpSp>
        <p:nvGrpSpPr>
          <p:cNvPr id="9234" name="39 Grupo"/>
          <p:cNvGrpSpPr>
            <a:grpSpLocks/>
          </p:cNvGrpSpPr>
          <p:nvPr/>
        </p:nvGrpSpPr>
        <p:grpSpPr bwMode="auto">
          <a:xfrm>
            <a:off x="3594758" y="698501"/>
            <a:ext cx="1473200" cy="1658937"/>
            <a:chOff x="5972175" y="650875"/>
            <a:chExt cx="2293938" cy="2532063"/>
          </a:xfrm>
        </p:grpSpPr>
        <p:sp>
          <p:nvSpPr>
            <p:cNvPr id="66" name="65 Cubo"/>
            <p:cNvSpPr/>
            <p:nvPr/>
          </p:nvSpPr>
          <p:spPr>
            <a:xfrm>
              <a:off x="6931278" y="2073191"/>
              <a:ext cx="358427" cy="64210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66 Forma libre"/>
            <p:cNvSpPr/>
            <p:nvPr/>
          </p:nvSpPr>
          <p:spPr>
            <a:xfrm rot="8679069">
              <a:off x="5972175" y="650875"/>
              <a:ext cx="2293938" cy="2532063"/>
            </a:xfrm>
            <a:custGeom>
              <a:avLst/>
              <a:gdLst>
                <a:gd name="connsiteX0" fmla="*/ 1179946 w 3722254"/>
                <a:gd name="connsiteY0" fmla="*/ 41564 h 3368964"/>
                <a:gd name="connsiteX1" fmla="*/ 2066637 w 3722254"/>
                <a:gd name="connsiteY1" fmla="*/ 1510146 h 3368964"/>
                <a:gd name="connsiteX2" fmla="*/ 3632200 w 3722254"/>
                <a:gd name="connsiteY2" fmla="*/ 2258292 h 3368964"/>
                <a:gd name="connsiteX3" fmla="*/ 1526310 w 3722254"/>
                <a:gd name="connsiteY3" fmla="*/ 2189019 h 3368964"/>
                <a:gd name="connsiteX4" fmla="*/ 71582 w 3722254"/>
                <a:gd name="connsiteY4" fmla="*/ 3297382 h 3368964"/>
                <a:gd name="connsiteX5" fmla="*/ 1096819 w 3722254"/>
                <a:gd name="connsiteY5" fmla="*/ 1759528 h 3368964"/>
                <a:gd name="connsiteX6" fmla="*/ 1179946 w 3722254"/>
                <a:gd name="connsiteY6" fmla="*/ 41564 h 336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254" h="3368964">
                  <a:moveTo>
                    <a:pt x="1179946" y="41564"/>
                  </a:moveTo>
                  <a:cubicBezTo>
                    <a:pt x="1341582" y="0"/>
                    <a:pt x="1657928" y="1140691"/>
                    <a:pt x="2066637" y="1510146"/>
                  </a:cubicBezTo>
                  <a:cubicBezTo>
                    <a:pt x="2475346" y="1879601"/>
                    <a:pt x="3722254" y="2145147"/>
                    <a:pt x="3632200" y="2258292"/>
                  </a:cubicBezTo>
                  <a:cubicBezTo>
                    <a:pt x="3542146" y="2371437"/>
                    <a:pt x="2119746" y="2015837"/>
                    <a:pt x="1526310" y="2189019"/>
                  </a:cubicBezTo>
                  <a:cubicBezTo>
                    <a:pt x="932874" y="2362201"/>
                    <a:pt x="143164" y="3368964"/>
                    <a:pt x="71582" y="3297382"/>
                  </a:cubicBezTo>
                  <a:cubicBezTo>
                    <a:pt x="0" y="3225800"/>
                    <a:pt x="914401" y="2304473"/>
                    <a:pt x="1096819" y="1759528"/>
                  </a:cubicBezTo>
                  <a:cubicBezTo>
                    <a:pt x="1279237" y="1214583"/>
                    <a:pt x="1018310" y="83128"/>
                    <a:pt x="1179946" y="41564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8" name="67 Nube"/>
            <p:cNvSpPr/>
            <p:nvPr/>
          </p:nvSpPr>
          <p:spPr>
            <a:xfrm>
              <a:off x="6644536" y="1714583"/>
              <a:ext cx="929440" cy="787485"/>
            </a:xfrm>
            <a:prstGeom prst="cloud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9" name="68 Acorde"/>
            <p:cNvSpPr/>
            <p:nvPr/>
          </p:nvSpPr>
          <p:spPr>
            <a:xfrm rot="17649186">
              <a:off x="6772936" y="1271260"/>
              <a:ext cx="353762" cy="358429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0" name="69 Acorde"/>
            <p:cNvSpPr/>
            <p:nvPr/>
          </p:nvSpPr>
          <p:spPr>
            <a:xfrm rot="17649186">
              <a:off x="7274735" y="1271260"/>
              <a:ext cx="353762" cy="358427"/>
            </a:xfrm>
            <a:prstGeom prst="chord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71" name="70 Conector recto"/>
            <p:cNvCxnSpPr/>
            <p:nvPr/>
          </p:nvCxnSpPr>
          <p:spPr>
            <a:xfrm>
              <a:off x="7072177" y="1428666"/>
              <a:ext cx="2175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71 Elipse"/>
            <p:cNvSpPr/>
            <p:nvPr/>
          </p:nvSpPr>
          <p:spPr>
            <a:xfrm>
              <a:off x="6859592" y="1428666"/>
              <a:ext cx="140900" cy="213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3" name="72 Elipse"/>
            <p:cNvSpPr/>
            <p:nvPr/>
          </p:nvSpPr>
          <p:spPr>
            <a:xfrm>
              <a:off x="7356448" y="1428666"/>
              <a:ext cx="145842" cy="213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74" name="73 Conector recto"/>
            <p:cNvCxnSpPr/>
            <p:nvPr/>
          </p:nvCxnSpPr>
          <p:spPr>
            <a:xfrm>
              <a:off x="6787907" y="1501357"/>
              <a:ext cx="2842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>
              <a:off x="7289705" y="1501357"/>
              <a:ext cx="2842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86 Luna"/>
            <p:cNvSpPr/>
            <p:nvPr/>
          </p:nvSpPr>
          <p:spPr>
            <a:xfrm rot="16200000">
              <a:off x="7036062" y="1819548"/>
              <a:ext cx="218072" cy="289213"/>
            </a:xfrm>
            <a:prstGeom prst="moon">
              <a:avLst>
                <a:gd name="adj" fmla="val 655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9235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43188" y="815975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La Arquitectura Textil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hoy en día</a:t>
            </a:r>
            <a:endParaRPr lang="es-ES" sz="2400">
              <a:solidFill>
                <a:srgbClr val="FF0000"/>
              </a:solidFill>
            </a:endParaRPr>
          </a:p>
        </p:txBody>
      </p:sp>
      <p:pic>
        <p:nvPicPr>
          <p:cNvPr id="31" name="48 Imagen" descr="mak080709_im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2071687" cy="131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7" name="31 CuadroTexto"/>
          <p:cNvSpPr txBox="1">
            <a:spLocks noChangeArrowheads="1"/>
          </p:cNvSpPr>
          <p:nvPr/>
        </p:nvSpPr>
        <p:spPr bwMode="auto">
          <a:xfrm>
            <a:off x="2500313" y="2357438"/>
            <a:ext cx="163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Diseño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escenográfico</a:t>
            </a:r>
          </a:p>
        </p:txBody>
      </p:sp>
      <p:pic>
        <p:nvPicPr>
          <p:cNvPr id="33" name="52 Imagen" descr="skeciai-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00438"/>
            <a:ext cx="2071687" cy="1300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9" name="33 CuadroTexto"/>
          <p:cNvSpPr txBox="1">
            <a:spLocks noChangeArrowheads="1"/>
          </p:cNvSpPr>
          <p:nvPr/>
        </p:nvSpPr>
        <p:spPr bwMode="auto">
          <a:xfrm>
            <a:off x="2786063" y="3857625"/>
            <a:ext cx="175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Cubiertas para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restaurantes</a:t>
            </a:r>
          </a:p>
        </p:txBody>
      </p:sp>
      <p:pic>
        <p:nvPicPr>
          <p:cNvPr id="36" name="53 Imagen" descr="3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072063"/>
            <a:ext cx="2071687" cy="1306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1" name="36 CuadroTexto"/>
          <p:cNvSpPr txBox="1">
            <a:spLocks noChangeArrowheads="1"/>
          </p:cNvSpPr>
          <p:nvPr/>
        </p:nvSpPr>
        <p:spPr bwMode="auto">
          <a:xfrm>
            <a:off x="2571750" y="5357813"/>
            <a:ext cx="1820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Ornamentación</a:t>
            </a:r>
          </a:p>
        </p:txBody>
      </p:sp>
      <p:pic>
        <p:nvPicPr>
          <p:cNvPr id="38" name="54 Imagen" descr="textilni_architektura2_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28813"/>
            <a:ext cx="2071687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3" name="38 CuadroTexto"/>
          <p:cNvSpPr txBox="1">
            <a:spLocks noChangeArrowheads="1"/>
          </p:cNvSpPr>
          <p:nvPr/>
        </p:nvSpPr>
        <p:spPr bwMode="auto">
          <a:xfrm>
            <a:off x="6858000" y="2214563"/>
            <a:ext cx="165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Estaciones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transporte</a:t>
            </a:r>
          </a:p>
        </p:txBody>
      </p:sp>
      <p:pic>
        <p:nvPicPr>
          <p:cNvPr id="40" name="55 Imagen" descr="http://bp1.blogger.com/_AmAOrNOjzLg/SI34jRCFYAI/AAAAAAAAAVE/4BKQXChxBls/s320/burj-al-ara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3500438"/>
            <a:ext cx="2071687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5" name="40 CuadroTexto"/>
          <p:cNvSpPr txBox="1">
            <a:spLocks noChangeArrowheads="1"/>
          </p:cNvSpPr>
          <p:nvPr/>
        </p:nvSpPr>
        <p:spPr bwMode="auto">
          <a:xfrm>
            <a:off x="7072313" y="3786188"/>
            <a:ext cx="1601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Construcción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combinada</a:t>
            </a:r>
          </a:p>
        </p:txBody>
      </p:sp>
      <p:pic>
        <p:nvPicPr>
          <p:cNvPr id="42" name="56 Imagen" descr="carpark shel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5072063"/>
            <a:ext cx="2071688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7" name="42 CuadroTexto"/>
          <p:cNvSpPr txBox="1">
            <a:spLocks noChangeArrowheads="1"/>
          </p:cNvSpPr>
          <p:nvPr/>
        </p:nvSpPr>
        <p:spPr bwMode="auto">
          <a:xfrm>
            <a:off x="6858000" y="5500688"/>
            <a:ext cx="2035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Estacionamientos</a:t>
            </a:r>
          </a:p>
        </p:txBody>
      </p:sp>
      <p:pic>
        <p:nvPicPr>
          <p:cNvPr id="10258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643188" y="815975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La Arquitectura Textil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sz="2400">
                <a:solidFill>
                  <a:srgbClr val="FF0000"/>
                </a:solidFill>
                <a:latin typeface="Eras Bold ITC" panose="020B0907030504020204" pitchFamily="34" charset="0"/>
              </a:rPr>
              <a:t>hoy en día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11270" name="31 CuadroTexto"/>
          <p:cNvSpPr txBox="1">
            <a:spLocks noChangeArrowheads="1"/>
          </p:cNvSpPr>
          <p:nvPr/>
        </p:nvSpPr>
        <p:spPr bwMode="auto">
          <a:xfrm>
            <a:off x="2500313" y="2143125"/>
            <a:ext cx="1408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Tanques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industriales</a:t>
            </a:r>
          </a:p>
        </p:txBody>
      </p:sp>
      <p:sp>
        <p:nvSpPr>
          <p:cNvPr id="11271" name="33 CuadroTexto"/>
          <p:cNvSpPr txBox="1">
            <a:spLocks noChangeArrowheads="1"/>
          </p:cNvSpPr>
          <p:nvPr/>
        </p:nvSpPr>
        <p:spPr bwMode="auto">
          <a:xfrm>
            <a:off x="2786063" y="3857625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Luminarias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provisionales</a:t>
            </a:r>
          </a:p>
        </p:txBody>
      </p:sp>
      <p:sp>
        <p:nvSpPr>
          <p:cNvPr id="11272" name="36 CuadroTexto"/>
          <p:cNvSpPr txBox="1">
            <a:spLocks noChangeArrowheads="1"/>
          </p:cNvSpPr>
          <p:nvPr/>
        </p:nvSpPr>
        <p:spPr bwMode="auto">
          <a:xfrm>
            <a:off x="2571750" y="5357813"/>
            <a:ext cx="1425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latin typeface="Eras Bold ITC" panose="020B0907030504020204" pitchFamily="34" charset="0"/>
              </a:rPr>
              <a:t>Dormitorios</a:t>
            </a:r>
          </a:p>
        </p:txBody>
      </p:sp>
      <p:sp>
        <p:nvSpPr>
          <p:cNvPr id="11273" name="38 CuadroTexto"/>
          <p:cNvSpPr txBox="1">
            <a:spLocks noChangeArrowheads="1"/>
          </p:cNvSpPr>
          <p:nvPr/>
        </p:nvSpPr>
        <p:spPr bwMode="auto">
          <a:xfrm>
            <a:off x="6858000" y="2214563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Zonas de tránsito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público</a:t>
            </a:r>
          </a:p>
        </p:txBody>
      </p:sp>
      <p:sp>
        <p:nvSpPr>
          <p:cNvPr id="11274" name="40 CuadroTexto"/>
          <p:cNvSpPr txBox="1">
            <a:spLocks noChangeArrowheads="1"/>
          </p:cNvSpPr>
          <p:nvPr/>
        </p:nvSpPr>
        <p:spPr bwMode="auto">
          <a:xfrm>
            <a:off x="7072313" y="3786188"/>
            <a:ext cx="1319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Pabellones</a:t>
            </a:r>
          </a:p>
        </p:txBody>
      </p:sp>
      <p:pic>
        <p:nvPicPr>
          <p:cNvPr id="42" name="56 Imagen" descr="carpark she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38"/>
            <a:ext cx="2071688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76" name="42 CuadroTexto"/>
          <p:cNvSpPr txBox="1">
            <a:spLocks noChangeArrowheads="1"/>
          </p:cNvSpPr>
          <p:nvPr/>
        </p:nvSpPr>
        <p:spPr bwMode="auto">
          <a:xfrm>
            <a:off x="6858000" y="5500688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Estaciones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600">
                <a:solidFill>
                  <a:srgbClr val="002060"/>
                </a:solidFill>
                <a:latin typeface="Eras Bold ITC" panose="020B0907030504020204" pitchFamily="34" charset="0"/>
              </a:rPr>
              <a:t>servicio</a:t>
            </a:r>
          </a:p>
        </p:txBody>
      </p:sp>
      <p:pic>
        <p:nvPicPr>
          <p:cNvPr id="11277" name="28 Imagen" descr="mak181109_im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2163"/>
            <a:ext cx="17160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9 Imagen" descr="light-sculp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429000"/>
            <a:ext cx="2071687" cy="133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30 Imagen" descr="dzn_Opera-by-Axel-Enthoven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5000625"/>
            <a:ext cx="2214562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32 Imagen" descr="http://img.archiexpo.es/images_ae/photo-g/tenso-estructura-cable-membrana-para-estadios-524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3357563"/>
            <a:ext cx="2071688" cy="13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33 Imagen" descr="textilni_architektura3_b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929188"/>
            <a:ext cx="2214562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82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5900"/>
            <a:ext cx="1928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41 Rectángulo"/>
          <p:cNvSpPr>
            <a:spLocks noChangeArrowheads="1"/>
          </p:cNvSpPr>
          <p:nvPr/>
        </p:nvSpPr>
        <p:spPr bwMode="auto">
          <a:xfrm>
            <a:off x="128588" y="966788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ES" sz="1000">
                <a:solidFill>
                  <a:schemeClr val="bg1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Apuntes de Arquitectura Textil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Personalizado 27">
      <a:dk1>
        <a:sysClr val="windowText" lastClr="000000"/>
      </a:dk1>
      <a:lt1>
        <a:srgbClr val="FF0000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1722</TotalTime>
  <Words>2461</Words>
  <Application>Microsoft Office PowerPoint</Application>
  <PresentationFormat>Presentación en pantalla (4:3)</PresentationFormat>
  <Paragraphs>628</Paragraphs>
  <Slides>56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5" baseType="lpstr">
      <vt:lpstr>PMingLiU</vt:lpstr>
      <vt:lpstr>Arial</vt:lpstr>
      <vt:lpstr>Calibri</vt:lpstr>
      <vt:lpstr>Century Gothic</vt:lpstr>
      <vt:lpstr>Eras Bold ITC</vt:lpstr>
      <vt:lpstr>Times New Roman</vt:lpstr>
      <vt:lpstr>Westwood LET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eMachines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eMachines Customer</dc:creator>
  <cp:lastModifiedBy>José Luis Gómez</cp:lastModifiedBy>
  <cp:revision>132</cp:revision>
  <dcterms:created xsi:type="dcterms:W3CDTF">2012-04-28T19:52:27Z</dcterms:created>
  <dcterms:modified xsi:type="dcterms:W3CDTF">2015-08-22T02:19:03Z</dcterms:modified>
</cp:coreProperties>
</file>